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7996d2eda5d041b5" /><Relationship Type="http://schemas.openxmlformats.org/officeDocument/2006/relationships/extended-properties" Target="/docProps/app.xml" Id="Rc4f2e73b971b4d55" /><Relationship Type="http://schemas.openxmlformats.org/officeDocument/2006/relationships/officeDocument" Target="/ppt/presentation.xml" Id="R5e664017a41942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56cd67322b4b61"/>
  </p:sldMasterIdLst>
  <p:notesMasterIdLst>
    <p:notesMasterId xmlns:r="http://schemas.openxmlformats.org/officeDocument/2006/relationships" r:id="R0f431f89158a4065"/>
  </p:notesMasterIdLst>
  <p:sldIdLst>
    <p:sldId xmlns:r="http://schemas.openxmlformats.org/officeDocument/2006/relationships" id="256" r:id="Ra02e7dc32e5747c8"/>
    <p:sldId xmlns:r="http://schemas.openxmlformats.org/officeDocument/2006/relationships" id="257" r:id="R4e1766c1a08f4037"/>
    <p:sldId xmlns:r="http://schemas.openxmlformats.org/officeDocument/2006/relationships" id="258" r:id="Re9110cabc7ee4d03"/>
    <p:sldId xmlns:r="http://schemas.openxmlformats.org/officeDocument/2006/relationships" id="259" r:id="Ra79a86b8e5b44f62"/>
    <p:sldId xmlns:r="http://schemas.openxmlformats.org/officeDocument/2006/relationships" id="260" r:id="Rbaa07f81d3ed407c"/>
    <p:sldId xmlns:r="http://schemas.openxmlformats.org/officeDocument/2006/relationships" id="261" r:id="R1c5044a789d5475f"/>
    <p:sldId xmlns:r="http://schemas.openxmlformats.org/officeDocument/2006/relationships" id="262" r:id="R5633f7b316624f3b"/>
    <p:sldId xmlns:r="http://schemas.openxmlformats.org/officeDocument/2006/relationships" id="263" r:id="R7a678799f4d04170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e6cdb3c72e14254" /><Relationship Type="http://schemas.openxmlformats.org/officeDocument/2006/relationships/slideMaster" Target="/ppt/slideMasters/slideMaster1.xml" Id="R2156cd67322b4b61" /><Relationship Type="http://schemas.openxmlformats.org/officeDocument/2006/relationships/notesMaster" Target="/ppt/notesMasters/notesMaster1.xml" Id="R0f431f89158a4065" /><Relationship Type="http://schemas.openxmlformats.org/officeDocument/2006/relationships/presProps" Target="/ppt/presProps.xml" Id="R3f4a826054eb483b" /><Relationship Type="http://schemas.openxmlformats.org/officeDocument/2006/relationships/tableStyles" Target="/ppt/tableStyles.xml" Id="R0f99efdc891742fe" /><Relationship Type="http://schemas.openxmlformats.org/officeDocument/2006/relationships/slide" Target="/ppt/slides/slide1.xml" Id="Ra02e7dc32e5747c8" /><Relationship Type="http://schemas.openxmlformats.org/officeDocument/2006/relationships/slide" Target="/ppt/slides/slide2.xml" Id="R4e1766c1a08f4037" /><Relationship Type="http://schemas.openxmlformats.org/officeDocument/2006/relationships/slide" Target="/ppt/slides/slide3.xml" Id="Re9110cabc7ee4d03" /><Relationship Type="http://schemas.openxmlformats.org/officeDocument/2006/relationships/slide" Target="/ppt/slides/slide4.xml" Id="Ra79a86b8e5b44f62" /><Relationship Type="http://schemas.openxmlformats.org/officeDocument/2006/relationships/slide" Target="/ppt/slides/slide5.xml" Id="Rbaa07f81d3ed407c" /><Relationship Type="http://schemas.openxmlformats.org/officeDocument/2006/relationships/slide" Target="/ppt/slides/slide6.xml" Id="R1c5044a789d5475f" /><Relationship Type="http://schemas.openxmlformats.org/officeDocument/2006/relationships/slide" Target="/ppt/slides/slide7.xml" Id="R5633f7b316624f3b" /><Relationship Type="http://schemas.openxmlformats.org/officeDocument/2006/relationships/slide" Target="/ppt/slides/slide8.xml" Id="R7a678799f4d0417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7cff21e6449343f2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7b12bbce915d429e" /><Relationship Type="http://schemas.openxmlformats.org/officeDocument/2006/relationships/notesMaster" Target="/ppt/notesMasters/notesMaster1.xml" Id="Rac3e5baba0064957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36bd230a0f3648e3" /><Relationship Type="http://schemas.openxmlformats.org/officeDocument/2006/relationships/notesMaster" Target="/ppt/notesMasters/notesMaster1.xml" Id="Rdf672954274d4020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6575c124264448a" /><Relationship Type="http://schemas.openxmlformats.org/officeDocument/2006/relationships/notesMaster" Target="/ppt/notesMasters/notesMaster1.xml" Id="R9f0d57684aa04255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a3e2d6eafee64ee4" /><Relationship Type="http://schemas.openxmlformats.org/officeDocument/2006/relationships/notesMaster" Target="/ppt/notesMasters/notesMaster1.xml" Id="R59d84dccbd0d4bef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bdf077b5bc9f4056" /><Relationship Type="http://schemas.openxmlformats.org/officeDocument/2006/relationships/notesMaster" Target="/ppt/notesMasters/notesMaster1.xml" Id="Rea2ddcc0b62f457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da2366144919437d" /><Relationship Type="http://schemas.openxmlformats.org/officeDocument/2006/relationships/notesMaster" Target="/ppt/notesMasters/notesMaster1.xml" Id="R9de883ea24e644b1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620740f8f42c4ab8" /><Relationship Type="http://schemas.openxmlformats.org/officeDocument/2006/relationships/notesMaster" Target="/ppt/notesMasters/notesMaster1.xml" Id="R2eafdd9491ea4d1d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01635f9dd6504fa5" /><Relationship Type="http://schemas.openxmlformats.org/officeDocument/2006/relationships/notesMaster" Target="/ppt/notesMasters/notesMaster1.xml" Id="R78e13b13be394f68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En route pour les maths CM1-CM2, C2 « L’addition et la soustraction (1) », manuel p. 87 et guide pédagogique, documents fournis par l’utilisateur.</a:t>
            </a:r>
          </a:p>
          <a:p xmlns:a="http://schemas.openxmlformats.org/drawingml/2006/main">
            <a:r>
              <a:t>- Programme de mathématiques du cycle 3, BO n° 16 du 17 avril 2025.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En route pour les maths CM1-CM2, C2 « L’addition et la soustraction (1) », manuel p. 87 et guide pédagogique, documents fournis par l’utilisateur.</a:t>
            </a:r>
          </a:p>
          <a:p xmlns:a="http://schemas.openxmlformats.org/drawingml/2006/main">
            <a:r>
              <a:t>- Programme de mathématiques du cycle 3, BO n° 16 du 17 avril 2025.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En route pour les maths CM1-CM2, C2 « L’addition et la soustraction (1) », manuel p. 87 et guide pédagogique, documents fournis par l’utilisateur.</a:t>
            </a:r>
          </a:p>
          <a:p xmlns:a="http://schemas.openxmlformats.org/drawingml/2006/main">
            <a:r>
              <a:t>- Programme de mathématiques du cycle 3, BO n° 16 du 17 avril 2025.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En route pour les maths CM1-CM2, C2 « L’addition et la soustraction (1) », manuel p. 87 et guide pédagogique, documents fournis par l’utilisateur.</a:t>
            </a:r>
          </a:p>
          <a:p xmlns:a="http://schemas.openxmlformats.org/drawingml/2006/main">
            <a:r>
              <a:t>- Programme de mathématiques du cycle 3, BO n° 16 du 17 avril 2025.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En route pour les maths CM1-CM2, C2 « L’addition et la soustraction (1) », manuel p. 87 et guide pédagogique, documents fournis par l’utilisateur.</a:t>
            </a:r>
          </a:p>
          <a:p xmlns:a="http://schemas.openxmlformats.org/drawingml/2006/main">
            <a:r>
              <a:t>- Programme de mathématiques du cycle 3, BO n° 16 du 17 avril 2025.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En route pour les maths CM1-CM2, C2 « L’addition et la soustraction (1) », manuel p. 87 et guide pédagogique, documents fournis par l’utilisateur.</a:t>
            </a:r>
          </a:p>
          <a:p xmlns:a="http://schemas.openxmlformats.org/drawingml/2006/main">
            <a:r>
              <a:t>- Programme de mathématiques du cycle 3, BO n° 16 du 17 avril 2025.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En route pour les maths CM1-CM2, C2 « L’addition et la soustraction (1) », manuel p. 87 et guide pédagogique, documents fournis par l’utilisateur.</a:t>
            </a:r>
          </a:p>
          <a:p xmlns:a="http://schemas.openxmlformats.org/drawingml/2006/main">
            <a:r>
              <a:t>- Programme de mathématiques du cycle 3, BO n° 16 du 17 avril 2025.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En route pour les maths CM1-CM2, C2 « L’addition et la soustraction (1) », manuel p. 87 et guide pédagogique, documents fournis par l’utilisateur.</a:t>
            </a:r>
          </a:p>
          <a:p xmlns:a="http://schemas.openxmlformats.org/drawingml/2006/main">
            <a:r>
              <a:t>- Programme de mathématiques du cycle 3, BO n° 16 du 17 avril 2025.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34b52e26b24b5b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07986ed1712a4e1d" /><Relationship Type="http://schemas.openxmlformats.org/officeDocument/2006/relationships/slideLayout" Target="/ppt/slideLayouts/slideLayout1.xml" Id="Rfe31549ff1324b32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31549ff1324b32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5bedfebea42e7" /><Relationship Type="http://schemas.openxmlformats.org/officeDocument/2006/relationships/notesSlide" Target="/ppt/notesSlides/notesSlide1.xml" Id="Rb2586b4477b142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1894fca044e74" /><Relationship Type="http://schemas.openxmlformats.org/officeDocument/2006/relationships/notesSlide" Target="/ppt/notesSlides/notesSlide2.xml" Id="R4909def4af5b4d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1cb9fddeb45f5" /><Relationship Type="http://schemas.openxmlformats.org/officeDocument/2006/relationships/notesSlide" Target="/ppt/notesSlides/notesSlide3.xml" Id="Rde44eb9e471642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92e540eae4a95" /><Relationship Type="http://schemas.openxmlformats.org/officeDocument/2006/relationships/notesSlide" Target="/ppt/notesSlides/notesSlide4.xml" Id="R619c9a0b812a41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4d6ab1fea4d3c" /><Relationship Type="http://schemas.openxmlformats.org/officeDocument/2006/relationships/notesSlide" Target="/ppt/notesSlides/notesSlide5.xml" Id="R2020781decab40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543bb7c264af7" /><Relationship Type="http://schemas.openxmlformats.org/officeDocument/2006/relationships/notesSlide" Target="/ppt/notesSlides/notesSlide6.xml" Id="Rae36b612ac1642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71eee8eb14a93" /><Relationship Type="http://schemas.openxmlformats.org/officeDocument/2006/relationships/notesSlide" Target="/ppt/notesSlides/notesSlide7.xml" Id="Rf71faa88f17e4e2a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4e9d61e454c6b" /><Relationship Type="http://schemas.openxmlformats.org/officeDocument/2006/relationships/notesSlide" Target="/ppt/notesSlides/notesSlide8.xml" Id="R0c3860e41af34fa1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label">
            <a:extLst xmlns:a="http://schemas.openxmlformats.org/drawingml/2006/main">
              <a:ext uri="{FF2B5EF4-FFF2-40B4-BE49-F238E27FC236}">
                <a16:creationId xmlns:a16="http://schemas.microsoft.com/office/drawing/2014/main" id="{815AE8A6-EC56-4A7F-9FA7-33FEF116DF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666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t">
            <a:normAutofit fontScale="9523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C2 · SÉANCE 3 · MÉTHODE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73379882-4116-471E-8B8C-3A12990F13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28650"/>
            <a:ext cx="11087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Contrôler avec l’opération inverse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069F20CF-41C5-4732-98E3-92C1AAE085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body">
            <a:extLst xmlns:a="http://schemas.openxmlformats.org/drawingml/2006/main">
              <a:ext uri="{FF2B5EF4-FFF2-40B4-BE49-F238E27FC236}">
                <a16:creationId xmlns:a16="http://schemas.microsoft.com/office/drawing/2014/main" id="{60118F0E-1E66-4A91-AC97-1DB3BABC72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62125"/>
            <a:ext cx="9906000" cy="2952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D8E0E8"/>
            </a:solidFill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4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5 612 + 3 489 = 9 101</a:t>
            </a:r>
          </a:p>
          <a:p xmlns:a="http://schemas.openxmlformats.org/drawingml/2006/main">
            <a:pPr algn="ctr">
              <a:lnSpc>
                <a:spcPct val="108000"/>
              </a:lnSpc>
              <a:buNone/>
              <a:defRPr sz="24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9 101 − 3 489 = 5 612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lnSpc>
                <a:spcPct val="108000"/>
              </a:lnSpc>
              <a:buNone/>
              <a:defRPr sz="24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3 445 + 2 587 = 6 032</a:t>
            </a:r>
          </a:p>
          <a:p xmlns:a="http://schemas.openxmlformats.org/drawingml/2006/main">
            <a:pPr algn="ctr">
              <a:lnSpc>
                <a:spcPct val="108000"/>
              </a:lnSpc>
              <a:buNone/>
              <a:defRPr sz="24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6 032 − 2 587 = 3 445</a:t>
            </a:r>
          </a:p>
        </p:txBody>
      </p:sp>
      <p:sp>
        <p:nvSpPr>
          <p:cNvPr id="5" name="prompt">
            <a:extLst xmlns:a="http://schemas.openxmlformats.org/drawingml/2006/main">
              <a:ext uri="{FF2B5EF4-FFF2-40B4-BE49-F238E27FC236}">
                <a16:creationId xmlns:a16="http://schemas.microsoft.com/office/drawing/2014/main" id="{831E7424-88E1-45CC-BD76-737552EB3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5000625"/>
            <a:ext cx="94297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75" b="1">
                <a:solidFill>
                  <a:srgbClr val="15803D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5803D"/>
                </a:solidFill>
                <a:latin typeface="Arial"/>
                <a:ea typeface="Arial"/>
                <a:cs typeface="Arial"/>
              </a:rPr>
              <a:t>Une soustraction vérifie une addition ; une addition vérifie une soustraction.</a:t>
            </a:r>
          </a:p>
        </p:txBody>
      </p:sp>
    </p:spTree>
    <p:extLst>
      <p:ext uri="{BB962C8B-B14F-4D97-AF65-F5344CB8AC3E}">
        <p14:creationId xmlns:p14="http://schemas.microsoft.com/office/powerpoint/2010/main" val="1776587828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label">
            <a:extLst xmlns:a="http://schemas.openxmlformats.org/drawingml/2006/main">
              <a:ext uri="{FF2B5EF4-FFF2-40B4-BE49-F238E27FC236}">
                <a16:creationId xmlns:a16="http://schemas.microsoft.com/office/drawing/2014/main" id="{F64A6E63-35FE-4472-99E0-14B4778D61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666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t">
            <a:normAutofit fontScale="9523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C2 · SÉANCE 3 · RECHERCHE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0171AE58-8A4E-43CB-8BAC-DDDEB0A68B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28650"/>
            <a:ext cx="11087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Le résultat annoncé est-il juste ?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897CD28E-E5C4-4494-A864-5DA4B0833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CM1-panel">
            <a:extLst xmlns:a="http://schemas.openxmlformats.org/drawingml/2006/main">
              <a:ext uri="{FF2B5EF4-FFF2-40B4-BE49-F238E27FC236}">
                <a16:creationId xmlns:a16="http://schemas.microsoft.com/office/drawing/2014/main" id="{CD45D076-EEE0-4DF1-97BD-9004C9558C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22346F6A-0C01-4963-970D-4678D08647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38325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8210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75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title">
            <a:extLst xmlns:a="http://schemas.openxmlformats.org/drawingml/2006/main">
              <a:ext uri="{FF2B5EF4-FFF2-40B4-BE49-F238E27FC236}">
                <a16:creationId xmlns:a16="http://schemas.microsoft.com/office/drawing/2014/main" id="{69B4EDDC-AADD-4C6B-94C9-08866C304E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669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7" name="CM1-body">
            <a:extLst xmlns:a="http://schemas.openxmlformats.org/drawingml/2006/main">
              <a:ext uri="{FF2B5EF4-FFF2-40B4-BE49-F238E27FC236}">
                <a16:creationId xmlns:a16="http://schemas.microsoft.com/office/drawing/2014/main" id="{D5580C04-34B0-4E60-B5C1-EB52D1E2B7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9560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24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5 032 − 1 768 = 3 364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24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Vérifie avec une addition.</a:t>
            </a:r>
          </a:p>
        </p:txBody>
      </p:sp>
      <p:sp>
        <p:nvSpPr>
          <p:cNvPr id="8" name="CM2-panel">
            <a:extLst xmlns:a="http://schemas.openxmlformats.org/drawingml/2006/main">
              <a:ext uri="{FF2B5EF4-FFF2-40B4-BE49-F238E27FC236}">
                <a16:creationId xmlns:a16="http://schemas.microsoft.com/office/drawing/2014/main" id="{58F2CA42-2C2F-44ED-AD11-386F907BFE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DFF"/>
          </a:solidFill>
          <a:ln xmlns:a="http://schemas.openxmlformats.org/drawingml/2006/main" w="0">
            <a:solidFill>
              <a:srgbClr val="F3EDFF"/>
            </a:solidFill>
            <a:prstDash val="solid"/>
          </a:ln>
        </p:spPr>
      </p:sp>
      <p:sp>
        <p:nvSpPr>
          <p:cNvPr id="9" name="CM2-label">
            <a:extLst xmlns:a="http://schemas.openxmlformats.org/drawingml/2006/main">
              <a:ext uri="{FF2B5EF4-FFF2-40B4-BE49-F238E27FC236}">
                <a16:creationId xmlns:a16="http://schemas.microsoft.com/office/drawing/2014/main" id="{A1C6282B-D9A0-40FC-81AE-9E070094DB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38325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8210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75" b="1">
                <a:solidFill>
                  <a:srgbClr val="7045B8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70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0" name="CM2-title">
            <a:extLst xmlns:a="http://schemas.openxmlformats.org/drawingml/2006/main">
              <a:ext uri="{FF2B5EF4-FFF2-40B4-BE49-F238E27FC236}">
                <a16:creationId xmlns:a16="http://schemas.microsoft.com/office/drawing/2014/main" id="{FCC401D5-36B9-4D05-AC36-B2C3B6ACE0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669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1" name="CM2-body">
            <a:extLst xmlns:a="http://schemas.openxmlformats.org/drawingml/2006/main">
              <a:ext uri="{FF2B5EF4-FFF2-40B4-BE49-F238E27FC236}">
                <a16:creationId xmlns:a16="http://schemas.microsoft.com/office/drawing/2014/main" id="{8F657909-2B81-423A-B2EF-4B38F583F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89560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22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80 056 − 12 368 = 67 788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22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Vérifie avec une addition.</a:t>
            </a:r>
          </a:p>
        </p:txBody>
      </p:sp>
      <p:sp>
        <p:nvSpPr>
          <p:cNvPr id="12" name="divider">
            <a:extLst xmlns:a="http://schemas.openxmlformats.org/drawingml/2006/main">
              <a:ext uri="{FF2B5EF4-FFF2-40B4-BE49-F238E27FC236}">
                <a16:creationId xmlns:a16="http://schemas.microsoft.com/office/drawing/2014/main" id="{8D89517F-C93B-4AFA-97A3-A0D9DC1774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13" name="footer">
            <a:extLst xmlns:a="http://schemas.openxmlformats.org/drawingml/2006/main">
              <a:ext uri="{FF2B5EF4-FFF2-40B4-BE49-F238E27FC236}">
                <a16:creationId xmlns:a16="http://schemas.microsoft.com/office/drawing/2014/main" id="{6C1BAA28-8624-4C37-B173-04F4B86894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72225"/>
            <a:ext cx="11087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8818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>
                <a:solidFill>
                  <a:srgbClr val="5F6B7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F6B7A"/>
                </a:solidFill>
                <a:latin typeface="Arial"/>
                <a:ea typeface="Arial"/>
                <a:cs typeface="Arial"/>
              </a:rPr>
              <a:t>Ne refais pas exactement le même calcul : utilise l’opération inverse.</a:t>
            </a:r>
          </a:p>
        </p:txBody>
      </p:sp>
    </p:spTree>
    <p:extLst>
      <p:ext uri="{BB962C8B-B14F-4D97-AF65-F5344CB8AC3E}">
        <p14:creationId xmlns:p14="http://schemas.microsoft.com/office/powerpoint/2010/main" val="41934001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label">
            <a:extLst xmlns:a="http://schemas.openxmlformats.org/drawingml/2006/main">
              <a:ext uri="{FF2B5EF4-FFF2-40B4-BE49-F238E27FC236}">
                <a16:creationId xmlns:a16="http://schemas.microsoft.com/office/drawing/2014/main" id="{3A39EE0C-653A-4803-A4CA-C419545115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666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t">
            <a:normAutofit fontScale="9523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C2 · SÉANCE 3 · CORRECTION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876E44D8-DF26-4147-8DBC-36F9131BFF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28650"/>
            <a:ext cx="11087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Correction du contrôle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550936D1-D358-4B2E-A58A-B8B82513D0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CM1-panel">
            <a:extLst xmlns:a="http://schemas.openxmlformats.org/drawingml/2006/main">
              <a:ext uri="{FF2B5EF4-FFF2-40B4-BE49-F238E27FC236}">
                <a16:creationId xmlns:a16="http://schemas.microsoft.com/office/drawing/2014/main" id="{5C5A9ABF-05D7-4EC1-AE6B-75B5D250A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FF270DDD-15BC-41F3-8A6B-D0C2A8688C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38325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8210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75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title">
            <a:extLst xmlns:a="http://schemas.openxmlformats.org/drawingml/2006/main">
              <a:ext uri="{FF2B5EF4-FFF2-40B4-BE49-F238E27FC236}">
                <a16:creationId xmlns:a16="http://schemas.microsoft.com/office/drawing/2014/main" id="{E86D78AA-982F-46AA-BA2F-D873CDB33B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669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7" name="CM1-body">
            <a:extLst xmlns:a="http://schemas.openxmlformats.org/drawingml/2006/main">
              <a:ext uri="{FF2B5EF4-FFF2-40B4-BE49-F238E27FC236}">
                <a16:creationId xmlns:a16="http://schemas.microsoft.com/office/drawing/2014/main" id="{EAE7C6DA-3D19-4496-A034-42D247F250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9560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21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3 364 + 1 768 = 5 132 ≠ 5 032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21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Résultat correct : 3 264</a:t>
            </a:r>
          </a:p>
        </p:txBody>
      </p:sp>
      <p:sp>
        <p:nvSpPr>
          <p:cNvPr id="8" name="CM2-panel">
            <a:extLst xmlns:a="http://schemas.openxmlformats.org/drawingml/2006/main">
              <a:ext uri="{FF2B5EF4-FFF2-40B4-BE49-F238E27FC236}">
                <a16:creationId xmlns:a16="http://schemas.microsoft.com/office/drawing/2014/main" id="{6E5A373F-CF0F-4C02-B8A7-8CCE3098F6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DFF"/>
          </a:solidFill>
          <a:ln xmlns:a="http://schemas.openxmlformats.org/drawingml/2006/main" w="0">
            <a:solidFill>
              <a:srgbClr val="F3EDFF"/>
            </a:solidFill>
            <a:prstDash val="solid"/>
          </a:ln>
        </p:spPr>
      </p:sp>
      <p:sp>
        <p:nvSpPr>
          <p:cNvPr id="9" name="CM2-label">
            <a:extLst xmlns:a="http://schemas.openxmlformats.org/drawingml/2006/main">
              <a:ext uri="{FF2B5EF4-FFF2-40B4-BE49-F238E27FC236}">
                <a16:creationId xmlns:a16="http://schemas.microsoft.com/office/drawing/2014/main" id="{D769931A-5263-4DEA-96E5-BD3179FBDF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38325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8210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75" b="1">
                <a:solidFill>
                  <a:srgbClr val="7045B8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70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0" name="CM2-title">
            <a:extLst xmlns:a="http://schemas.openxmlformats.org/drawingml/2006/main">
              <a:ext uri="{FF2B5EF4-FFF2-40B4-BE49-F238E27FC236}">
                <a16:creationId xmlns:a16="http://schemas.microsoft.com/office/drawing/2014/main" id="{1FEB492C-1936-4AC9-918B-41AA9CD78E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669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1" name="CM2-body">
            <a:extLst xmlns:a="http://schemas.openxmlformats.org/drawingml/2006/main">
              <a:ext uri="{FF2B5EF4-FFF2-40B4-BE49-F238E27FC236}">
                <a16:creationId xmlns:a16="http://schemas.microsoft.com/office/drawing/2014/main" id="{8D52ED35-7A6F-4EE2-BF07-00DB8E44FD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89560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20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67 788 + 12 368 = 80 156 ≠ 80 056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20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Résultat correct : 67 688</a:t>
            </a:r>
          </a:p>
        </p:txBody>
      </p:sp>
      <p:sp>
        <p:nvSpPr>
          <p:cNvPr id="12" name="divider">
            <a:extLst xmlns:a="http://schemas.openxmlformats.org/drawingml/2006/main">
              <a:ext uri="{FF2B5EF4-FFF2-40B4-BE49-F238E27FC236}">
                <a16:creationId xmlns:a16="http://schemas.microsoft.com/office/drawing/2014/main" id="{EE514809-BE8C-4671-A7F9-0CCE9827F1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13" name="footer">
            <a:extLst xmlns:a="http://schemas.openxmlformats.org/drawingml/2006/main">
              <a:ext uri="{FF2B5EF4-FFF2-40B4-BE49-F238E27FC236}">
                <a16:creationId xmlns:a16="http://schemas.microsoft.com/office/drawing/2014/main" id="{B5AEF712-1ED3-4BD9-8243-44517954AF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72225"/>
            <a:ext cx="11087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8818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>
                <a:solidFill>
                  <a:srgbClr val="5F6B7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F6B7A"/>
                </a:solidFill>
                <a:latin typeface="Arial"/>
                <a:ea typeface="Arial"/>
                <a:cs typeface="Arial"/>
              </a:rPr>
              <a:t>L’égalité de contrôle permet de conclure : juste ou faux.</a:t>
            </a:r>
          </a:p>
        </p:txBody>
      </p:sp>
    </p:spTree>
    <p:extLst>
      <p:ext uri="{BB962C8B-B14F-4D97-AF65-F5344CB8AC3E}">
        <p14:creationId xmlns:p14="http://schemas.microsoft.com/office/powerpoint/2010/main" val="418102991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label">
            <a:extLst xmlns:a="http://schemas.openxmlformats.org/drawingml/2006/main">
              <a:ext uri="{FF2B5EF4-FFF2-40B4-BE49-F238E27FC236}">
                <a16:creationId xmlns:a16="http://schemas.microsoft.com/office/drawing/2014/main" id="{A4C1AED7-2BF1-48C5-9C67-27DE601123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666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t">
            <a:normAutofit fontScale="9523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C2 · SÉANCE 3 · PROBLÈME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5F1C8266-6D39-4561-BC7B-530BFEE8E4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28650"/>
            <a:ext cx="11087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Résoudre puis contrôler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B4361526-A352-48CA-AF27-87C298E5B3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CM1-panel">
            <a:extLst xmlns:a="http://schemas.openxmlformats.org/drawingml/2006/main">
              <a:ext uri="{FF2B5EF4-FFF2-40B4-BE49-F238E27FC236}">
                <a16:creationId xmlns:a16="http://schemas.microsoft.com/office/drawing/2014/main" id="{3587EBF2-EB41-4D37-AD53-00CC82D88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DA26F420-5DB0-45C0-A234-5F1336D634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38325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8210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75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title">
            <a:extLst xmlns:a="http://schemas.openxmlformats.org/drawingml/2006/main">
              <a:ext uri="{FF2B5EF4-FFF2-40B4-BE49-F238E27FC236}">
                <a16:creationId xmlns:a16="http://schemas.microsoft.com/office/drawing/2014/main" id="{AF2E1C10-1597-459D-90C4-FA4F182B0B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669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7" name="CM1-body">
            <a:extLst xmlns:a="http://schemas.openxmlformats.org/drawingml/2006/main">
              <a:ext uri="{FF2B5EF4-FFF2-40B4-BE49-F238E27FC236}">
                <a16:creationId xmlns:a16="http://schemas.microsoft.com/office/drawing/2014/main" id="{7CE0C9AD-B79E-4B02-A656-C742323F7D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9560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9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La bibliothèque possède 2 458 livres. Elle en reçoit 376, puis en retire 185 abîmés.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19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Combien de livres reste-t-il ?</a:t>
            </a:r>
          </a:p>
        </p:txBody>
      </p:sp>
      <p:sp>
        <p:nvSpPr>
          <p:cNvPr id="8" name="CM2-panel">
            <a:extLst xmlns:a="http://schemas.openxmlformats.org/drawingml/2006/main">
              <a:ext uri="{FF2B5EF4-FFF2-40B4-BE49-F238E27FC236}">
                <a16:creationId xmlns:a16="http://schemas.microsoft.com/office/drawing/2014/main" id="{3757D898-1F64-4D94-B7F9-46C24A8503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DFF"/>
          </a:solidFill>
          <a:ln xmlns:a="http://schemas.openxmlformats.org/drawingml/2006/main" w="0">
            <a:solidFill>
              <a:srgbClr val="F3EDFF"/>
            </a:solidFill>
            <a:prstDash val="solid"/>
          </a:ln>
        </p:spPr>
      </p:sp>
      <p:sp>
        <p:nvSpPr>
          <p:cNvPr id="9" name="CM2-label">
            <a:extLst xmlns:a="http://schemas.openxmlformats.org/drawingml/2006/main">
              <a:ext uri="{FF2B5EF4-FFF2-40B4-BE49-F238E27FC236}">
                <a16:creationId xmlns:a16="http://schemas.microsoft.com/office/drawing/2014/main" id="{84E1CDB2-6FD3-44AB-9FDA-308567D885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38325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8210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75" b="1">
                <a:solidFill>
                  <a:srgbClr val="7045B8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70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0" name="CM2-title">
            <a:extLst xmlns:a="http://schemas.openxmlformats.org/drawingml/2006/main">
              <a:ext uri="{FF2B5EF4-FFF2-40B4-BE49-F238E27FC236}">
                <a16:creationId xmlns:a16="http://schemas.microsoft.com/office/drawing/2014/main" id="{B7FBEBBE-76B2-4BE1-AF88-D97C8EC2A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669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1" name="CM2-body">
            <a:extLst xmlns:a="http://schemas.openxmlformats.org/drawingml/2006/main">
              <a:ext uri="{FF2B5EF4-FFF2-40B4-BE49-F238E27FC236}">
                <a16:creationId xmlns:a16="http://schemas.microsoft.com/office/drawing/2014/main" id="{FA49E368-075D-45C2-BE4B-ED4D877AB7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89560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9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Un centre possède 74 805 documents. Il en reçoit 8 967, puis en retire 13 589.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19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Combien en reste-t-il ?</a:t>
            </a:r>
          </a:p>
        </p:txBody>
      </p:sp>
      <p:sp>
        <p:nvSpPr>
          <p:cNvPr id="12" name="divider">
            <a:extLst xmlns:a="http://schemas.openxmlformats.org/drawingml/2006/main">
              <a:ext uri="{FF2B5EF4-FFF2-40B4-BE49-F238E27FC236}">
                <a16:creationId xmlns:a16="http://schemas.microsoft.com/office/drawing/2014/main" id="{A0E4CEE8-8E63-446E-8BA1-6125748C00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13" name="footer">
            <a:extLst xmlns:a="http://schemas.openxmlformats.org/drawingml/2006/main">
              <a:ext uri="{FF2B5EF4-FFF2-40B4-BE49-F238E27FC236}">
                <a16:creationId xmlns:a16="http://schemas.microsoft.com/office/drawing/2014/main" id="{9A51CB25-182C-41DD-9A66-20CE30C160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72225"/>
            <a:ext cx="11087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8818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>
                <a:solidFill>
                  <a:srgbClr val="5F6B7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F6B7A"/>
                </a:solidFill>
                <a:latin typeface="Arial"/>
                <a:ea typeface="Arial"/>
                <a:cs typeface="Arial"/>
              </a:rPr>
              <a:t>Écris les opérations, pose-les, calcule, contrôle et rédige une phrase.</a:t>
            </a:r>
          </a:p>
        </p:txBody>
      </p:sp>
    </p:spTree>
    <p:extLst>
      <p:ext uri="{BB962C8B-B14F-4D97-AF65-F5344CB8AC3E}">
        <p14:creationId xmlns:p14="http://schemas.microsoft.com/office/powerpoint/2010/main" val="205433905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label">
            <a:extLst xmlns:a="http://schemas.openxmlformats.org/drawingml/2006/main">
              <a:ext uri="{FF2B5EF4-FFF2-40B4-BE49-F238E27FC236}">
                <a16:creationId xmlns:a16="http://schemas.microsoft.com/office/drawing/2014/main" id="{1ACA5CD2-D45A-4449-A9B5-8995C1114C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666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t">
            <a:normAutofit fontScale="9523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C2 · SÉANCE 3 · CORRECTION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3C95F1D9-0EAB-4B0A-B6C6-507B1EF398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28650"/>
            <a:ext cx="11087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Correction des problèmes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31A7E177-E110-4555-9213-7638C38CDA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CM1-panel">
            <a:extLst xmlns:a="http://schemas.openxmlformats.org/drawingml/2006/main">
              <a:ext uri="{FF2B5EF4-FFF2-40B4-BE49-F238E27FC236}">
                <a16:creationId xmlns:a16="http://schemas.microsoft.com/office/drawing/2014/main" id="{8B207B8D-898C-49E0-9A32-9C124D4A8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D672F07C-9A62-4B30-878F-143F7CD99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38325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8210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75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title">
            <a:extLst xmlns:a="http://schemas.openxmlformats.org/drawingml/2006/main">
              <a:ext uri="{FF2B5EF4-FFF2-40B4-BE49-F238E27FC236}">
                <a16:creationId xmlns:a16="http://schemas.microsoft.com/office/drawing/2014/main" id="{C9DB1F0F-8001-418E-998B-44244C0D71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669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7" name="CM1-body">
            <a:extLst xmlns:a="http://schemas.openxmlformats.org/drawingml/2006/main">
              <a:ext uri="{FF2B5EF4-FFF2-40B4-BE49-F238E27FC236}">
                <a16:creationId xmlns:a16="http://schemas.microsoft.com/office/drawing/2014/main" id="{9AA5F4C1-5971-4E39-935D-EC33A4AC78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9560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21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2 458 + 376 = 2 834</a:t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21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2 834 − 185 = 2 649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217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Il reste 2 649 livres.</a:t>
            </a:r>
          </a:p>
        </p:txBody>
      </p:sp>
      <p:sp>
        <p:nvSpPr>
          <p:cNvPr id="8" name="CM2-panel">
            <a:extLst xmlns:a="http://schemas.openxmlformats.org/drawingml/2006/main">
              <a:ext uri="{FF2B5EF4-FFF2-40B4-BE49-F238E27FC236}">
                <a16:creationId xmlns:a16="http://schemas.microsoft.com/office/drawing/2014/main" id="{6F41322C-04B1-4404-AA61-71B7F0CB82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DFF"/>
          </a:solidFill>
          <a:ln xmlns:a="http://schemas.openxmlformats.org/drawingml/2006/main" w="0">
            <a:solidFill>
              <a:srgbClr val="F3EDFF"/>
            </a:solidFill>
            <a:prstDash val="solid"/>
          </a:ln>
        </p:spPr>
      </p:sp>
      <p:sp>
        <p:nvSpPr>
          <p:cNvPr id="9" name="CM2-label">
            <a:extLst xmlns:a="http://schemas.openxmlformats.org/drawingml/2006/main">
              <a:ext uri="{FF2B5EF4-FFF2-40B4-BE49-F238E27FC236}">
                <a16:creationId xmlns:a16="http://schemas.microsoft.com/office/drawing/2014/main" id="{BF1D3011-0BFA-4484-8EBE-06E4B56FC9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38325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8210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75" b="1">
                <a:solidFill>
                  <a:srgbClr val="7045B8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70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0" name="CM2-title">
            <a:extLst xmlns:a="http://schemas.openxmlformats.org/drawingml/2006/main">
              <a:ext uri="{FF2B5EF4-FFF2-40B4-BE49-F238E27FC236}">
                <a16:creationId xmlns:a16="http://schemas.microsoft.com/office/drawing/2014/main" id="{5AA2737B-80B8-4F41-99BF-731A0759D7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669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1" name="CM2-body">
            <a:extLst xmlns:a="http://schemas.openxmlformats.org/drawingml/2006/main">
              <a:ext uri="{FF2B5EF4-FFF2-40B4-BE49-F238E27FC236}">
                <a16:creationId xmlns:a16="http://schemas.microsoft.com/office/drawing/2014/main" id="{6DAD34F2-1608-4779-B654-6968063D0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89560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20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74 805 + 8 967 = 83 772</a:t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20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83 772 − 13 589 = 70 183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20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Il reste 70 183 documents.</a:t>
            </a:r>
          </a:p>
        </p:txBody>
      </p:sp>
      <p:sp>
        <p:nvSpPr>
          <p:cNvPr id="12" name="divider">
            <a:extLst xmlns:a="http://schemas.openxmlformats.org/drawingml/2006/main">
              <a:ext uri="{FF2B5EF4-FFF2-40B4-BE49-F238E27FC236}">
                <a16:creationId xmlns:a16="http://schemas.microsoft.com/office/drawing/2014/main" id="{D8B54A6B-0A88-4D1A-B6B0-16FC5EE461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13" name="footer">
            <a:extLst xmlns:a="http://schemas.openxmlformats.org/drawingml/2006/main">
              <a:ext uri="{FF2B5EF4-FFF2-40B4-BE49-F238E27FC236}">
                <a16:creationId xmlns:a16="http://schemas.microsoft.com/office/drawing/2014/main" id="{09DD3129-7272-4794-B74E-F79F320E94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72225"/>
            <a:ext cx="11087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8818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>
                <a:solidFill>
                  <a:srgbClr val="5F6B7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F6B7A"/>
                </a:solidFill>
                <a:latin typeface="Arial"/>
                <a:ea typeface="Arial"/>
                <a:cs typeface="Arial"/>
              </a:rPr>
              <a:t>Le sens de la situation commande le choix des opérations.</a:t>
            </a:r>
          </a:p>
        </p:txBody>
      </p:sp>
    </p:spTree>
    <p:extLst>
      <p:ext uri="{BB962C8B-B14F-4D97-AF65-F5344CB8AC3E}">
        <p14:creationId xmlns:p14="http://schemas.microsoft.com/office/powerpoint/2010/main" val="1519346799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label">
            <a:extLst xmlns:a="http://schemas.openxmlformats.org/drawingml/2006/main">
              <a:ext uri="{FF2B5EF4-FFF2-40B4-BE49-F238E27FC236}">
                <a16:creationId xmlns:a16="http://schemas.microsoft.com/office/drawing/2014/main" id="{CA05DBB1-015C-4BE0-8E7B-1FE529CF06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666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t">
            <a:normAutofit fontScale="9523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C2 · SÉANCE 3 · ARDOISE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F184FC9D-68E0-4967-8F3C-6CEF5363C1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28650"/>
            <a:ext cx="11087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Transfert individuel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E282A2E7-8BA5-4437-BE60-440C7E1416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CM1-panel">
            <a:extLst xmlns:a="http://schemas.openxmlformats.org/drawingml/2006/main">
              <a:ext uri="{FF2B5EF4-FFF2-40B4-BE49-F238E27FC236}">
                <a16:creationId xmlns:a16="http://schemas.microsoft.com/office/drawing/2014/main" id="{2F762F80-6853-49DB-A675-42F7726425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2C93D8E2-07AB-4C48-8ABF-62ED14D8E4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38325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8210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75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title">
            <a:extLst xmlns:a="http://schemas.openxmlformats.org/drawingml/2006/main">
              <a:ext uri="{FF2B5EF4-FFF2-40B4-BE49-F238E27FC236}">
                <a16:creationId xmlns:a16="http://schemas.microsoft.com/office/drawing/2014/main" id="{16D690C1-2BC3-4A85-9A95-5E15C9CA94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669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7" name="CM1-body">
            <a:extLst xmlns:a="http://schemas.openxmlformats.org/drawingml/2006/main">
              <a:ext uri="{FF2B5EF4-FFF2-40B4-BE49-F238E27FC236}">
                <a16:creationId xmlns:a16="http://schemas.microsoft.com/office/drawing/2014/main" id="{554DA7F5-3F52-4106-8ACB-AFFC8881B6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9560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24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6 032 − 2 587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24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Puis vérifie avec une addition.</a:t>
            </a:r>
          </a:p>
        </p:txBody>
      </p:sp>
      <p:sp>
        <p:nvSpPr>
          <p:cNvPr id="8" name="CM2-panel">
            <a:extLst xmlns:a="http://schemas.openxmlformats.org/drawingml/2006/main">
              <a:ext uri="{FF2B5EF4-FFF2-40B4-BE49-F238E27FC236}">
                <a16:creationId xmlns:a16="http://schemas.microsoft.com/office/drawing/2014/main" id="{74A927CB-3522-4ACF-9A36-43CA30B234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DFF"/>
          </a:solidFill>
          <a:ln xmlns:a="http://schemas.openxmlformats.org/drawingml/2006/main" w="0">
            <a:solidFill>
              <a:srgbClr val="F3EDFF"/>
            </a:solidFill>
            <a:prstDash val="solid"/>
          </a:ln>
        </p:spPr>
      </p:sp>
      <p:sp>
        <p:nvSpPr>
          <p:cNvPr id="9" name="CM2-label">
            <a:extLst xmlns:a="http://schemas.openxmlformats.org/drawingml/2006/main">
              <a:ext uri="{FF2B5EF4-FFF2-40B4-BE49-F238E27FC236}">
                <a16:creationId xmlns:a16="http://schemas.microsoft.com/office/drawing/2014/main" id="{F4A625A3-D56D-4776-9F08-268897AD9E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38325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8210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75" b="1">
                <a:solidFill>
                  <a:srgbClr val="7045B8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70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0" name="CM2-title">
            <a:extLst xmlns:a="http://schemas.openxmlformats.org/drawingml/2006/main">
              <a:ext uri="{FF2B5EF4-FFF2-40B4-BE49-F238E27FC236}">
                <a16:creationId xmlns:a16="http://schemas.microsoft.com/office/drawing/2014/main" id="{0AA4F690-468C-4A7D-AD00-B05AE54889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669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1" name="CM2-body">
            <a:extLst xmlns:a="http://schemas.openxmlformats.org/drawingml/2006/main">
              <a:ext uri="{FF2B5EF4-FFF2-40B4-BE49-F238E27FC236}">
                <a16:creationId xmlns:a16="http://schemas.microsoft.com/office/drawing/2014/main" id="{1ECF7650-BEFB-4E49-B8F4-EE98D5600A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89560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23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400 050 − 87 694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23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Puis vérifie avec une addition.</a:t>
            </a:r>
          </a:p>
        </p:txBody>
      </p:sp>
      <p:sp>
        <p:nvSpPr>
          <p:cNvPr id="12" name="divider">
            <a:extLst xmlns:a="http://schemas.openxmlformats.org/drawingml/2006/main">
              <a:ext uri="{FF2B5EF4-FFF2-40B4-BE49-F238E27FC236}">
                <a16:creationId xmlns:a16="http://schemas.microsoft.com/office/drawing/2014/main" id="{A837BF33-44A0-489C-8DFF-AEDE96F8A9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13" name="footer">
            <a:extLst xmlns:a="http://schemas.openxmlformats.org/drawingml/2006/main">
              <a:ext uri="{FF2B5EF4-FFF2-40B4-BE49-F238E27FC236}">
                <a16:creationId xmlns:a16="http://schemas.microsoft.com/office/drawing/2014/main" id="{CE2A699B-5FA9-4448-8FB6-C6DE688860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72225"/>
            <a:ext cx="11087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8818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>
                <a:solidFill>
                  <a:srgbClr val="5F6B7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F6B7A"/>
                </a:solidFill>
                <a:latin typeface="Arial"/>
                <a:ea typeface="Arial"/>
                <a:cs typeface="Arial"/>
              </a:rPr>
              <a:t>Écris le calcul posé et l’égalité de contrôle.</a:t>
            </a:r>
          </a:p>
        </p:txBody>
      </p:sp>
    </p:spTree>
    <p:extLst>
      <p:ext uri="{BB962C8B-B14F-4D97-AF65-F5344CB8AC3E}">
        <p14:creationId xmlns:p14="http://schemas.microsoft.com/office/powerpoint/2010/main" val="168944883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label">
            <a:extLst xmlns:a="http://schemas.openxmlformats.org/drawingml/2006/main">
              <a:ext uri="{FF2B5EF4-FFF2-40B4-BE49-F238E27FC236}">
                <a16:creationId xmlns:a16="http://schemas.microsoft.com/office/drawing/2014/main" id="{01B445B0-5064-4269-9ECA-E051EE15C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666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t">
            <a:normAutofit fontScale="9523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C2 · SÉANCE 3 · CORRECTION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E93789CF-1B53-429E-BAB6-25D271074E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28650"/>
            <a:ext cx="11087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Correction du transfert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A6C263D4-CD09-41DE-BC95-4889D736A2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CM1-panel">
            <a:extLst xmlns:a="http://schemas.openxmlformats.org/drawingml/2006/main">
              <a:ext uri="{FF2B5EF4-FFF2-40B4-BE49-F238E27FC236}">
                <a16:creationId xmlns:a16="http://schemas.microsoft.com/office/drawing/2014/main" id="{3130D720-2DB4-44F5-9204-BCA36AD8DD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F58047CB-B10F-4A2C-90AF-8AEF5A6FB2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38325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8210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75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title">
            <a:extLst xmlns:a="http://schemas.openxmlformats.org/drawingml/2006/main">
              <a:ext uri="{FF2B5EF4-FFF2-40B4-BE49-F238E27FC236}">
                <a16:creationId xmlns:a16="http://schemas.microsoft.com/office/drawing/2014/main" id="{FE891079-CACD-4E47-B970-50168287D4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669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7" name="CM1-body">
            <a:extLst xmlns:a="http://schemas.openxmlformats.org/drawingml/2006/main">
              <a:ext uri="{FF2B5EF4-FFF2-40B4-BE49-F238E27FC236}">
                <a16:creationId xmlns:a16="http://schemas.microsoft.com/office/drawing/2014/main" id="{F0A46F10-C8D6-4178-BAA1-1DE2DCCDD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9560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22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6 032 − 2 587 = 3 445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22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3 445 + 2 587 = 6 032</a:t>
            </a:r>
          </a:p>
        </p:txBody>
      </p:sp>
      <p:sp>
        <p:nvSpPr>
          <p:cNvPr id="8" name="CM2-panel">
            <a:extLst xmlns:a="http://schemas.openxmlformats.org/drawingml/2006/main">
              <a:ext uri="{FF2B5EF4-FFF2-40B4-BE49-F238E27FC236}">
                <a16:creationId xmlns:a16="http://schemas.microsoft.com/office/drawing/2014/main" id="{AAF58CEB-D591-46DA-9C9E-03D4C69848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DFF"/>
          </a:solidFill>
          <a:ln xmlns:a="http://schemas.openxmlformats.org/drawingml/2006/main" w="0">
            <a:solidFill>
              <a:srgbClr val="F3EDFF"/>
            </a:solidFill>
            <a:prstDash val="solid"/>
          </a:ln>
        </p:spPr>
      </p:sp>
      <p:sp>
        <p:nvSpPr>
          <p:cNvPr id="9" name="CM2-label">
            <a:extLst xmlns:a="http://schemas.openxmlformats.org/drawingml/2006/main">
              <a:ext uri="{FF2B5EF4-FFF2-40B4-BE49-F238E27FC236}">
                <a16:creationId xmlns:a16="http://schemas.microsoft.com/office/drawing/2014/main" id="{71B8F4B7-6207-4292-AFF3-D55F12FDDA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38325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8210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75" b="1">
                <a:solidFill>
                  <a:srgbClr val="7045B8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70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0" name="CM2-title">
            <a:extLst xmlns:a="http://schemas.openxmlformats.org/drawingml/2006/main">
              <a:ext uri="{FF2B5EF4-FFF2-40B4-BE49-F238E27FC236}">
                <a16:creationId xmlns:a16="http://schemas.microsoft.com/office/drawing/2014/main" id="{1436BC15-B6D1-4A76-A7F8-9C2325FAA3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669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1" name="CM2-body">
            <a:extLst xmlns:a="http://schemas.openxmlformats.org/drawingml/2006/main">
              <a:ext uri="{FF2B5EF4-FFF2-40B4-BE49-F238E27FC236}">
                <a16:creationId xmlns:a16="http://schemas.microsoft.com/office/drawing/2014/main" id="{27B7C2F2-AB05-4C39-980C-2BF9C744B3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89560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21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400 050 − 87 694 = 312 356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21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312 356 + 87 694 = 400 050</a:t>
            </a:r>
          </a:p>
        </p:txBody>
      </p:sp>
      <p:sp>
        <p:nvSpPr>
          <p:cNvPr id="12" name="divider">
            <a:extLst xmlns:a="http://schemas.openxmlformats.org/drawingml/2006/main">
              <a:ext uri="{FF2B5EF4-FFF2-40B4-BE49-F238E27FC236}">
                <a16:creationId xmlns:a16="http://schemas.microsoft.com/office/drawing/2014/main" id="{E5FF7143-297C-49EB-AC41-851A7F0A89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13" name="footer">
            <a:extLst xmlns:a="http://schemas.openxmlformats.org/drawingml/2006/main">
              <a:ext uri="{FF2B5EF4-FFF2-40B4-BE49-F238E27FC236}">
                <a16:creationId xmlns:a16="http://schemas.microsoft.com/office/drawing/2014/main" id="{928C161C-4CE5-4FD7-AFFE-1B6AEE5958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72225"/>
            <a:ext cx="11087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8818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>
                <a:solidFill>
                  <a:srgbClr val="5F6B7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F6B7A"/>
                </a:solidFill>
                <a:latin typeface="Arial"/>
                <a:ea typeface="Arial"/>
                <a:cs typeface="Arial"/>
              </a:rPr>
              <a:t>Si l’égalité inverse retrouve le nombre de départ, le contrôle est réussi.</a:t>
            </a:r>
          </a:p>
        </p:txBody>
      </p:sp>
    </p:spTree>
    <p:extLst>
      <p:ext uri="{BB962C8B-B14F-4D97-AF65-F5344CB8AC3E}">
        <p14:creationId xmlns:p14="http://schemas.microsoft.com/office/powerpoint/2010/main" val="214828389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label">
            <a:extLst xmlns:a="http://schemas.openxmlformats.org/drawingml/2006/main">
              <a:ext uri="{FF2B5EF4-FFF2-40B4-BE49-F238E27FC236}">
                <a16:creationId xmlns:a16="http://schemas.microsoft.com/office/drawing/2014/main" id="{BEDB8180-DE23-4D92-B640-9ADED8973E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666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t">
            <a:normAutofit fontScale="9523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C2 · SÉANCE 3 · BILAN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C502ABDE-517E-4790-8A41-9A050C6DCC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28650"/>
            <a:ext cx="11087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Avant l’évaluation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2D96706F-EBF0-4622-A2DE-5E33C61128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body">
            <a:extLst xmlns:a="http://schemas.openxmlformats.org/drawingml/2006/main">
              <a:ext uri="{FF2B5EF4-FFF2-40B4-BE49-F238E27FC236}">
                <a16:creationId xmlns:a16="http://schemas.microsoft.com/office/drawing/2014/main" id="{AE80B9EB-135B-46A9-8D88-04E614A796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62125"/>
            <a:ext cx="9906000" cy="2952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D8E0E8"/>
            </a:solidFill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3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Je sais…</a:t>
            </a:r>
          </a:p>
          <a:p xmlns:a="http://schemas.openxmlformats.org/drawingml/2006/main">
            <a:pPr algn="ctr">
              <a:lnSpc>
                <a:spcPct val="108000"/>
              </a:lnSpc>
              <a:buNone/>
              <a:defRPr sz="23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✓ aligner les chiffres selon leur valeur ;</a:t>
            </a:r>
          </a:p>
          <a:p xmlns:a="http://schemas.openxmlformats.org/drawingml/2006/main">
            <a:pPr algn="ctr">
              <a:lnSpc>
                <a:spcPct val="108000"/>
              </a:lnSpc>
              <a:buNone/>
              <a:defRPr sz="23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✓ calculer de droite à gauche ;</a:t>
            </a:r>
          </a:p>
          <a:p xmlns:a="http://schemas.openxmlformats.org/drawingml/2006/main">
            <a:pPr algn="ctr">
              <a:lnSpc>
                <a:spcPct val="108000"/>
              </a:lnSpc>
              <a:buNone/>
              <a:defRPr sz="23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✓ noter les retenues ;</a:t>
            </a:r>
          </a:p>
          <a:p xmlns:a="http://schemas.openxmlformats.org/drawingml/2006/main">
            <a:pPr algn="ctr">
              <a:lnSpc>
                <a:spcPct val="108000"/>
              </a:lnSpc>
              <a:buNone/>
              <a:defRPr sz="23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✓ choisir l’opération adaptée ;</a:t>
            </a:r>
          </a:p>
          <a:p xmlns:a="http://schemas.openxmlformats.org/drawingml/2006/main">
            <a:pPr algn="ctr">
              <a:lnSpc>
                <a:spcPct val="108000"/>
              </a:lnSpc>
              <a:buNone/>
              <a:defRPr sz="23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✓ vérifier par l’opération inverse.</a:t>
            </a:r>
          </a:p>
        </p:txBody>
      </p:sp>
      <p:sp>
        <p:nvSpPr>
          <p:cNvPr id="5" name="prompt">
            <a:extLst xmlns:a="http://schemas.openxmlformats.org/drawingml/2006/main">
              <a:ext uri="{FF2B5EF4-FFF2-40B4-BE49-F238E27FC236}">
                <a16:creationId xmlns:a16="http://schemas.microsoft.com/office/drawing/2014/main" id="{7AD05F23-0F37-4EF9-AC70-F6A691E6DF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5000625"/>
            <a:ext cx="94297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76200" tIns="47625" rIns="76200" bIns="476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75" b="1">
                <a:solidFill>
                  <a:srgbClr val="15803D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5803D"/>
                </a:solidFill>
                <a:latin typeface="Arial"/>
                <a:ea typeface="Arial"/>
                <a:cs typeface="Arial"/>
              </a:rPr>
              <a:t>Reprends une opération si un de ces cinq points reste fragile.</a:t>
            </a:r>
          </a:p>
        </p:txBody>
      </p:sp>
    </p:spTree>
    <p:extLst>
      <p:ext uri="{BB962C8B-B14F-4D97-AF65-F5344CB8AC3E}">
        <p14:creationId xmlns:p14="http://schemas.microsoft.com/office/powerpoint/2010/main" val="74057511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2026-08-16T11:35:59.1050000Z</dcterms:created>
  <dcterms:modified xsi:type="dcterms:W3CDTF">2026-08-16T11:35:59.1050000Z</dcterms:modified>
</coreProperties>
</file>