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ce1ab39912c4a2c" /><Relationship Type="http://schemas.openxmlformats.org/officeDocument/2006/relationships/extended-properties" Target="/docProps/app.xml" Id="Rcdf749f0bba64a2e" /><Relationship Type="http://schemas.openxmlformats.org/officeDocument/2006/relationships/officeDocument" Target="/ppt/presentation.xml" Id="Rec88753fb833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1254d40304753"/>
  </p:sldMasterIdLst>
  <p:notesMasterIdLst>
    <p:notesMasterId xmlns:r="http://schemas.openxmlformats.org/officeDocument/2006/relationships" r:id="R24fbfbce03474f22"/>
  </p:notesMasterIdLst>
  <p:sldIdLst>
    <p:sldId xmlns:r="http://schemas.openxmlformats.org/officeDocument/2006/relationships" id="256" r:id="R82786e0539bb4db2"/>
    <p:sldId xmlns:r="http://schemas.openxmlformats.org/officeDocument/2006/relationships" id="257" r:id="Rc03ba9b9093741e4"/>
    <p:sldId xmlns:r="http://schemas.openxmlformats.org/officeDocument/2006/relationships" id="258" r:id="R69c02f8b697e444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e358e09e5ea479a" /><Relationship Type="http://schemas.openxmlformats.org/officeDocument/2006/relationships/slideMaster" Target="/ppt/slideMasters/slideMaster1.xml" Id="Rb631254d40304753" /><Relationship Type="http://schemas.openxmlformats.org/officeDocument/2006/relationships/notesMaster" Target="/ppt/notesMasters/notesMaster1.xml" Id="R24fbfbce03474f22" /><Relationship Type="http://schemas.openxmlformats.org/officeDocument/2006/relationships/presProps" Target="/ppt/presProps.xml" Id="R47eb8d875eee4097" /><Relationship Type="http://schemas.openxmlformats.org/officeDocument/2006/relationships/tableStyles" Target="/ppt/tableStyles.xml" Id="R2ebe5c17acbe42c6" /><Relationship Type="http://schemas.openxmlformats.org/officeDocument/2006/relationships/slide" Target="/ppt/slides/slide1.xml" Id="R82786e0539bb4db2" /><Relationship Type="http://schemas.openxmlformats.org/officeDocument/2006/relationships/slide" Target="/ppt/slides/slide2.xml" Id="Rc03ba9b9093741e4" /><Relationship Type="http://schemas.openxmlformats.org/officeDocument/2006/relationships/slide" Target="/ppt/slides/slide3.xml" Id="R69c02f8b697e444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b9bbd42a835458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9e6df56397c4c15" /><Relationship Type="http://schemas.openxmlformats.org/officeDocument/2006/relationships/notesMaster" Target="/ppt/notesMasters/notesMaster1.xml" Id="Rb9b19aa74af8437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7971b03166143e4" /><Relationship Type="http://schemas.openxmlformats.org/officeDocument/2006/relationships/notesMaster" Target="/ppt/notesMasters/notesMaster1.xml" Id="R193f5d00993645f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07be84041b143c8" /><Relationship Type="http://schemas.openxmlformats.org/officeDocument/2006/relationships/notesMaster" Target="/ppt/notesMasters/notesMaster1.xml" Id="R16d03a4e485b437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V3 p. 176 : exemple de polysémie du mot « éclair ».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V3 p. 176 et guide enseignant fourni par l’utilisateur.</a:t>
            </a:r>
          </a:p>
          <a:p xmlns:a="http://schemas.openxmlformats.org/drawingml/2006/main">
            <a:r>
              <a:t>- Adaptation CM1-CM2 alignée sur le programme de français du cycle 3, BO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éd. 2025, V3 p. 176 et guide enseignant fourni par l’utilisateur.</a:t>
            </a:r>
          </a:p>
          <a:p xmlns:a="http://schemas.openxmlformats.org/drawingml/2006/main">
            <a:r>
              <a:t>- Adaptation CM1-CM2 alignée sur le programme de français du cycle 3, BO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07050596a47e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d4401cbedcb48ad" /><Relationship Type="http://schemas.openxmlformats.org/officeDocument/2006/relationships/slideLayout" Target="/ppt/slideLayouts/slideLayout1.xml" Id="R6d4b1934346448d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b1934346448d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700b0eb654c7b" /><Relationship Type="http://schemas.openxmlformats.org/officeDocument/2006/relationships/notesSlide" Target="/ppt/notesSlides/notesSlide1.xml" Id="R9101f55d54e34d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49b3b688a4f37" /><Relationship Type="http://schemas.openxmlformats.org/officeDocument/2006/relationships/notesSlide" Target="/ppt/notesSlides/notesSlide2.xml" Id="R6cfd31460260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1f61f36814b51" /><Relationship Type="http://schemas.openxmlformats.org/officeDocument/2006/relationships/notesSlide" Target="/ppt/notesSlides/notesSlide3.xml" Id="Rbd9e1a1ff38f4bc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label">
            <a:extLst xmlns:a="http://schemas.openxmlformats.org/drawingml/2006/main">
              <a:ext uri="{FF2B5EF4-FFF2-40B4-BE49-F238E27FC236}">
                <a16:creationId xmlns:a16="http://schemas.microsoft.com/office/drawing/2014/main" id="{66B3BB80-CF3A-4E3F-BB0A-957CF62B9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361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EF6C2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EF6C24"/>
                </a:solidFill>
                <a:latin typeface="Arial"/>
                <a:ea typeface="Arial"/>
                <a:cs typeface="Arial"/>
              </a:rPr>
              <a:t>V3 · SÉANCE 1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544CF26-3DBD-4686-9F2D-A1B284DD3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Un mot, plusieurs sens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931A66B-29CD-4D82-BDC0-054A7AC56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prompt">
            <a:extLst xmlns:a="http://schemas.openxmlformats.org/drawingml/2006/main">
              <a:ext uri="{FF2B5EF4-FFF2-40B4-BE49-F238E27FC236}">
                <a16:creationId xmlns:a16="http://schemas.microsoft.com/office/drawing/2014/main" id="{14C10358-79B1-474F-859F-B076FD66B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52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>
                <a:solidFill>
                  <a:srgbClr val="EF6C24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EF6C24"/>
                </a:solidFill>
                <a:latin typeface="Arial"/>
                <a:ea typeface="Arial"/>
                <a:cs typeface="Arial"/>
              </a:rPr>
              <a:t>Le mot « éclair » désigne-t-il la même chose ?</a:t>
            </a:r>
          </a:p>
        </p:txBody>
      </p:sp>
      <p:sp>
        <p:nvSpPr>
          <p:cNvPr id="5" name="sentence1-bg">
            <a:extLst xmlns:a="http://schemas.openxmlformats.org/drawingml/2006/main">
              <a:ext uri="{FF2B5EF4-FFF2-40B4-BE49-F238E27FC236}">
                <a16:creationId xmlns:a16="http://schemas.microsoft.com/office/drawing/2014/main" id="{F124689B-BC1D-47A5-8EE3-7B0DEF6B2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686050"/>
            <a:ext cx="99060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E7"/>
          </a:solidFill>
          <a:ln xmlns:a="http://schemas.openxmlformats.org/drawingml/2006/main" w="0">
            <a:solidFill>
              <a:srgbClr val="FFF0E7"/>
            </a:solidFill>
            <a:prstDash val="solid"/>
          </a:ln>
        </p:spPr>
      </p:sp>
      <p:sp>
        <p:nvSpPr>
          <p:cNvPr id="6" name="sentence1">
            <a:extLst xmlns:a="http://schemas.openxmlformats.org/drawingml/2006/main">
              <a:ext uri="{FF2B5EF4-FFF2-40B4-BE49-F238E27FC236}">
                <a16:creationId xmlns:a16="http://schemas.microsoft.com/office/drawing/2014/main" id="{6F7A5F6A-B957-4092-A117-6F17818DF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828925"/>
            <a:ext cx="942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0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Un éclair illumine le ciel.</a:t>
            </a:r>
          </a:p>
        </p:txBody>
      </p:sp>
      <p:sp>
        <p:nvSpPr>
          <p:cNvPr id="7" name="sentence2-bg">
            <a:extLst xmlns:a="http://schemas.openxmlformats.org/drawingml/2006/main">
              <a:ext uri="{FF2B5EF4-FFF2-40B4-BE49-F238E27FC236}">
                <a16:creationId xmlns:a16="http://schemas.microsoft.com/office/drawing/2014/main" id="{27E359CD-02D8-416B-AC45-FCE12CDC5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981450"/>
            <a:ext cx="99060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8" name="sentence2">
            <a:extLst xmlns:a="http://schemas.openxmlformats.org/drawingml/2006/main">
              <a:ext uri="{FF2B5EF4-FFF2-40B4-BE49-F238E27FC236}">
                <a16:creationId xmlns:a16="http://schemas.microsoft.com/office/drawing/2014/main" id="{54830A11-A2AF-451C-92BF-0DB6CD0AE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124325"/>
            <a:ext cx="942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0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Jason mange un éclair au chocolat.</a:t>
            </a:r>
          </a:p>
        </p:txBody>
      </p:sp>
      <p:sp>
        <p:nvSpPr>
          <p:cNvPr id="9" name="instruction">
            <a:extLst xmlns:a="http://schemas.openxmlformats.org/drawingml/2006/main">
              <a:ext uri="{FF2B5EF4-FFF2-40B4-BE49-F238E27FC236}">
                <a16:creationId xmlns:a16="http://schemas.microsoft.com/office/drawing/2014/main" id="{93EBBD16-61EB-4F3C-9E5C-A27AD7C8A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48300"/>
            <a:ext cx="971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>
                <a:solidFill>
                  <a:srgbClr val="1B7F4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B7F4C"/>
                </a:solidFill>
                <a:latin typeface="Arial"/>
                <a:ea typeface="Arial"/>
                <a:cs typeface="Arial"/>
              </a:rPr>
              <a:t>Repère les mots qui t’aident à comprendre chaque sens.</a:t>
            </a:r>
          </a:p>
        </p:txBody>
      </p:sp>
    </p:spTree>
    <p:extLst>
      <p:ext uri="{BB962C8B-B14F-4D97-AF65-F5344CB8AC3E}">
        <p14:creationId xmlns:p14="http://schemas.microsoft.com/office/powerpoint/2010/main" val="125166666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9F95E747-7CE7-4638-A578-DF9D54795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361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EF6C2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EF6C24"/>
                </a:solidFill>
                <a:latin typeface="Arial"/>
                <a:ea typeface="Arial"/>
                <a:cs typeface="Arial"/>
              </a:rPr>
              <a:t>V3 · SÉANCE 1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4C6CCF4-5D74-4CA5-8FA0-AF65AC712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Associer une phrase à un sens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34681C6E-B782-4A00-881F-4B9EDF697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64B98C3C-9635-4AD2-96FB-D6B9A14DB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1FA08FB4-EEEB-4326-9F46-17759FE4C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9D566CC3-7AED-478C-A92C-543B7D2AB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5742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FRAIS · Choisis parmi 4 sens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122A23D3-C8BA-4736-AFE2-8687830F8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765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1. presque froid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2. récent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3. récolté récemment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4. qui n’est pas sec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La peinture est encore fraîche.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J’ai acheté des légumes frais.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Il a reçu des nouvelles fraîches.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D. Cette chambre est restée fraîche.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2FF5E5CD-4D00-4D87-80F6-1912E9FDA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B0BE5C8C-5C1A-4116-856F-E1E542C37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D5E2E070-ACB6-4171-968F-731427230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5742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GRAVE · Choisis puis justifie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D95FD9B7-509C-4DF6-8204-EAA813926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765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1. inexcusable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2. digne et sérieux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3. important ou dangereux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4. opposé à aigu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Il a une voix grave.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Cette faute est grave.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Son état est grave.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7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D. Elle garde un air grave.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63488BEF-5B94-4A54-88B1-99FC7864F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05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9320C2C1-2FFB-40FD-83E6-68BF27970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0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Sur l’ardoise : écris A-…, B-…, C-…, D-… puis cite un mot-indice.</a:t>
            </a:r>
          </a:p>
        </p:txBody>
      </p:sp>
    </p:spTree>
    <p:extLst>
      <p:ext uri="{BB962C8B-B14F-4D97-AF65-F5344CB8AC3E}">
        <p14:creationId xmlns:p14="http://schemas.microsoft.com/office/powerpoint/2010/main" val="170534884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8E85C39F-B1F6-4BCB-846F-F81CA9033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361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955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>
                <a:solidFill>
                  <a:srgbClr val="EF6C2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EF6C24"/>
                </a:solidFill>
                <a:latin typeface="Arial"/>
                <a:ea typeface="Arial"/>
                <a:cs typeface="Arial"/>
              </a:rPr>
              <a:t>V3 · SÉANCE 1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0AC10F6-D358-40AA-9DD7-C32231C70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66750"/>
            <a:ext cx="110871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Vérification individuelle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FDD5930A-C697-4E08-89AF-DE6AAD9C4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66E2B430-C691-475E-95CB-AE517D530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64D83E7C-FE60-429C-B35C-8AA16C738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DF65C30B-6262-483A-81BA-74FE82ED0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5742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Explique les deux sens de FEUILLE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268C616E-50C0-4A9D-AF43-4DF7E348E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765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1. Une feuille tombe de l’arbre.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2. Écris ton prénom sur la feuille.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Entoure le mot-indice de chaque phrase.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72640218-196B-4F75-9F29-643630C9C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05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D9940C12-D79E-429A-AD4E-A44D199C5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18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ECA2AD91-B039-456D-8C3F-4FC9AFA50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57425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Explique les trois sens de POINT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3E142D81-0950-455E-A0EB-9E2E55935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7655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18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1. Place le point au milieu du segment.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8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2. Notre équipe gagne un point.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8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3. Je ne suis pas d’accord sur ce point.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18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Relève un indice pour chaque sens.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89295E2B-2D8F-4C05-8241-0FBE69E0A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05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18A539DD-CE65-4011-9CF2-DF01DDA28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81750"/>
            <a:ext cx="11087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Réponds seul dans ton cahier. Les phrases des deux niveaux restent visibles.</a:t>
            </a:r>
          </a:p>
        </p:txBody>
      </p:sp>
    </p:spTree>
    <p:extLst>
      <p:ext uri="{BB962C8B-B14F-4D97-AF65-F5344CB8AC3E}">
        <p14:creationId xmlns:p14="http://schemas.microsoft.com/office/powerpoint/2010/main" val="196461355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2026-08-09T20:45:52.0560000Z</dcterms:created>
  <dcterms:modified xsi:type="dcterms:W3CDTF">2026-08-09T20:45:52.0560000Z</dcterms:modified>
</coreProperties>
</file>