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dc7b2da122d428e" /><Relationship Type="http://schemas.openxmlformats.org/officeDocument/2006/relationships/extended-properties" Target="/docProps/app.xml" Id="R29dc73defb89408f" /><Relationship Type="http://schemas.openxmlformats.org/officeDocument/2006/relationships/officeDocument" Target="/ppt/presentation.xml" Id="R1d9ac9cb47d64e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c7a6b0b88b4b98"/>
  </p:sldMasterIdLst>
  <p:notesMasterIdLst>
    <p:notesMasterId xmlns:r="http://schemas.openxmlformats.org/officeDocument/2006/relationships" r:id="R2e7b1efbb546494d"/>
  </p:notesMasterIdLst>
  <p:sldIdLst>
    <p:sldId xmlns:r="http://schemas.openxmlformats.org/officeDocument/2006/relationships" id="256" r:id="R13650ffbb65f46f4"/>
    <p:sldId xmlns:r="http://schemas.openxmlformats.org/officeDocument/2006/relationships" id="257" r:id="R6b472055d1964a40"/>
    <p:sldId xmlns:r="http://schemas.openxmlformats.org/officeDocument/2006/relationships" id="258" r:id="R577bb756b48c436f"/>
    <p:sldId xmlns:r="http://schemas.openxmlformats.org/officeDocument/2006/relationships" id="259" r:id="Rd68cee63700b42b6"/>
    <p:sldId xmlns:r="http://schemas.openxmlformats.org/officeDocument/2006/relationships" id="260" r:id="Rf9c2cedb22bf4c0e"/>
    <p:sldId xmlns:r="http://schemas.openxmlformats.org/officeDocument/2006/relationships" id="261" r:id="R6befd88358dd4c13"/>
    <p:sldId xmlns:r="http://schemas.openxmlformats.org/officeDocument/2006/relationships" id="262" r:id="R9a919a1de72b4b6b"/>
    <p:sldId xmlns:r="http://schemas.openxmlformats.org/officeDocument/2006/relationships" id="263" r:id="R04543792bfe24609"/>
    <p:sldId xmlns:r="http://schemas.openxmlformats.org/officeDocument/2006/relationships" id="264" r:id="Re91100eb71094b1a"/>
    <p:sldId xmlns:r="http://schemas.openxmlformats.org/officeDocument/2006/relationships" id="265" r:id="R5ae31116c06949a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2ea77d347ba468f" /><Relationship Type="http://schemas.openxmlformats.org/officeDocument/2006/relationships/slideMaster" Target="/ppt/slideMasters/slideMaster1.xml" Id="Rcac7a6b0b88b4b98" /><Relationship Type="http://schemas.openxmlformats.org/officeDocument/2006/relationships/notesMaster" Target="/ppt/notesMasters/notesMaster1.xml" Id="R2e7b1efbb546494d" /><Relationship Type="http://schemas.openxmlformats.org/officeDocument/2006/relationships/presProps" Target="/ppt/presProps.xml" Id="R7e550a4d733641ed" /><Relationship Type="http://schemas.openxmlformats.org/officeDocument/2006/relationships/tableStyles" Target="/ppt/tableStyles.xml" Id="R54ab949887474ec6" /><Relationship Type="http://schemas.openxmlformats.org/officeDocument/2006/relationships/slide" Target="/ppt/slides/slide1.xml" Id="R13650ffbb65f46f4" /><Relationship Type="http://schemas.openxmlformats.org/officeDocument/2006/relationships/slide" Target="/ppt/slides/slide2.xml" Id="R6b472055d1964a40" /><Relationship Type="http://schemas.openxmlformats.org/officeDocument/2006/relationships/slide" Target="/ppt/slides/slide3.xml" Id="R577bb756b48c436f" /><Relationship Type="http://schemas.openxmlformats.org/officeDocument/2006/relationships/slide" Target="/ppt/slides/slide4.xml" Id="Rd68cee63700b42b6" /><Relationship Type="http://schemas.openxmlformats.org/officeDocument/2006/relationships/slide" Target="/ppt/slides/slide5.xml" Id="Rf9c2cedb22bf4c0e" /><Relationship Type="http://schemas.openxmlformats.org/officeDocument/2006/relationships/slide" Target="/ppt/slides/slide6.xml" Id="R6befd88358dd4c13" /><Relationship Type="http://schemas.openxmlformats.org/officeDocument/2006/relationships/slide" Target="/ppt/slides/slide7.xml" Id="R9a919a1de72b4b6b" /><Relationship Type="http://schemas.openxmlformats.org/officeDocument/2006/relationships/slide" Target="/ppt/slides/slide8.xml" Id="R04543792bfe24609" /><Relationship Type="http://schemas.openxmlformats.org/officeDocument/2006/relationships/slide" Target="/ppt/slides/slide9.xml" Id="Re91100eb71094b1a" /><Relationship Type="http://schemas.openxmlformats.org/officeDocument/2006/relationships/slide" Target="/ppt/slides/slide10.xml" Id="R5ae31116c06949a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0e37dc140e6402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7ea965acfd84a50" /><Relationship Type="http://schemas.openxmlformats.org/officeDocument/2006/relationships/notesMaster" Target="/ppt/notesMasters/notesMaster1.xml" Id="R86f7ecf0efa144c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cfd4add77a242ac" /><Relationship Type="http://schemas.openxmlformats.org/officeDocument/2006/relationships/notesMaster" Target="/ppt/notesMasters/notesMaster1.xml" Id="Rf3c3cbfc1f2941d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78ed87656d24653" /><Relationship Type="http://schemas.openxmlformats.org/officeDocument/2006/relationships/notesMaster" Target="/ppt/notesMasters/notesMaster1.xml" Id="R76cafa30543d416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db9e825d24f4541" /><Relationship Type="http://schemas.openxmlformats.org/officeDocument/2006/relationships/notesMaster" Target="/ppt/notesMasters/notesMaster1.xml" Id="Ra10213f5797a4e2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6d85f514a23479f" /><Relationship Type="http://schemas.openxmlformats.org/officeDocument/2006/relationships/notesMaster" Target="/ppt/notesMasters/notesMaster1.xml" Id="R68a2e515530a4aa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a54085ab9964cfc" /><Relationship Type="http://schemas.openxmlformats.org/officeDocument/2006/relationships/notesMaster" Target="/ppt/notesMasters/notesMaster1.xml" Id="Re52f32f61b9e406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30f581e893245ae" /><Relationship Type="http://schemas.openxmlformats.org/officeDocument/2006/relationships/notesMaster" Target="/ppt/notesMasters/notesMaster1.xml" Id="Rea79a8cc76dc485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70d816ff0294cbf" /><Relationship Type="http://schemas.openxmlformats.org/officeDocument/2006/relationships/notesMaster" Target="/ppt/notesMasters/notesMaster1.xml" Id="Rf1955d9b8ae9440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1a71e51e27f4191" /><Relationship Type="http://schemas.openxmlformats.org/officeDocument/2006/relationships/notesMaster" Target="/ppt/notesMasters/notesMaster1.xml" Id="Ra67719187f98408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143a9d9c1bc41d5" /><Relationship Type="http://schemas.openxmlformats.org/officeDocument/2006/relationships/notesMaster" Target="/ppt/notesMasters/notesMaster1.xml" Id="Rc7b33326751b438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2df1b0d794a3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03fb95513054973" /><Relationship Type="http://schemas.openxmlformats.org/officeDocument/2006/relationships/slideLayout" Target="/ppt/slideLayouts/slideLayout1.xml" Id="Re019fb5c28aa464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19fb5c28aa464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0c0a89c764d45" /><Relationship Type="http://schemas.openxmlformats.org/officeDocument/2006/relationships/notesSlide" Target="/ppt/notesSlides/notesSlide1.xml" Id="R3ed9e90d57414f1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1cdbf4861480a" /><Relationship Type="http://schemas.openxmlformats.org/officeDocument/2006/relationships/notesSlide" Target="/ppt/notesSlides/notesSlide10.xml" Id="R2f4118b6b9644c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86b1610544826" /><Relationship Type="http://schemas.openxmlformats.org/officeDocument/2006/relationships/notesSlide" Target="/ppt/notesSlides/notesSlide2.xml" Id="R5281d0538fda43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e5f71d19a4317" /><Relationship Type="http://schemas.openxmlformats.org/officeDocument/2006/relationships/notesSlide" Target="/ppt/notesSlides/notesSlide3.xml" Id="R3f57ca0ff813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99ab62cd24844" /><Relationship Type="http://schemas.openxmlformats.org/officeDocument/2006/relationships/notesSlide" Target="/ppt/notesSlides/notesSlide4.xml" Id="R41de3e8ac2634d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59891af0b4416" /><Relationship Type="http://schemas.openxmlformats.org/officeDocument/2006/relationships/notesSlide" Target="/ppt/notesSlides/notesSlide5.xml" Id="Rf8db0d45da2f49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6ca16426b46e2" /><Relationship Type="http://schemas.openxmlformats.org/officeDocument/2006/relationships/notesSlide" Target="/ppt/notesSlides/notesSlide6.xml" Id="R57791dc29ea841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fb91d4253441d" /><Relationship Type="http://schemas.openxmlformats.org/officeDocument/2006/relationships/notesSlide" Target="/ppt/notesSlides/notesSlide7.xml" Id="R3aaa16232cd34d9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b653fb50341c0" /><Relationship Type="http://schemas.openxmlformats.org/officeDocument/2006/relationships/notesSlide" Target="/ppt/notesSlides/notesSlide8.xml" Id="R91e04afb2854435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ecc0ba6ae4f4c" /><Relationship Type="http://schemas.openxmlformats.org/officeDocument/2006/relationships/notesSlide" Target="/ppt/notesSlides/notesSlide9.xml" Id="R40bfca92971a4df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label">
            <a:extLst xmlns:a="http://schemas.openxmlformats.org/drawingml/2006/main">
              <a:ext uri="{FF2B5EF4-FFF2-40B4-BE49-F238E27FC236}">
                <a16:creationId xmlns:a16="http://schemas.microsoft.com/office/drawing/2014/main" id="{26905D76-BD7A-4882-8AC3-D59A5D655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3 · MÉTHODE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D9504D15-4D65-440D-AAB2-736C18AD5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Construire puis coder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90DC6F14-6A09-4B7F-B2A2-905FD3047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body">
            <a:extLst xmlns:a="http://schemas.openxmlformats.org/drawingml/2006/main">
              <a:ext uri="{FF2B5EF4-FFF2-40B4-BE49-F238E27FC236}">
                <a16:creationId xmlns:a16="http://schemas.microsoft.com/office/drawing/2014/main" id="{91875C41-6FC5-47C8-8B0F-DB04A257C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62125"/>
            <a:ext cx="9906000" cy="3000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D8E0E8"/>
            </a:solidFill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5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1. Je lis toutes les données.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5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2. Je trace avec les instruments.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5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3. Je vérifie.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5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4. Je place les codes.</a:t>
            </a:r>
          </a:p>
        </p:txBody>
      </p:sp>
      <p:sp>
        <p:nvSpPr>
          <p:cNvPr id="5" name="prompt">
            <a:extLst xmlns:a="http://schemas.openxmlformats.org/drawingml/2006/main">
              <a:ext uri="{FF2B5EF4-FFF2-40B4-BE49-F238E27FC236}">
                <a16:creationId xmlns:a16="http://schemas.microsoft.com/office/drawing/2014/main" id="{C3F72ADC-BC0A-4287-9B29-4FD897963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000625"/>
            <a:ext cx="9429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>
                <a:solidFill>
                  <a:srgbClr val="15803D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5803D"/>
                </a:solidFill>
                <a:latin typeface="Arial"/>
                <a:ea typeface="Arial"/>
                <a:cs typeface="Arial"/>
              </a:rPr>
              <a:t>Un code n’est placé qu’après vérification de la propriété.</a:t>
            </a:r>
          </a:p>
        </p:txBody>
      </p:sp>
    </p:spTree>
    <p:extLst>
      <p:ext uri="{BB962C8B-B14F-4D97-AF65-F5344CB8AC3E}">
        <p14:creationId xmlns:p14="http://schemas.microsoft.com/office/powerpoint/2010/main" val="59776653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label">
            <a:extLst xmlns:a="http://schemas.openxmlformats.org/drawingml/2006/main">
              <a:ext uri="{FF2B5EF4-FFF2-40B4-BE49-F238E27FC236}">
                <a16:creationId xmlns:a16="http://schemas.microsoft.com/office/drawing/2014/main" id="{AA9DA2E8-2AC7-4FCE-AD14-1043F4F79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3 · BILAN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2ACE8F7A-0117-4BA2-8B9E-7699BCDF2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Avant l’évaluation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C65AA0AE-E9E7-4FC2-A869-5801EE86F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body">
            <a:extLst xmlns:a="http://schemas.openxmlformats.org/drawingml/2006/main">
              <a:ext uri="{FF2B5EF4-FFF2-40B4-BE49-F238E27FC236}">
                <a16:creationId xmlns:a16="http://schemas.microsoft.com/office/drawing/2014/main" id="{082A5784-E2D4-437E-968F-AFE437525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62125"/>
            <a:ext cx="9906000" cy="3000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D8E0E8"/>
            </a:solidFill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Je sais…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1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✓ distinguer droite, segment et demi-droite ;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1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✓ lire les notations ;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1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✓ reconnaître un milieu ;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1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✓ lire les codes d’égalité et d’angle droit ;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1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✓ au CM2, utiliser ∈, ∉, // et ⊥ ;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1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✓ coder une figure après vérification.</a:t>
            </a:r>
          </a:p>
        </p:txBody>
      </p:sp>
      <p:sp>
        <p:nvSpPr>
          <p:cNvPr id="5" name="prompt">
            <a:extLst xmlns:a="http://schemas.openxmlformats.org/drawingml/2006/main">
              <a:ext uri="{FF2B5EF4-FFF2-40B4-BE49-F238E27FC236}">
                <a16:creationId xmlns:a16="http://schemas.microsoft.com/office/drawing/2014/main" id="{0B69D632-56F2-42A2-8484-299419DC5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000625"/>
            <a:ext cx="9429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>
                <a:solidFill>
                  <a:srgbClr val="15803D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5803D"/>
                </a:solidFill>
                <a:latin typeface="Arial"/>
                <a:ea typeface="Arial"/>
                <a:cs typeface="Arial"/>
              </a:rPr>
              <a:t>Si un point reste fragile, reprends la trace à copier ou la leçon distribuée.</a:t>
            </a:r>
          </a:p>
        </p:txBody>
      </p:sp>
    </p:spTree>
    <p:extLst>
      <p:ext uri="{BB962C8B-B14F-4D97-AF65-F5344CB8AC3E}">
        <p14:creationId xmlns:p14="http://schemas.microsoft.com/office/powerpoint/2010/main" val="55218237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label">
            <a:extLst xmlns:a="http://schemas.openxmlformats.org/drawingml/2006/main">
              <a:ext uri="{FF2B5EF4-FFF2-40B4-BE49-F238E27FC236}">
                <a16:creationId xmlns:a16="http://schemas.microsoft.com/office/drawing/2014/main" id="{917175D4-8682-413D-A691-A79ABCC2F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3 · CONSTRUCTION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1359AB9E-1500-479B-97D7-0B2672A70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Construction guidée commune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9C8C83C4-9B79-4475-B3D1-D673A6545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body">
            <a:extLst xmlns:a="http://schemas.openxmlformats.org/drawingml/2006/main">
              <a:ext uri="{FF2B5EF4-FFF2-40B4-BE49-F238E27FC236}">
                <a16:creationId xmlns:a16="http://schemas.microsoft.com/office/drawing/2014/main" id="{F58AE356-65C4-45AC-A73B-583269567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62125"/>
            <a:ext cx="9906000" cy="3000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D8E0E8"/>
            </a:solidFill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Trace le segment [AB] de 8 cm.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Place son milieu M.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Trace le segment [MC] de 3 cm de façon que l’angle AMC soit droit.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Ajoute tous les codes utiles.</a:t>
            </a:r>
          </a:p>
        </p:txBody>
      </p:sp>
      <p:sp>
        <p:nvSpPr>
          <p:cNvPr id="5" name="prompt">
            <a:extLst xmlns:a="http://schemas.openxmlformats.org/drawingml/2006/main">
              <a:ext uri="{FF2B5EF4-FFF2-40B4-BE49-F238E27FC236}">
                <a16:creationId xmlns:a16="http://schemas.microsoft.com/office/drawing/2014/main" id="{E425367E-4125-4A1D-BE19-AEFCA802F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000625"/>
            <a:ext cx="9429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Matériel : règle graduée, équerre et crayon bien taillé.</a:t>
            </a:r>
          </a:p>
        </p:txBody>
      </p:sp>
    </p:spTree>
    <p:extLst>
      <p:ext uri="{BB962C8B-B14F-4D97-AF65-F5344CB8AC3E}">
        <p14:creationId xmlns:p14="http://schemas.microsoft.com/office/powerpoint/2010/main" val="18026621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label">
            <a:extLst xmlns:a="http://schemas.openxmlformats.org/drawingml/2006/main">
              <a:ext uri="{FF2B5EF4-FFF2-40B4-BE49-F238E27FC236}">
                <a16:creationId xmlns:a16="http://schemas.microsoft.com/office/drawing/2014/main" id="{C3C90DF0-6BC1-4857-8BF6-5AA9C409F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3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519F7122-3FA4-4085-B972-BE50202D4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Figure attendue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49B35E81-77E7-4967-81D4-5938F3156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F3BC6243-4AF0-4A7D-AA77-52A672EF6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2AA57DBB-4E2D-4A40-81BD-7460AC1F3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0D9F158F-5CE6-4DDA-979A-54155AE1C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 · Vérifie les codes</a:t>
            </a:r>
          </a:p>
        </p:txBody>
      </p:sp>
      <p:sp>
        <p:nvSpPr>
          <p:cNvPr id="7" name="CM2-panel">
            <a:extLst xmlns:a="http://schemas.openxmlformats.org/drawingml/2006/main">
              <a:ext uri="{FF2B5EF4-FFF2-40B4-BE49-F238E27FC236}">
                <a16:creationId xmlns:a16="http://schemas.microsoft.com/office/drawing/2014/main" id="{DCE690D2-9527-40F1-AB0A-9BFDF684B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8" name="CM2-label">
            <a:extLst xmlns:a="http://schemas.openxmlformats.org/drawingml/2006/main">
              <a:ext uri="{FF2B5EF4-FFF2-40B4-BE49-F238E27FC236}">
                <a16:creationId xmlns:a16="http://schemas.microsoft.com/office/drawing/2014/main" id="{00DC76FE-2371-4A6B-B0A2-E7854A7D3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9" name="CM2-title">
            <a:extLst xmlns:a="http://schemas.openxmlformats.org/drawingml/2006/main">
              <a:ext uri="{FF2B5EF4-FFF2-40B4-BE49-F238E27FC236}">
                <a16:creationId xmlns:a16="http://schemas.microsoft.com/office/drawing/2014/main" id="{F2102870-3264-454E-9A11-300F22CE4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 · Écris aussi les notations</a:t>
            </a:r>
          </a:p>
        </p:txBody>
      </p:sp>
      <p:sp>
        <p:nvSpPr>
          <p:cNvPr id="10" name="divider">
            <a:extLst xmlns:a="http://schemas.openxmlformats.org/drawingml/2006/main">
              <a:ext uri="{FF2B5EF4-FFF2-40B4-BE49-F238E27FC236}">
                <a16:creationId xmlns:a16="http://schemas.microsoft.com/office/drawing/2014/main" id="{A4536F54-1FF9-441B-B64B-55E4168FF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1" name="footer">
            <a:extLst xmlns:a="http://schemas.openxmlformats.org/drawingml/2006/main">
              <a:ext uri="{FF2B5EF4-FFF2-40B4-BE49-F238E27FC236}">
                <a16:creationId xmlns:a16="http://schemas.microsoft.com/office/drawing/2014/main" id="{6E753F43-F831-4DE4-A409-DBE61B046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La construction du cahier doit respecter les mesures indiquées ; l’écran n’est pas à mesurer.</a:t>
            </a:r>
          </a:p>
        </p:txBody>
      </p:sp>
      <p:sp>
        <p:nvSpPr>
          <p:cNvPr id="12" name="cm1-coded-ab">
            <a:extLst xmlns:a="http://schemas.openxmlformats.org/drawingml/2006/main">
              <a:ext uri="{FF2B5EF4-FFF2-40B4-BE49-F238E27FC236}">
                <a16:creationId xmlns:a16="http://schemas.microsoft.com/office/drawing/2014/main" id="{21FB98BA-FC73-4BC7-A612-A94AA5C2A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248150"/>
            <a:ext cx="3619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13" name="cm1-coded-A-dot">
            <a:extLst xmlns:a="http://schemas.openxmlformats.org/drawingml/2006/main">
              <a:ext uri="{FF2B5EF4-FFF2-40B4-BE49-F238E27FC236}">
                <a16:creationId xmlns:a16="http://schemas.microsoft.com/office/drawing/2014/main" id="{42A4FC4E-9975-446A-8FA7-84F370EDB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14" name="cm1-coded-A-label">
            <a:extLst xmlns:a="http://schemas.openxmlformats.org/drawingml/2006/main">
              <a:ext uri="{FF2B5EF4-FFF2-40B4-BE49-F238E27FC236}">
                <a16:creationId xmlns:a16="http://schemas.microsoft.com/office/drawing/2014/main" id="{85BE2E3E-288E-4E2C-BE6E-A24181F47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15" name="cm1-coded-M-dot">
            <a:extLst xmlns:a="http://schemas.openxmlformats.org/drawingml/2006/main">
              <a:ext uri="{FF2B5EF4-FFF2-40B4-BE49-F238E27FC236}">
                <a16:creationId xmlns:a16="http://schemas.microsoft.com/office/drawing/2014/main" id="{DA529BF3-BB00-4525-BF2F-BE464C1E2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16" name="cm1-coded-M-label">
            <a:extLst xmlns:a="http://schemas.openxmlformats.org/drawingml/2006/main">
              <a:ext uri="{FF2B5EF4-FFF2-40B4-BE49-F238E27FC236}">
                <a16:creationId xmlns:a16="http://schemas.microsoft.com/office/drawing/2014/main" id="{B16A64E1-06DD-4E7D-A8AC-37AF6DD64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</a:t>
            </a:r>
          </a:p>
        </p:txBody>
      </p:sp>
      <p:sp>
        <p:nvSpPr>
          <p:cNvPr id="17" name="cm1-coded-B-dot">
            <a:extLst xmlns:a="http://schemas.openxmlformats.org/drawingml/2006/main">
              <a:ext uri="{FF2B5EF4-FFF2-40B4-BE49-F238E27FC236}">
                <a16:creationId xmlns:a16="http://schemas.microsoft.com/office/drawing/2014/main" id="{D95CC013-62DF-45B1-A8B1-969E4EE33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18" name="cm1-coded-B-label">
            <a:extLst xmlns:a="http://schemas.openxmlformats.org/drawingml/2006/main">
              <a:ext uri="{FF2B5EF4-FFF2-40B4-BE49-F238E27FC236}">
                <a16:creationId xmlns:a16="http://schemas.microsoft.com/office/drawing/2014/main" id="{57C16775-443A-4DF3-A173-47811249A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19" name="cm1-coded-mc">
            <a:extLst xmlns:a="http://schemas.openxmlformats.org/drawingml/2006/main">
              <a:ext uri="{FF2B5EF4-FFF2-40B4-BE49-F238E27FC236}">
                <a16:creationId xmlns:a16="http://schemas.microsoft.com/office/drawing/2014/main" id="{8266F807-24DE-4E32-BDF2-897D7E59E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3009900"/>
            <a:ext cx="0" cy="1238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20" name="cm1-coded-C-dot">
            <a:extLst xmlns:a="http://schemas.openxmlformats.org/drawingml/2006/main">
              <a:ext uri="{FF2B5EF4-FFF2-40B4-BE49-F238E27FC236}">
                <a16:creationId xmlns:a16="http://schemas.microsoft.com/office/drawing/2014/main" id="{B53E14C1-AADD-450A-8641-D8D5C8A30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29527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21" name="cm1-coded-C-label">
            <a:extLst xmlns:a="http://schemas.openxmlformats.org/drawingml/2006/main">
              <a:ext uri="{FF2B5EF4-FFF2-40B4-BE49-F238E27FC236}">
                <a16:creationId xmlns:a16="http://schemas.microsoft.com/office/drawing/2014/main" id="{1A09A7E3-D475-4352-B69C-97B8D114E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7051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22" name="cm1-coded-am-code">
            <a:extLst xmlns:a="http://schemas.openxmlformats.org/drawingml/2006/main">
              <a:ext uri="{FF2B5EF4-FFF2-40B4-BE49-F238E27FC236}">
                <a16:creationId xmlns:a16="http://schemas.microsoft.com/office/drawing/2014/main" id="{9A2FEEAE-245D-420D-A212-73991CAB9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43125" y="4133850"/>
            <a:ext cx="152400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23" name="cm1-coded-mb-code">
            <a:extLst xmlns:a="http://schemas.openxmlformats.org/drawingml/2006/main">
              <a:ext uri="{FF2B5EF4-FFF2-40B4-BE49-F238E27FC236}">
                <a16:creationId xmlns:a16="http://schemas.microsoft.com/office/drawing/2014/main" id="{F06585EF-EB14-4822-8275-4EECB09DB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4133850"/>
            <a:ext cx="152400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24" name="cm1-coded-right-code-h">
            <a:extLst xmlns:a="http://schemas.openxmlformats.org/drawingml/2006/main">
              <a:ext uri="{FF2B5EF4-FFF2-40B4-BE49-F238E27FC236}">
                <a16:creationId xmlns:a16="http://schemas.microsoft.com/office/drawing/2014/main" id="{294257F3-650E-4BE2-9397-FD993D613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403860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25" name="cm1-coded-right-code-v">
            <a:extLst xmlns:a="http://schemas.openxmlformats.org/drawingml/2006/main">
              <a:ext uri="{FF2B5EF4-FFF2-40B4-BE49-F238E27FC236}">
                <a16:creationId xmlns:a16="http://schemas.microsoft.com/office/drawing/2014/main" id="{13FD7CB4-A876-457E-9BE4-D86DDD24A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038600"/>
            <a:ext cx="0" cy="209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26" name="cm1-coded-code-body">
            <a:extLst xmlns:a="http://schemas.openxmlformats.org/drawingml/2006/main">
              <a:ext uri="{FF2B5EF4-FFF2-40B4-BE49-F238E27FC236}">
                <a16:creationId xmlns:a16="http://schemas.microsoft.com/office/drawing/2014/main" id="{6797BDD1-9C13-43AC-B9AD-35BC85148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819650"/>
            <a:ext cx="34766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AM = MB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 est le milieu de [AB].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L’angle AMC est droit.</a:t>
            </a:r>
          </a:p>
        </p:txBody>
      </p:sp>
      <p:sp>
        <p:nvSpPr>
          <p:cNvPr id="27" name="cm2-coded-ab">
            <a:extLst xmlns:a="http://schemas.openxmlformats.org/drawingml/2006/main">
              <a:ext uri="{FF2B5EF4-FFF2-40B4-BE49-F238E27FC236}">
                <a16:creationId xmlns:a16="http://schemas.microsoft.com/office/drawing/2014/main" id="{8A677925-E5B5-416F-BD05-88248AF42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248150"/>
            <a:ext cx="3619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28" name="cm2-coded-A-dot">
            <a:extLst xmlns:a="http://schemas.openxmlformats.org/drawingml/2006/main">
              <a:ext uri="{FF2B5EF4-FFF2-40B4-BE49-F238E27FC236}">
                <a16:creationId xmlns:a16="http://schemas.microsoft.com/office/drawing/2014/main" id="{DACA65F8-06C7-4EF1-90C7-458D71A73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29" name="cm2-coded-A-label">
            <a:extLst xmlns:a="http://schemas.openxmlformats.org/drawingml/2006/main">
              <a:ext uri="{FF2B5EF4-FFF2-40B4-BE49-F238E27FC236}">
                <a16:creationId xmlns:a16="http://schemas.microsoft.com/office/drawing/2014/main" id="{8553B7EB-00F5-4E41-9102-00AF9A141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30" name="cm2-coded-M-dot">
            <a:extLst xmlns:a="http://schemas.openxmlformats.org/drawingml/2006/main">
              <a:ext uri="{FF2B5EF4-FFF2-40B4-BE49-F238E27FC236}">
                <a16:creationId xmlns:a16="http://schemas.microsoft.com/office/drawing/2014/main" id="{D4E3B934-72DC-4749-97DB-C4C625575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31" name="cm2-coded-M-label">
            <a:extLst xmlns:a="http://schemas.openxmlformats.org/drawingml/2006/main">
              <a:ext uri="{FF2B5EF4-FFF2-40B4-BE49-F238E27FC236}">
                <a16:creationId xmlns:a16="http://schemas.microsoft.com/office/drawing/2014/main" id="{C6A1D128-D517-4699-96B8-E5E633380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</a:t>
            </a:r>
          </a:p>
        </p:txBody>
      </p:sp>
      <p:sp>
        <p:nvSpPr>
          <p:cNvPr id="32" name="cm2-coded-B-dot">
            <a:extLst xmlns:a="http://schemas.openxmlformats.org/drawingml/2006/main">
              <a:ext uri="{FF2B5EF4-FFF2-40B4-BE49-F238E27FC236}">
                <a16:creationId xmlns:a16="http://schemas.microsoft.com/office/drawing/2014/main" id="{736867F4-36E8-4369-BA1A-00B50D57A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33" name="cm2-coded-B-label">
            <a:extLst xmlns:a="http://schemas.openxmlformats.org/drawingml/2006/main">
              <a:ext uri="{FF2B5EF4-FFF2-40B4-BE49-F238E27FC236}">
                <a16:creationId xmlns:a16="http://schemas.microsoft.com/office/drawing/2014/main" id="{D0E7B579-1F8A-437F-AAAC-22FC3B344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34" name="cm2-coded-mc">
            <a:extLst xmlns:a="http://schemas.openxmlformats.org/drawingml/2006/main">
              <a:ext uri="{FF2B5EF4-FFF2-40B4-BE49-F238E27FC236}">
                <a16:creationId xmlns:a16="http://schemas.microsoft.com/office/drawing/2014/main" id="{648E5F08-1C5B-40E0-94B7-102683DD8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009900"/>
            <a:ext cx="0" cy="1238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35" name="cm2-coded-C-dot">
            <a:extLst xmlns:a="http://schemas.openxmlformats.org/drawingml/2006/main">
              <a:ext uri="{FF2B5EF4-FFF2-40B4-BE49-F238E27FC236}">
                <a16:creationId xmlns:a16="http://schemas.microsoft.com/office/drawing/2014/main" id="{6DF3CDF2-951F-4774-AAFD-D13A34075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9527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36" name="cm2-coded-C-label">
            <a:extLst xmlns:a="http://schemas.openxmlformats.org/drawingml/2006/main">
              <a:ext uri="{FF2B5EF4-FFF2-40B4-BE49-F238E27FC236}">
                <a16:creationId xmlns:a16="http://schemas.microsoft.com/office/drawing/2014/main" id="{4B3F7257-B82B-48D6-80F2-1AD8DAED1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7051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37" name="cm2-coded-am-code">
            <a:extLst xmlns:a="http://schemas.openxmlformats.org/drawingml/2006/main">
              <a:ext uri="{FF2B5EF4-FFF2-40B4-BE49-F238E27FC236}">
                <a16:creationId xmlns:a16="http://schemas.microsoft.com/office/drawing/2014/main" id="{93845D8C-2ECD-4A1A-822B-DF64CA1C1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525" y="4133850"/>
            <a:ext cx="152400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38" name="cm2-coded-mb-code">
            <a:extLst xmlns:a="http://schemas.openxmlformats.org/drawingml/2006/main">
              <a:ext uri="{FF2B5EF4-FFF2-40B4-BE49-F238E27FC236}">
                <a16:creationId xmlns:a16="http://schemas.microsoft.com/office/drawing/2014/main" id="{EA8A1CDC-5E67-419C-8C57-C707A1937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0275" y="4133850"/>
            <a:ext cx="152400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39" name="cm2-coded-right-code-h">
            <a:extLst xmlns:a="http://schemas.openxmlformats.org/drawingml/2006/main">
              <a:ext uri="{FF2B5EF4-FFF2-40B4-BE49-F238E27FC236}">
                <a16:creationId xmlns:a16="http://schemas.microsoft.com/office/drawing/2014/main" id="{A2521ED5-0B13-456D-A79E-F557CC43D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403860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40" name="cm2-coded-right-code-v">
            <a:extLst xmlns:a="http://schemas.openxmlformats.org/drawingml/2006/main">
              <a:ext uri="{FF2B5EF4-FFF2-40B4-BE49-F238E27FC236}">
                <a16:creationId xmlns:a16="http://schemas.microsoft.com/office/drawing/2014/main" id="{45DA346B-FE7A-49CA-99F7-3B8716393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038600"/>
            <a:ext cx="0" cy="209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41" name="cm2-coded-code-body">
            <a:extLst xmlns:a="http://schemas.openxmlformats.org/drawingml/2006/main">
              <a:ext uri="{FF2B5EF4-FFF2-40B4-BE49-F238E27FC236}">
                <a16:creationId xmlns:a16="http://schemas.microsoft.com/office/drawing/2014/main" id="{0613485E-A078-47F1-A7A6-500B3A1B5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819650"/>
            <a:ext cx="34766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 ∈ [AB]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AM = MB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L’angle AMC est droit.</a:t>
            </a:r>
          </a:p>
        </p:txBody>
      </p:sp>
    </p:spTree>
    <p:extLst>
      <p:ext uri="{BB962C8B-B14F-4D97-AF65-F5344CB8AC3E}">
        <p14:creationId xmlns:p14="http://schemas.microsoft.com/office/powerpoint/2010/main" val="59560091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26081B4B-C48D-456F-A1C0-63502C097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3 · CONSTRUCTION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D65305E2-6F7A-496A-9A95-7A76943BB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Construction autonome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8756043D-D669-42BB-9F7D-17CFA4F98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327DFD23-10B4-4FEC-A4CE-D4CC53BFD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08019151-E674-4B13-B502-0B2111694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D11F85C9-A1C4-4BA3-AC25-A81425F01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7" name="CM2-panel">
            <a:extLst xmlns:a="http://schemas.openxmlformats.org/drawingml/2006/main">
              <a:ext uri="{FF2B5EF4-FFF2-40B4-BE49-F238E27FC236}">
                <a16:creationId xmlns:a16="http://schemas.microsoft.com/office/drawing/2014/main" id="{6D7DF104-AFD4-428B-AB9F-7B3F81805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8" name="CM2-label">
            <a:extLst xmlns:a="http://schemas.openxmlformats.org/drawingml/2006/main">
              <a:ext uri="{FF2B5EF4-FFF2-40B4-BE49-F238E27FC236}">
                <a16:creationId xmlns:a16="http://schemas.microsoft.com/office/drawing/2014/main" id="{3073E1BB-FA1E-48EC-BEB0-86CBC38A9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9" name="CM2-title">
            <a:extLst xmlns:a="http://schemas.openxmlformats.org/drawingml/2006/main">
              <a:ext uri="{FF2B5EF4-FFF2-40B4-BE49-F238E27FC236}">
                <a16:creationId xmlns:a16="http://schemas.microsoft.com/office/drawing/2014/main" id="{8832FA11-81DE-4806-A7E2-9177A2705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divider">
            <a:extLst xmlns:a="http://schemas.openxmlformats.org/drawingml/2006/main">
              <a:ext uri="{FF2B5EF4-FFF2-40B4-BE49-F238E27FC236}">
                <a16:creationId xmlns:a16="http://schemas.microsoft.com/office/drawing/2014/main" id="{616DCC20-B83E-4361-9E83-CB9D5256F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1" name="footer">
            <a:extLst xmlns:a="http://schemas.openxmlformats.org/drawingml/2006/main">
              <a:ext uri="{FF2B5EF4-FFF2-40B4-BE49-F238E27FC236}">
                <a16:creationId xmlns:a16="http://schemas.microsoft.com/office/drawing/2014/main" id="{69363F62-B48F-4BBB-B17B-B05591AAD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Coche chaque phrase lorsque l’étape est réalisée et vérifiée.</a:t>
            </a:r>
          </a:p>
        </p:txBody>
      </p:sp>
      <p:sp>
        <p:nvSpPr>
          <p:cNvPr id="12" name="panel-text-58">
            <a:extLst xmlns:a="http://schemas.openxmlformats.org/drawingml/2006/main">
              <a:ext uri="{FF2B5EF4-FFF2-40B4-BE49-F238E27FC236}">
                <a16:creationId xmlns:a16="http://schemas.microsoft.com/office/drawing/2014/main" id="{857C1716-253D-4133-A084-F46FA89ED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1. Trace [DE] de 6 cm.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2. Place son milieu N.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3. Trace [NF] de 4 cm.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4. L’angle DNF est droit.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5. Ajoute les codes utiles.</a:t>
            </a:r>
          </a:p>
        </p:txBody>
      </p:sp>
      <p:sp>
        <p:nvSpPr>
          <p:cNvPr id="13" name="panel-text-674">
            <a:extLst xmlns:a="http://schemas.openxmlformats.org/drawingml/2006/main">
              <a:ext uri="{FF2B5EF4-FFF2-40B4-BE49-F238E27FC236}">
                <a16:creationId xmlns:a16="http://schemas.microsoft.com/office/drawing/2014/main" id="{4EB31A19-0099-4F86-A937-6BC2605DF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1. Trace [DE] et [FG] de 8 cm.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2. Ils se coupent en N.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3. N est le milieu des deux segments.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4. L’angle DNF est droit.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5. Code puis écris les égalités.</a:t>
            </a:r>
          </a:p>
        </p:txBody>
      </p:sp>
    </p:spTree>
    <p:extLst>
      <p:ext uri="{BB962C8B-B14F-4D97-AF65-F5344CB8AC3E}">
        <p14:creationId xmlns:p14="http://schemas.microsoft.com/office/powerpoint/2010/main" val="25722170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A8D6A8AA-97D2-4E95-84AA-8A198E420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3 · MANUEL / TNI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6D558041-ACC3-4952-81C0-B17C58FD2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Hatier p. 173 · Construction 1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1DE35D46-E166-4B0E-8AB7-BAFAF228E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EC0035E5-CCF1-4340-8EEF-038893D85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33B2393B-CB12-44C7-B631-FCDABEB24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F0E93A03-3626-4977-B24C-7A396EFB7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 · Exercice 3</a:t>
            </a:r>
          </a:p>
        </p:txBody>
      </p:sp>
      <p:sp>
        <p:nvSpPr>
          <p:cNvPr id="7" name="CM2-panel">
            <a:extLst xmlns:a="http://schemas.openxmlformats.org/drawingml/2006/main">
              <a:ext uri="{FF2B5EF4-FFF2-40B4-BE49-F238E27FC236}">
                <a16:creationId xmlns:a16="http://schemas.microsoft.com/office/drawing/2014/main" id="{CEB56056-23AC-44F9-8769-A8295E828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8" name="CM2-label">
            <a:extLst xmlns:a="http://schemas.openxmlformats.org/drawingml/2006/main">
              <a:ext uri="{FF2B5EF4-FFF2-40B4-BE49-F238E27FC236}">
                <a16:creationId xmlns:a16="http://schemas.microsoft.com/office/drawing/2014/main" id="{6645DC72-4C00-46C6-909B-8F50277E1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9" name="CM2-title">
            <a:extLst xmlns:a="http://schemas.openxmlformats.org/drawingml/2006/main">
              <a:ext uri="{FF2B5EF4-FFF2-40B4-BE49-F238E27FC236}">
                <a16:creationId xmlns:a16="http://schemas.microsoft.com/office/drawing/2014/main" id="{579EB167-5232-4899-B3AA-DCBA6AF63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 · Exercice 8</a:t>
            </a:r>
          </a:p>
        </p:txBody>
      </p:sp>
      <p:sp>
        <p:nvSpPr>
          <p:cNvPr id="10" name="divider">
            <a:extLst xmlns:a="http://schemas.openxmlformats.org/drawingml/2006/main">
              <a:ext uri="{FF2B5EF4-FFF2-40B4-BE49-F238E27FC236}">
                <a16:creationId xmlns:a16="http://schemas.microsoft.com/office/drawing/2014/main" id="{A382472D-13F6-4134-8C9E-DE7FFEE33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1" name="footer">
            <a:extLst xmlns:a="http://schemas.openxmlformats.org/drawingml/2006/main">
              <a:ext uri="{FF2B5EF4-FFF2-40B4-BE49-F238E27FC236}">
                <a16:creationId xmlns:a16="http://schemas.microsoft.com/office/drawing/2014/main" id="{AAB3F9F0-E329-48D7-B765-F4B6A7D20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Construis sur une feuille blanche. La figure projetée n’est pas à mesurer.</a:t>
            </a:r>
          </a:p>
        </p:txBody>
      </p:sp>
      <p:sp>
        <p:nvSpPr>
          <p:cNvPr id="12" name="panel-text-58">
            <a:extLst xmlns:a="http://schemas.openxmlformats.org/drawingml/2006/main">
              <a:ext uri="{FF2B5EF4-FFF2-40B4-BE49-F238E27FC236}">
                <a16:creationId xmlns:a16="http://schemas.microsoft.com/office/drawing/2014/main" id="{7F677EA3-098D-4686-A977-FF3C97080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Trace le segment [AB] tel que AB = 8 cm.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Place M sur [AB] tel que BM = 4 cm.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Trace [EF] avec M ∈ [EF].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Trace [AE], [AF], [BE] et [BF].</a:t>
            </a:r>
          </a:p>
        </p:txBody>
      </p:sp>
      <p:sp>
        <p:nvSpPr>
          <p:cNvPr id="13" name="panel-text-674">
            <a:extLst xmlns:a="http://schemas.openxmlformats.org/drawingml/2006/main">
              <a:ext uri="{FF2B5EF4-FFF2-40B4-BE49-F238E27FC236}">
                <a16:creationId xmlns:a16="http://schemas.microsoft.com/office/drawing/2014/main" id="{863365F6-693A-4C3E-BB58-403845DEB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Trace [CD] tel que CD = 6 cm.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Trace [CE] tel que (CE) ⊥ (CD) et CE = 4 cm.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Trace le segment [DE].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Ajoute le code de l’angle droit.</a:t>
            </a:r>
          </a:p>
        </p:txBody>
      </p:sp>
    </p:spTree>
    <p:extLst>
      <p:ext uri="{BB962C8B-B14F-4D97-AF65-F5344CB8AC3E}">
        <p14:creationId xmlns:p14="http://schemas.microsoft.com/office/powerpoint/2010/main" val="35953496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1AF5D214-0508-4772-9754-E0C80B206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3 · MANUEL / TNI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AD1D1E12-5303-4814-A209-BB69415D1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Hatier p. 173 · Construction 2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9853982D-9940-4F1B-BD4B-437A4EF64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9907983B-C53F-4E94-9278-F0962842E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6E54AA63-65BC-42A6-89CC-E1AA23378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05FE5EA2-09C1-4C28-B2DC-F6FDE9679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 · Exercice 4</a:t>
            </a:r>
          </a:p>
        </p:txBody>
      </p:sp>
      <p:sp>
        <p:nvSpPr>
          <p:cNvPr id="7" name="CM2-panel">
            <a:extLst xmlns:a="http://schemas.openxmlformats.org/drawingml/2006/main">
              <a:ext uri="{FF2B5EF4-FFF2-40B4-BE49-F238E27FC236}">
                <a16:creationId xmlns:a16="http://schemas.microsoft.com/office/drawing/2014/main" id="{B7A273AB-F99D-4A61-9CB9-21E25C656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8" name="CM2-label">
            <a:extLst xmlns:a="http://schemas.openxmlformats.org/drawingml/2006/main">
              <a:ext uri="{FF2B5EF4-FFF2-40B4-BE49-F238E27FC236}">
                <a16:creationId xmlns:a16="http://schemas.microsoft.com/office/drawing/2014/main" id="{6F320F72-EA41-48CD-82C6-307713AA3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9" name="CM2-title">
            <a:extLst xmlns:a="http://schemas.openxmlformats.org/drawingml/2006/main">
              <a:ext uri="{FF2B5EF4-FFF2-40B4-BE49-F238E27FC236}">
                <a16:creationId xmlns:a16="http://schemas.microsoft.com/office/drawing/2014/main" id="{E915E745-CF9B-4A61-9F41-882FFF1A5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 · Exercice 9</a:t>
            </a:r>
          </a:p>
        </p:txBody>
      </p:sp>
      <p:sp>
        <p:nvSpPr>
          <p:cNvPr id="10" name="divider">
            <a:extLst xmlns:a="http://schemas.openxmlformats.org/drawingml/2006/main">
              <a:ext uri="{FF2B5EF4-FFF2-40B4-BE49-F238E27FC236}">
                <a16:creationId xmlns:a16="http://schemas.microsoft.com/office/drawing/2014/main" id="{15526D0B-C862-42C9-AAD0-832F53CA7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1" name="footer">
            <a:extLst xmlns:a="http://schemas.openxmlformats.org/drawingml/2006/main">
              <a:ext uri="{FF2B5EF4-FFF2-40B4-BE49-F238E27FC236}">
                <a16:creationId xmlns:a16="http://schemas.microsoft.com/office/drawing/2014/main" id="{88E731DE-CD45-407C-B116-CBCA8E694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Effectue un contrôle avec la règle graduée avant de placer les codes.</a:t>
            </a:r>
          </a:p>
        </p:txBody>
      </p:sp>
      <p:sp>
        <p:nvSpPr>
          <p:cNvPr id="12" name="panel-text-58">
            <a:extLst xmlns:a="http://schemas.openxmlformats.org/drawingml/2006/main">
              <a:ext uri="{FF2B5EF4-FFF2-40B4-BE49-F238E27FC236}">
                <a16:creationId xmlns:a16="http://schemas.microsoft.com/office/drawing/2014/main" id="{966BAD39-3665-42FF-B162-866360A4D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Trace la droite (GH).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Trace la droite (IJ) telle que (IJ) et (GH) se coupent en U.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Trace la droite (KM) passant par U.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Trace [GI], [IK], [KH], [HJ], [JK] et [KG].</a:t>
            </a:r>
          </a:p>
        </p:txBody>
      </p:sp>
      <p:sp>
        <p:nvSpPr>
          <p:cNvPr id="13" name="panel-text-674">
            <a:extLst xmlns:a="http://schemas.openxmlformats.org/drawingml/2006/main">
              <a:ext uri="{FF2B5EF4-FFF2-40B4-BE49-F238E27FC236}">
                <a16:creationId xmlns:a16="http://schemas.microsoft.com/office/drawing/2014/main" id="{DB1CF090-F18C-49DC-A7D3-B5C8C7F43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Trace [AG] tel que AG = 5 cm.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Trace [AF] tel que AF = 4 cm.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Trace [AH] tel que AH = 3 cm.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Trace [AE] tel que AE = 6 cm.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Trace [FG], [GH], [HE] et [EF].</a:t>
            </a:r>
          </a:p>
        </p:txBody>
      </p:sp>
    </p:spTree>
    <p:extLst>
      <p:ext uri="{BB962C8B-B14F-4D97-AF65-F5344CB8AC3E}">
        <p14:creationId xmlns:p14="http://schemas.microsoft.com/office/powerpoint/2010/main" val="151471833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54986492-444E-42B5-BAB9-DD4B69822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3 · AIDE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B5B5E690-1596-431A-AA20-69F6C2E0E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Aide de construction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F35AD75D-CE52-4828-ACF4-E73404267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747BB8D2-41B6-4066-AD23-229B91DF2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F365E13D-F523-4248-991D-0348D79CE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C619566D-4DE3-41A8-B5F5-521792C59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7" name="CM2-panel">
            <a:extLst xmlns:a="http://schemas.openxmlformats.org/drawingml/2006/main">
              <a:ext uri="{FF2B5EF4-FFF2-40B4-BE49-F238E27FC236}">
                <a16:creationId xmlns:a16="http://schemas.microsoft.com/office/drawing/2014/main" id="{C50769E7-C1CB-423A-9959-B028881D6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8" name="CM2-label">
            <a:extLst xmlns:a="http://schemas.openxmlformats.org/drawingml/2006/main">
              <a:ext uri="{FF2B5EF4-FFF2-40B4-BE49-F238E27FC236}">
                <a16:creationId xmlns:a16="http://schemas.microsoft.com/office/drawing/2014/main" id="{B96ADDB1-478A-4C07-BE0E-9984E136C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9" name="CM2-title">
            <a:extLst xmlns:a="http://schemas.openxmlformats.org/drawingml/2006/main">
              <a:ext uri="{FF2B5EF4-FFF2-40B4-BE49-F238E27FC236}">
                <a16:creationId xmlns:a16="http://schemas.microsoft.com/office/drawing/2014/main" id="{776CFA34-84D6-4456-AB63-199A7F396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divider">
            <a:extLst xmlns:a="http://schemas.openxmlformats.org/drawingml/2006/main">
              <a:ext uri="{FF2B5EF4-FFF2-40B4-BE49-F238E27FC236}">
                <a16:creationId xmlns:a16="http://schemas.microsoft.com/office/drawing/2014/main" id="{1027498F-A76D-4FE0-8BC6-EE36FA311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1" name="footer">
            <a:extLst xmlns:a="http://schemas.openxmlformats.org/drawingml/2006/main">
              <a:ext uri="{FF2B5EF4-FFF2-40B4-BE49-F238E27FC236}">
                <a16:creationId xmlns:a16="http://schemas.microsoft.com/office/drawing/2014/main" id="{162594A0-B3BC-4766-8D23-C60064DE2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Demande cette aide seulement après un premier essai.</a:t>
            </a:r>
          </a:p>
        </p:txBody>
      </p:sp>
      <p:sp>
        <p:nvSpPr>
          <p:cNvPr id="12" name="panel-text-58">
            <a:extLst xmlns:a="http://schemas.openxmlformats.org/drawingml/2006/main">
              <a:ext uri="{FF2B5EF4-FFF2-40B4-BE49-F238E27FC236}">
                <a16:creationId xmlns:a16="http://schemas.microsoft.com/office/drawing/2014/main" id="{124F2DDC-94D8-4721-B821-73A2C13CF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[DE] mesure 6 cm :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DN = NE = 3 cm.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Place d’abord D, N et E alignés, puis utilise l’équerre en N.</a:t>
            </a:r>
          </a:p>
        </p:txBody>
      </p:sp>
      <p:sp>
        <p:nvSpPr>
          <p:cNvPr id="13" name="panel-text-674">
            <a:extLst xmlns:a="http://schemas.openxmlformats.org/drawingml/2006/main">
              <a:ext uri="{FF2B5EF4-FFF2-40B4-BE49-F238E27FC236}">
                <a16:creationId xmlns:a16="http://schemas.microsoft.com/office/drawing/2014/main" id="{3B38E43E-19EA-4C8F-9D0F-8C8E18619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N est le milieu des deux segments :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DN = NE = 4 cm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FN = NG = 4 cm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Les quatre demi-segments portent deux familles de codes.</a:t>
            </a:r>
          </a:p>
        </p:txBody>
      </p:sp>
    </p:spTree>
    <p:extLst>
      <p:ext uri="{BB962C8B-B14F-4D97-AF65-F5344CB8AC3E}">
        <p14:creationId xmlns:p14="http://schemas.microsoft.com/office/powerpoint/2010/main" val="2380150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03FDC027-302E-4F75-882D-1DA4B9371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3 · VÉRIFICATION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927E9292-86BE-4A6F-95C5-4766CF8EE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Liste de contrôle en binômes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B8C22471-8586-447A-8E58-D3DFF5E68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0552A41C-34BD-44A7-BDAD-AB4E4B202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C8A1D650-7730-4ACE-A7DC-63400DFF9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760245A9-42BC-4EB2-BC6A-832667DA1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7" name="CM2-panel">
            <a:extLst xmlns:a="http://schemas.openxmlformats.org/drawingml/2006/main">
              <a:ext uri="{FF2B5EF4-FFF2-40B4-BE49-F238E27FC236}">
                <a16:creationId xmlns:a16="http://schemas.microsoft.com/office/drawing/2014/main" id="{12831BC0-6722-4CB6-BEF2-04D707159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8" name="CM2-label">
            <a:extLst xmlns:a="http://schemas.openxmlformats.org/drawingml/2006/main">
              <a:ext uri="{FF2B5EF4-FFF2-40B4-BE49-F238E27FC236}">
                <a16:creationId xmlns:a16="http://schemas.microsoft.com/office/drawing/2014/main" id="{DA45E77A-CA43-4646-AC54-4DD762C71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9" name="CM2-title">
            <a:extLst xmlns:a="http://schemas.openxmlformats.org/drawingml/2006/main">
              <a:ext uri="{FF2B5EF4-FFF2-40B4-BE49-F238E27FC236}">
                <a16:creationId xmlns:a16="http://schemas.microsoft.com/office/drawing/2014/main" id="{79CA9ACC-8D8B-4558-B8B8-49086213C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divider">
            <a:extLst xmlns:a="http://schemas.openxmlformats.org/drawingml/2006/main">
              <a:ext uri="{FF2B5EF4-FFF2-40B4-BE49-F238E27FC236}">
                <a16:creationId xmlns:a16="http://schemas.microsoft.com/office/drawing/2014/main" id="{D42BDCDA-BF11-4708-B0AA-BB9C7CB2E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1" name="footer">
            <a:extLst xmlns:a="http://schemas.openxmlformats.org/drawingml/2006/main">
              <a:ext uri="{FF2B5EF4-FFF2-40B4-BE49-F238E27FC236}">
                <a16:creationId xmlns:a16="http://schemas.microsoft.com/office/drawing/2014/main" id="{561470AC-5B84-428E-96E6-E1D9B6718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Ne modifie pas le cahier de ton camarade : indique seulement un point à reprendre.</a:t>
            </a:r>
          </a:p>
        </p:txBody>
      </p:sp>
      <p:sp>
        <p:nvSpPr>
          <p:cNvPr id="12" name="panel-text-58">
            <a:extLst xmlns:a="http://schemas.openxmlformats.org/drawingml/2006/main">
              <a:ext uri="{FF2B5EF4-FFF2-40B4-BE49-F238E27FC236}">
                <a16:creationId xmlns:a16="http://schemas.microsoft.com/office/drawing/2014/main" id="{D24C02AC-553A-449E-AF00-1DCFE7C20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□ [DE] mesure 6 cm.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□ D, N et E sont alignés.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□ DN = NE.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□ L’angle DNF est droit.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□ Les codes sont présents.</a:t>
            </a:r>
          </a:p>
        </p:txBody>
      </p:sp>
      <p:sp>
        <p:nvSpPr>
          <p:cNvPr id="13" name="panel-text-674">
            <a:extLst xmlns:a="http://schemas.openxmlformats.org/drawingml/2006/main">
              <a:ext uri="{FF2B5EF4-FFF2-40B4-BE49-F238E27FC236}">
                <a16:creationId xmlns:a16="http://schemas.microsoft.com/office/drawing/2014/main" id="{D39009BE-5413-4EBC-A11B-166AF3EEA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□ Les deux segments mesurent 8 cm.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□ N appartient aux deux segments.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□ DN = NE et FN = NG.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□ L’angle DNF est droit.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□ Les notations sont correctes.</a:t>
            </a:r>
          </a:p>
        </p:txBody>
      </p:sp>
    </p:spTree>
    <p:extLst>
      <p:ext uri="{BB962C8B-B14F-4D97-AF65-F5344CB8AC3E}">
        <p14:creationId xmlns:p14="http://schemas.microsoft.com/office/powerpoint/2010/main" val="177951574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767BD2ED-6B9F-446C-921A-1A9EAF2BC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3 · ARDOISE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AB105779-2E6A-4BE5-A7CB-6721F4839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Bilan individuel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81BA96D3-73E4-4BC7-A248-F1131BDA8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734AA231-F767-4C00-B504-BA111E330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2909C936-01A6-4711-A5D8-59A249CD0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9F6721F1-44CF-494D-8A3C-4A7BB4C3A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7" name="CM2-panel">
            <a:extLst xmlns:a="http://schemas.openxmlformats.org/drawingml/2006/main">
              <a:ext uri="{FF2B5EF4-FFF2-40B4-BE49-F238E27FC236}">
                <a16:creationId xmlns:a16="http://schemas.microsoft.com/office/drawing/2014/main" id="{732B0A04-D78F-437A-8817-D38675250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8" name="CM2-label">
            <a:extLst xmlns:a="http://schemas.openxmlformats.org/drawingml/2006/main">
              <a:ext uri="{FF2B5EF4-FFF2-40B4-BE49-F238E27FC236}">
                <a16:creationId xmlns:a16="http://schemas.microsoft.com/office/drawing/2014/main" id="{1ACB060B-4140-4151-A66E-4A68FB28B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9" name="CM2-title">
            <a:extLst xmlns:a="http://schemas.openxmlformats.org/drawingml/2006/main">
              <a:ext uri="{FF2B5EF4-FFF2-40B4-BE49-F238E27FC236}">
                <a16:creationId xmlns:a16="http://schemas.microsoft.com/office/drawing/2014/main" id="{17CFAA50-1A61-45B4-8BB3-A057DBBA0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divider">
            <a:extLst xmlns:a="http://schemas.openxmlformats.org/drawingml/2006/main">
              <a:ext uri="{FF2B5EF4-FFF2-40B4-BE49-F238E27FC236}">
                <a16:creationId xmlns:a16="http://schemas.microsoft.com/office/drawing/2014/main" id="{44C9408F-87A7-41A7-BB27-8BD6D1730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1" name="footer">
            <a:extLst xmlns:a="http://schemas.openxmlformats.org/drawingml/2006/main">
              <a:ext uri="{FF2B5EF4-FFF2-40B4-BE49-F238E27FC236}">
                <a16:creationId xmlns:a16="http://schemas.microsoft.com/office/drawing/2014/main" id="{D42DD663-DF64-4AE0-BA9E-A6AC7531D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Relis les crochets, les parenthèses et les lettres majuscules.</a:t>
            </a:r>
          </a:p>
        </p:txBody>
      </p:sp>
      <p:sp>
        <p:nvSpPr>
          <p:cNvPr id="12" name="panel-text-58">
            <a:extLst xmlns:a="http://schemas.openxmlformats.org/drawingml/2006/main">
              <a:ext uri="{FF2B5EF4-FFF2-40B4-BE49-F238E27FC236}">
                <a16:creationId xmlns:a16="http://schemas.microsoft.com/office/drawing/2014/main" id="{2AAD9ADF-8EF6-4D2B-91F2-C7B531C41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Écris :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- une égalité de longueurs ;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- une phrase indiquant un milieu.</a:t>
            </a:r>
          </a:p>
        </p:txBody>
      </p:sp>
      <p:sp>
        <p:nvSpPr>
          <p:cNvPr id="13" name="panel-text-674">
            <a:extLst xmlns:a="http://schemas.openxmlformats.org/drawingml/2006/main">
              <a:ext uri="{FF2B5EF4-FFF2-40B4-BE49-F238E27FC236}">
                <a16:creationId xmlns:a16="http://schemas.microsoft.com/office/drawing/2014/main" id="{065F74BF-A758-4773-8032-B44911B5C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Écris :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- deux appartenances ;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- deux égalités de longueurs.</a:t>
            </a:r>
          </a:p>
        </p:txBody>
      </p:sp>
    </p:spTree>
    <p:extLst>
      <p:ext uri="{BB962C8B-B14F-4D97-AF65-F5344CB8AC3E}">
        <p14:creationId xmlns:p14="http://schemas.microsoft.com/office/powerpoint/2010/main" val="204156061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2026-08-15T12:56:38.4590000Z</dcterms:created>
  <dcterms:modified xsi:type="dcterms:W3CDTF">2026-08-15T12:56:38.4590000Z</dcterms:modified>
</coreProperties>
</file>