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c5dad54bb8d4635" /><Relationship Type="http://schemas.openxmlformats.org/officeDocument/2006/relationships/extended-properties" Target="/docProps/app.xml" Id="R86f13b49a262440e" /><Relationship Type="http://schemas.openxmlformats.org/officeDocument/2006/relationships/officeDocument" Target="/ppt/presentation.xml" Id="Rc8bd959ae0ba4d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fe840e625549b7"/>
  </p:sldMasterIdLst>
  <p:notesMasterIdLst>
    <p:notesMasterId xmlns:r="http://schemas.openxmlformats.org/officeDocument/2006/relationships" r:id="R8f733f541ac64dde"/>
  </p:notesMasterIdLst>
  <p:sldIdLst>
    <p:sldId xmlns:r="http://schemas.openxmlformats.org/officeDocument/2006/relationships" id="256" r:id="R91eed979bdf6457b"/>
    <p:sldId xmlns:r="http://schemas.openxmlformats.org/officeDocument/2006/relationships" id="257" r:id="Rfd90121ba14748b6"/>
    <p:sldId xmlns:r="http://schemas.openxmlformats.org/officeDocument/2006/relationships" id="258" r:id="R229dfe17181b4f33"/>
    <p:sldId xmlns:r="http://schemas.openxmlformats.org/officeDocument/2006/relationships" id="259" r:id="Red2b5cf2d3a74beb"/>
    <p:sldId xmlns:r="http://schemas.openxmlformats.org/officeDocument/2006/relationships" id="260" r:id="R3724a0f712bc4f27"/>
    <p:sldId xmlns:r="http://schemas.openxmlformats.org/officeDocument/2006/relationships" id="261" r:id="Re3b0977630bd432e"/>
    <p:sldId xmlns:r="http://schemas.openxmlformats.org/officeDocument/2006/relationships" id="262" r:id="Ra3e3c76a37494731"/>
    <p:sldId xmlns:r="http://schemas.openxmlformats.org/officeDocument/2006/relationships" id="263" r:id="R5fd37ad5ad484d38"/>
    <p:sldId xmlns:r="http://schemas.openxmlformats.org/officeDocument/2006/relationships" id="264" r:id="R98413a8fabe44cb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aa227409602460f" /><Relationship Type="http://schemas.openxmlformats.org/officeDocument/2006/relationships/slideMaster" Target="/ppt/slideMasters/slideMaster1.xml" Id="R32fe840e625549b7" /><Relationship Type="http://schemas.openxmlformats.org/officeDocument/2006/relationships/notesMaster" Target="/ppt/notesMasters/notesMaster1.xml" Id="R8f733f541ac64dde" /><Relationship Type="http://schemas.openxmlformats.org/officeDocument/2006/relationships/presProps" Target="/ppt/presProps.xml" Id="R4078a07a5ed24162" /><Relationship Type="http://schemas.openxmlformats.org/officeDocument/2006/relationships/tableStyles" Target="/ppt/tableStyles.xml" Id="R45d35caba2b14338" /><Relationship Type="http://schemas.openxmlformats.org/officeDocument/2006/relationships/slide" Target="/ppt/slides/slide1.xml" Id="R91eed979bdf6457b" /><Relationship Type="http://schemas.openxmlformats.org/officeDocument/2006/relationships/slide" Target="/ppt/slides/slide2.xml" Id="Rfd90121ba14748b6" /><Relationship Type="http://schemas.openxmlformats.org/officeDocument/2006/relationships/slide" Target="/ppt/slides/slide3.xml" Id="R229dfe17181b4f33" /><Relationship Type="http://schemas.openxmlformats.org/officeDocument/2006/relationships/slide" Target="/ppt/slides/slide4.xml" Id="Red2b5cf2d3a74beb" /><Relationship Type="http://schemas.openxmlformats.org/officeDocument/2006/relationships/slide" Target="/ppt/slides/slide5.xml" Id="R3724a0f712bc4f27" /><Relationship Type="http://schemas.openxmlformats.org/officeDocument/2006/relationships/slide" Target="/ppt/slides/slide6.xml" Id="Re3b0977630bd432e" /><Relationship Type="http://schemas.openxmlformats.org/officeDocument/2006/relationships/slide" Target="/ppt/slides/slide7.xml" Id="Ra3e3c76a37494731" /><Relationship Type="http://schemas.openxmlformats.org/officeDocument/2006/relationships/slide" Target="/ppt/slides/slide8.xml" Id="R5fd37ad5ad484d38" /><Relationship Type="http://schemas.openxmlformats.org/officeDocument/2006/relationships/slide" Target="/ppt/slides/slide9.xml" Id="R98413a8fabe44cb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7ab4fdcda374c5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7c2c1be1bf24531" /><Relationship Type="http://schemas.openxmlformats.org/officeDocument/2006/relationships/notesMaster" Target="/ppt/notesMasters/notesMaster1.xml" Id="Rf4a2300a2dcf47d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0b4fa1672394a2d" /><Relationship Type="http://schemas.openxmlformats.org/officeDocument/2006/relationships/notesMaster" Target="/ppt/notesMasters/notesMaster1.xml" Id="R8a35cb5213fb4c8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5b680ba26334603" /><Relationship Type="http://schemas.openxmlformats.org/officeDocument/2006/relationships/notesMaster" Target="/ppt/notesMasters/notesMaster1.xml" Id="R42a477370abf4a3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b837c4197b04e06" /><Relationship Type="http://schemas.openxmlformats.org/officeDocument/2006/relationships/notesMaster" Target="/ppt/notesMasters/notesMaster1.xml" Id="R7293adffbbcc4df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c83013b423b4ee1" /><Relationship Type="http://schemas.openxmlformats.org/officeDocument/2006/relationships/notesMaster" Target="/ppt/notesMasters/notesMaster1.xml" Id="R42170fc6f2644db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5d432c1bc1e44bf" /><Relationship Type="http://schemas.openxmlformats.org/officeDocument/2006/relationships/notesMaster" Target="/ppt/notesMasters/notesMaster1.xml" Id="R225c2f0f02c647b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0d26699536547cf" /><Relationship Type="http://schemas.openxmlformats.org/officeDocument/2006/relationships/notesMaster" Target="/ppt/notesMasters/notesMaster1.xml" Id="R0b73cb71df38433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fc860f567ca48ae" /><Relationship Type="http://schemas.openxmlformats.org/officeDocument/2006/relationships/notesMaster" Target="/ppt/notesMasters/notesMaster1.xml" Id="R9222b020fdeb434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3a786c161c14ea3" /><Relationship Type="http://schemas.openxmlformats.org/officeDocument/2006/relationships/notesMaster" Target="/ppt/notesMasters/notesMaster1.xml" Id="R8480f25f5ff541e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Programme de mathématiques du cycle 3, BO n° 16 du 17 avril 2025 : espace et géométrie, CM1 et CM2.</a:t>
            </a:r>
          </a:p>
          <a:p xmlns:a="http://schemas.openxmlformats.org/drawingml/2006/main">
            <a:r>
              <a:t>- Hatier, En route pour les maths CM1-CM2, G1 Les codes en géométrie, manuel p. 172-173 et guide pédagogique fournis par l’enseignant.</a:t>
            </a:r>
          </a:p>
          <a:p xmlns:a="http://schemas.openxmlformats.org/drawingml/2006/main">
            <a:r>
              <a:t>- Les diapositives de secours reprennent uniquement les exercices sélectionnés et des figures redessinées pour le TNI.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97af1698f412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8fac58ad3804903" /><Relationship Type="http://schemas.openxmlformats.org/officeDocument/2006/relationships/slideLayout" Target="/ppt/slideLayouts/slideLayout1.xml" Id="Rb8db3bea7bbe406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b3bea7bbe406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e3f203ce3436e" /><Relationship Type="http://schemas.openxmlformats.org/officeDocument/2006/relationships/notesSlide" Target="/ppt/notesSlides/notesSlide1.xml" Id="R470582807ca341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fa31d46434895" /><Relationship Type="http://schemas.openxmlformats.org/officeDocument/2006/relationships/notesSlide" Target="/ppt/notesSlides/notesSlide2.xml" Id="Rcc98306972df4c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f6a6f832840a8" /><Relationship Type="http://schemas.openxmlformats.org/officeDocument/2006/relationships/notesSlide" Target="/ppt/notesSlides/notesSlide3.xml" Id="R4438a9e2a52544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7855761214816" /><Relationship Type="http://schemas.openxmlformats.org/officeDocument/2006/relationships/notesSlide" Target="/ppt/notesSlides/notesSlide4.xml" Id="R9bf8dadbd877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fdf568ecc4281" /><Relationship Type="http://schemas.openxmlformats.org/officeDocument/2006/relationships/notesSlide" Target="/ppt/notesSlides/notesSlide5.xml" Id="R0d72e2524a2946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e83e3fbff48c3" /><Relationship Type="http://schemas.openxmlformats.org/officeDocument/2006/relationships/notesSlide" Target="/ppt/notesSlides/notesSlide6.xml" Id="R251b0fed712643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426791caa48e2" /><Relationship Type="http://schemas.openxmlformats.org/officeDocument/2006/relationships/notesSlide" Target="/ppt/notesSlides/notesSlide7.xml" Id="R3c00d44df7ad44f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74f824a8448cd" /><Relationship Type="http://schemas.openxmlformats.org/officeDocument/2006/relationships/notesSlide" Target="/ppt/notesSlides/notesSlide8.xml" Id="R5fb990a9776f477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d2ea97fa7403e" /><Relationship Type="http://schemas.openxmlformats.org/officeDocument/2006/relationships/notesSlide" Target="/ppt/notesSlides/notesSlide9.xml" Id="R95f05088ae734e6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label">
            <a:extLst xmlns:a="http://schemas.openxmlformats.org/drawingml/2006/main">
              <a:ext uri="{FF2B5EF4-FFF2-40B4-BE49-F238E27FC236}">
                <a16:creationId xmlns:a16="http://schemas.microsoft.com/office/drawing/2014/main" id="{1BA36150-28B8-43ED-9F99-40A65B69E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2 · OBJECTIF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C5C3B05-87CC-425F-BFEF-D76F4ED32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Les codes sont des preuves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AEA6033A-DF92-48E1-92C8-4592B0DDC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3CC0EFC8-6152-4138-9A5C-D40BAE700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62125"/>
            <a:ext cx="990600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8E0E8"/>
            </a:solidFill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Une figure peut tromper l’œil.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8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Un code donne une information certaine.</a:t>
            </a:r>
          </a:p>
        </p:txBody>
      </p:sp>
      <p:sp>
        <p:nvSpPr>
          <p:cNvPr id="5" name="prompt">
            <a:extLst xmlns:a="http://schemas.openxmlformats.org/drawingml/2006/main">
              <a:ext uri="{FF2B5EF4-FFF2-40B4-BE49-F238E27FC236}">
                <a16:creationId xmlns:a16="http://schemas.microsoft.com/office/drawing/2014/main" id="{45E6C343-02BF-4559-8685-F326810A1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000625"/>
            <a:ext cx="9429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Pour chaque affirmation, montre le code qui permet de la justifier.</a:t>
            </a:r>
          </a:p>
        </p:txBody>
      </p:sp>
    </p:spTree>
    <p:extLst>
      <p:ext uri="{BB962C8B-B14F-4D97-AF65-F5344CB8AC3E}">
        <p14:creationId xmlns:p14="http://schemas.microsoft.com/office/powerpoint/2010/main" val="28945373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label">
            <a:extLst xmlns:a="http://schemas.openxmlformats.org/drawingml/2006/main">
              <a:ext uri="{FF2B5EF4-FFF2-40B4-BE49-F238E27FC236}">
                <a16:creationId xmlns:a16="http://schemas.microsoft.com/office/drawing/2014/main" id="{4E90DB76-881A-4853-A395-7BAFB19B0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2 · RECHERCHE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F291AF7-6110-4092-A32D-2E046AC07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Que peut-on affirmer ?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946C4CB0-91B7-4F28-B7AA-9E6F22A59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D6750A5A-C016-46BD-A930-0937811AB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91E384D7-98E1-481B-9C60-E63E1B9EA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AA3E69FE-E1D2-484E-A5DB-C1C22139B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 · En mots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0F00445B-A031-49D0-870A-787B8FAAD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35E3AC6A-1500-49A7-8B8D-FF8F6D421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9566A001-71F9-4397-80F6-649366C52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 · Avec des notations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83CD7C54-892C-40BE-8EC1-FEC63C7BE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E7CC814C-226F-4403-BCB8-BD88296CB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Le même code indique une égalité ; le petit carré indique un angle droit.</a:t>
            </a:r>
          </a:p>
        </p:txBody>
      </p:sp>
      <p:sp>
        <p:nvSpPr>
          <p:cNvPr id="12" name="cm1-coded-ab">
            <a:extLst xmlns:a="http://schemas.openxmlformats.org/drawingml/2006/main">
              <a:ext uri="{FF2B5EF4-FFF2-40B4-BE49-F238E27FC236}">
                <a16:creationId xmlns:a16="http://schemas.microsoft.com/office/drawing/2014/main" id="{250791C4-9A0A-4466-9B81-45639A57A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248150"/>
            <a:ext cx="361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13" name="cm1-coded-A-dot">
            <a:extLst xmlns:a="http://schemas.openxmlformats.org/drawingml/2006/main">
              <a:ext uri="{FF2B5EF4-FFF2-40B4-BE49-F238E27FC236}">
                <a16:creationId xmlns:a16="http://schemas.microsoft.com/office/drawing/2014/main" id="{A31ABC77-059B-4068-9854-14E6566A8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4" name="cm1-coded-A-label">
            <a:extLst xmlns:a="http://schemas.openxmlformats.org/drawingml/2006/main">
              <a:ext uri="{FF2B5EF4-FFF2-40B4-BE49-F238E27FC236}">
                <a16:creationId xmlns:a16="http://schemas.microsoft.com/office/drawing/2014/main" id="{051CDF5A-749B-40DE-A83A-1BD23DB6D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15" name="cm1-coded-M-dot">
            <a:extLst xmlns:a="http://schemas.openxmlformats.org/drawingml/2006/main">
              <a:ext uri="{FF2B5EF4-FFF2-40B4-BE49-F238E27FC236}">
                <a16:creationId xmlns:a16="http://schemas.microsoft.com/office/drawing/2014/main" id="{B43E71CA-B103-4BE7-AF33-55759E39B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6" name="cm1-coded-M-label">
            <a:extLst xmlns:a="http://schemas.openxmlformats.org/drawingml/2006/main">
              <a:ext uri="{FF2B5EF4-FFF2-40B4-BE49-F238E27FC236}">
                <a16:creationId xmlns:a16="http://schemas.microsoft.com/office/drawing/2014/main" id="{A9795489-F027-4E59-905D-6AC18E1CE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</a:t>
            </a:r>
          </a:p>
        </p:txBody>
      </p:sp>
      <p:sp>
        <p:nvSpPr>
          <p:cNvPr id="17" name="cm1-coded-B-dot">
            <a:extLst xmlns:a="http://schemas.openxmlformats.org/drawingml/2006/main">
              <a:ext uri="{FF2B5EF4-FFF2-40B4-BE49-F238E27FC236}">
                <a16:creationId xmlns:a16="http://schemas.microsoft.com/office/drawing/2014/main" id="{62B5EBA6-20F4-4245-8803-D6978E0E5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8" name="cm1-coded-B-label">
            <a:extLst xmlns:a="http://schemas.openxmlformats.org/drawingml/2006/main">
              <a:ext uri="{FF2B5EF4-FFF2-40B4-BE49-F238E27FC236}">
                <a16:creationId xmlns:a16="http://schemas.microsoft.com/office/drawing/2014/main" id="{FA14A287-5AA7-476A-AB58-A82145B7F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19" name="cm1-coded-mc">
            <a:extLst xmlns:a="http://schemas.openxmlformats.org/drawingml/2006/main">
              <a:ext uri="{FF2B5EF4-FFF2-40B4-BE49-F238E27FC236}">
                <a16:creationId xmlns:a16="http://schemas.microsoft.com/office/drawing/2014/main" id="{AED1B3F7-4893-4959-9E1D-1A0BF60E1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009900"/>
            <a:ext cx="0" cy="1238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20" name="cm1-coded-C-dot">
            <a:extLst xmlns:a="http://schemas.openxmlformats.org/drawingml/2006/main">
              <a:ext uri="{FF2B5EF4-FFF2-40B4-BE49-F238E27FC236}">
                <a16:creationId xmlns:a16="http://schemas.microsoft.com/office/drawing/2014/main" id="{82BB4952-35B8-4606-9CE4-50E9D4A96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952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21" name="cm1-coded-C-label">
            <a:extLst xmlns:a="http://schemas.openxmlformats.org/drawingml/2006/main">
              <a:ext uri="{FF2B5EF4-FFF2-40B4-BE49-F238E27FC236}">
                <a16:creationId xmlns:a16="http://schemas.microsoft.com/office/drawing/2014/main" id="{7023D641-6639-4368-81D7-35D9539D7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7051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22" name="cm1-coded-am-code">
            <a:extLst xmlns:a="http://schemas.openxmlformats.org/drawingml/2006/main">
              <a:ext uri="{FF2B5EF4-FFF2-40B4-BE49-F238E27FC236}">
                <a16:creationId xmlns:a16="http://schemas.microsoft.com/office/drawing/2014/main" id="{1FA9C03F-0082-429B-B49F-17F623565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3" name="cm1-coded-mb-code">
            <a:extLst xmlns:a="http://schemas.openxmlformats.org/drawingml/2006/main">
              <a:ext uri="{FF2B5EF4-FFF2-40B4-BE49-F238E27FC236}">
                <a16:creationId xmlns:a16="http://schemas.microsoft.com/office/drawing/2014/main" id="{A70DA869-0E6B-4320-A0D5-EF834B712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4" name="cm1-coded-right-code-h">
            <a:extLst xmlns:a="http://schemas.openxmlformats.org/drawingml/2006/main">
              <a:ext uri="{FF2B5EF4-FFF2-40B4-BE49-F238E27FC236}">
                <a16:creationId xmlns:a16="http://schemas.microsoft.com/office/drawing/2014/main" id="{B3D4CAB3-3EE7-4B59-A5B6-7E534341A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403860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5" name="cm1-coded-right-code-v">
            <a:extLst xmlns:a="http://schemas.openxmlformats.org/drawingml/2006/main">
              <a:ext uri="{FF2B5EF4-FFF2-40B4-BE49-F238E27FC236}">
                <a16:creationId xmlns:a16="http://schemas.microsoft.com/office/drawing/2014/main" id="{605313DD-5A1D-4B28-95B4-744B64E01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038600"/>
            <a:ext cx="0" cy="209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6" name="cm1-coded-code-body">
            <a:extLst xmlns:a="http://schemas.openxmlformats.org/drawingml/2006/main">
              <a:ext uri="{FF2B5EF4-FFF2-40B4-BE49-F238E27FC236}">
                <a16:creationId xmlns:a16="http://schemas.microsoft.com/office/drawing/2014/main" id="{762DEA0C-B3B2-4348-918E-BE57D322D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819650"/>
            <a:ext cx="34766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AM = MB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 est le milieu de [AB].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L’angle AMC est droit.</a:t>
            </a:r>
          </a:p>
        </p:txBody>
      </p:sp>
      <p:sp>
        <p:nvSpPr>
          <p:cNvPr id="27" name="cm2-coded-ab">
            <a:extLst xmlns:a="http://schemas.openxmlformats.org/drawingml/2006/main">
              <a:ext uri="{FF2B5EF4-FFF2-40B4-BE49-F238E27FC236}">
                <a16:creationId xmlns:a16="http://schemas.microsoft.com/office/drawing/2014/main" id="{CCE53979-5AEB-45B0-83EB-6BC92C222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248150"/>
            <a:ext cx="361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28" name="cm2-coded-A-dot">
            <a:extLst xmlns:a="http://schemas.openxmlformats.org/drawingml/2006/main">
              <a:ext uri="{FF2B5EF4-FFF2-40B4-BE49-F238E27FC236}">
                <a16:creationId xmlns:a16="http://schemas.microsoft.com/office/drawing/2014/main" id="{1A4F8F76-4677-4056-8E17-6E74A2FC5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29" name="cm2-coded-A-label">
            <a:extLst xmlns:a="http://schemas.openxmlformats.org/drawingml/2006/main">
              <a:ext uri="{FF2B5EF4-FFF2-40B4-BE49-F238E27FC236}">
                <a16:creationId xmlns:a16="http://schemas.microsoft.com/office/drawing/2014/main" id="{25702F7F-AE10-49E1-A2C9-67585D180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30" name="cm2-coded-M-dot">
            <a:extLst xmlns:a="http://schemas.openxmlformats.org/drawingml/2006/main">
              <a:ext uri="{FF2B5EF4-FFF2-40B4-BE49-F238E27FC236}">
                <a16:creationId xmlns:a16="http://schemas.microsoft.com/office/drawing/2014/main" id="{622846DD-CCA4-4B8D-A552-7145A6562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1" name="cm2-coded-M-label">
            <a:extLst xmlns:a="http://schemas.openxmlformats.org/drawingml/2006/main">
              <a:ext uri="{FF2B5EF4-FFF2-40B4-BE49-F238E27FC236}">
                <a16:creationId xmlns:a16="http://schemas.microsoft.com/office/drawing/2014/main" id="{6BF2FA3E-9B65-4A57-B3FB-377E2FAAA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</a:t>
            </a:r>
          </a:p>
        </p:txBody>
      </p:sp>
      <p:sp>
        <p:nvSpPr>
          <p:cNvPr id="32" name="cm2-coded-B-dot">
            <a:extLst xmlns:a="http://schemas.openxmlformats.org/drawingml/2006/main">
              <a:ext uri="{FF2B5EF4-FFF2-40B4-BE49-F238E27FC236}">
                <a16:creationId xmlns:a16="http://schemas.microsoft.com/office/drawing/2014/main" id="{52D48284-569B-4AFE-99AA-21E09CACC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3" name="cm2-coded-B-label">
            <a:extLst xmlns:a="http://schemas.openxmlformats.org/drawingml/2006/main">
              <a:ext uri="{FF2B5EF4-FFF2-40B4-BE49-F238E27FC236}">
                <a16:creationId xmlns:a16="http://schemas.microsoft.com/office/drawing/2014/main" id="{01CDAF0A-3177-406D-B2ED-EA0B8625E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34" name="cm2-coded-mc">
            <a:extLst xmlns:a="http://schemas.openxmlformats.org/drawingml/2006/main">
              <a:ext uri="{FF2B5EF4-FFF2-40B4-BE49-F238E27FC236}">
                <a16:creationId xmlns:a16="http://schemas.microsoft.com/office/drawing/2014/main" id="{81AC5746-8496-401E-8444-4812324C0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09900"/>
            <a:ext cx="0" cy="1238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35" name="cm2-coded-C-dot">
            <a:extLst xmlns:a="http://schemas.openxmlformats.org/drawingml/2006/main">
              <a:ext uri="{FF2B5EF4-FFF2-40B4-BE49-F238E27FC236}">
                <a16:creationId xmlns:a16="http://schemas.microsoft.com/office/drawing/2014/main" id="{7722C510-4629-416C-94C2-457F7E7F4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952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6" name="cm2-coded-C-label">
            <a:extLst xmlns:a="http://schemas.openxmlformats.org/drawingml/2006/main">
              <a:ext uri="{FF2B5EF4-FFF2-40B4-BE49-F238E27FC236}">
                <a16:creationId xmlns:a16="http://schemas.microsoft.com/office/drawing/2014/main" id="{5F1B9CD4-53B8-4465-9C1A-46502D76C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7051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37" name="cm2-coded-am-code">
            <a:extLst xmlns:a="http://schemas.openxmlformats.org/drawingml/2006/main">
              <a:ext uri="{FF2B5EF4-FFF2-40B4-BE49-F238E27FC236}">
                <a16:creationId xmlns:a16="http://schemas.microsoft.com/office/drawing/2014/main" id="{7E6C0F77-4DAA-4B1E-8104-69D3F8C22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52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38" name="cm2-coded-mb-code">
            <a:extLst xmlns:a="http://schemas.openxmlformats.org/drawingml/2006/main">
              <a:ext uri="{FF2B5EF4-FFF2-40B4-BE49-F238E27FC236}">
                <a16:creationId xmlns:a16="http://schemas.microsoft.com/office/drawing/2014/main" id="{59C8CA0C-AA24-4A79-A4C8-C603522CB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027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39" name="cm2-coded-right-code-h">
            <a:extLst xmlns:a="http://schemas.openxmlformats.org/drawingml/2006/main">
              <a:ext uri="{FF2B5EF4-FFF2-40B4-BE49-F238E27FC236}">
                <a16:creationId xmlns:a16="http://schemas.microsoft.com/office/drawing/2014/main" id="{E348ACB4-F490-4814-8397-D133942A7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03860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40" name="cm2-coded-right-code-v">
            <a:extLst xmlns:a="http://schemas.openxmlformats.org/drawingml/2006/main">
              <a:ext uri="{FF2B5EF4-FFF2-40B4-BE49-F238E27FC236}">
                <a16:creationId xmlns:a16="http://schemas.microsoft.com/office/drawing/2014/main" id="{D752C518-B359-4B03-82BB-08159E9B6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038600"/>
            <a:ext cx="0" cy="209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41" name="cm2-coded-code-body">
            <a:extLst xmlns:a="http://schemas.openxmlformats.org/drawingml/2006/main">
              <a:ext uri="{FF2B5EF4-FFF2-40B4-BE49-F238E27FC236}">
                <a16:creationId xmlns:a16="http://schemas.microsoft.com/office/drawing/2014/main" id="{06195AEF-E9E3-45CC-8C38-B0F684309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819650"/>
            <a:ext cx="34766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 ∈ [AB]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AM = MB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L’angle AMC est droit.</a:t>
            </a:r>
          </a:p>
        </p:txBody>
      </p:sp>
    </p:spTree>
    <p:extLst>
      <p:ext uri="{BB962C8B-B14F-4D97-AF65-F5344CB8AC3E}">
        <p14:creationId xmlns:p14="http://schemas.microsoft.com/office/powerpoint/2010/main" val="208629893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label">
            <a:extLst xmlns:a="http://schemas.openxmlformats.org/drawingml/2006/main">
              <a:ext uri="{FF2B5EF4-FFF2-40B4-BE49-F238E27FC236}">
                <a16:creationId xmlns:a16="http://schemas.microsoft.com/office/drawing/2014/main" id="{6985ECBD-0F63-416C-ADE6-8F4B27FC6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2 · EXERCICE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1F1FC27-3725-45A3-9746-E66F1A656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A · Lire les codes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9C038486-BD08-487A-9F08-B1DAA9B62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B8BAD636-2CED-495F-8F95-1B45B3E96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213B8DA9-28A1-481A-8124-5832805E2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C6C45B27-B3D7-48D1-997B-EB2F6C085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709B0647-60F0-40A6-8FB0-4C171CC8C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755E7CEA-7DBD-4E90-8FDF-C6FB580AA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CE7CC464-4EC8-4314-BEC4-1B1644440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A6D0EF2F-FED6-49A2-BE1D-0EBE620D6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D4C1856B-D46D-4770-B761-FD7F4C5CA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Écris le numéro et la réponse. Justifie avec un code visible.</a:t>
            </a:r>
          </a:p>
        </p:txBody>
      </p:sp>
      <p:sp>
        <p:nvSpPr>
          <p:cNvPr id="12" name="cm1-coded-ab">
            <a:extLst xmlns:a="http://schemas.openxmlformats.org/drawingml/2006/main">
              <a:ext uri="{FF2B5EF4-FFF2-40B4-BE49-F238E27FC236}">
                <a16:creationId xmlns:a16="http://schemas.microsoft.com/office/drawing/2014/main" id="{7F0ACCBE-F493-47F7-B06F-E067029D1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248150"/>
            <a:ext cx="361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13" name="cm1-coded-A-dot">
            <a:extLst xmlns:a="http://schemas.openxmlformats.org/drawingml/2006/main">
              <a:ext uri="{FF2B5EF4-FFF2-40B4-BE49-F238E27FC236}">
                <a16:creationId xmlns:a16="http://schemas.microsoft.com/office/drawing/2014/main" id="{DE513C4F-DDAB-4825-A303-20A3A3C70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4" name="cm1-coded-A-label">
            <a:extLst xmlns:a="http://schemas.openxmlformats.org/drawingml/2006/main">
              <a:ext uri="{FF2B5EF4-FFF2-40B4-BE49-F238E27FC236}">
                <a16:creationId xmlns:a16="http://schemas.microsoft.com/office/drawing/2014/main" id="{23E7CC5E-0E69-41DA-9189-40F99F2B9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15" name="cm1-coded-M-dot">
            <a:extLst xmlns:a="http://schemas.openxmlformats.org/drawingml/2006/main">
              <a:ext uri="{FF2B5EF4-FFF2-40B4-BE49-F238E27FC236}">
                <a16:creationId xmlns:a16="http://schemas.microsoft.com/office/drawing/2014/main" id="{19DFC752-2505-470A-B66C-1378F7667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6" name="cm1-coded-M-label">
            <a:extLst xmlns:a="http://schemas.openxmlformats.org/drawingml/2006/main">
              <a:ext uri="{FF2B5EF4-FFF2-40B4-BE49-F238E27FC236}">
                <a16:creationId xmlns:a16="http://schemas.microsoft.com/office/drawing/2014/main" id="{75A62BCB-6B3E-470E-A83A-2D0E1BE73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</a:t>
            </a:r>
          </a:p>
        </p:txBody>
      </p:sp>
      <p:sp>
        <p:nvSpPr>
          <p:cNvPr id="17" name="cm1-coded-B-dot">
            <a:extLst xmlns:a="http://schemas.openxmlformats.org/drawingml/2006/main">
              <a:ext uri="{FF2B5EF4-FFF2-40B4-BE49-F238E27FC236}">
                <a16:creationId xmlns:a16="http://schemas.microsoft.com/office/drawing/2014/main" id="{D5C83C93-EE01-4DDC-99F5-DFE34FFE8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8" name="cm1-coded-B-label">
            <a:extLst xmlns:a="http://schemas.openxmlformats.org/drawingml/2006/main">
              <a:ext uri="{FF2B5EF4-FFF2-40B4-BE49-F238E27FC236}">
                <a16:creationId xmlns:a16="http://schemas.microsoft.com/office/drawing/2014/main" id="{2A7CA7E0-020E-4E89-B521-22968EF78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19" name="cm1-coded-mc">
            <a:extLst xmlns:a="http://schemas.openxmlformats.org/drawingml/2006/main">
              <a:ext uri="{FF2B5EF4-FFF2-40B4-BE49-F238E27FC236}">
                <a16:creationId xmlns:a16="http://schemas.microsoft.com/office/drawing/2014/main" id="{78F58BCF-026D-40CA-BBE8-5E3D81272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009900"/>
            <a:ext cx="0" cy="1238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20" name="cm1-coded-C-dot">
            <a:extLst xmlns:a="http://schemas.openxmlformats.org/drawingml/2006/main">
              <a:ext uri="{FF2B5EF4-FFF2-40B4-BE49-F238E27FC236}">
                <a16:creationId xmlns:a16="http://schemas.microsoft.com/office/drawing/2014/main" id="{EF7E795D-BEB4-4F30-B9A8-4C97F774A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952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21" name="cm1-coded-C-label">
            <a:extLst xmlns:a="http://schemas.openxmlformats.org/drawingml/2006/main">
              <a:ext uri="{FF2B5EF4-FFF2-40B4-BE49-F238E27FC236}">
                <a16:creationId xmlns:a16="http://schemas.microsoft.com/office/drawing/2014/main" id="{79BDA82A-1DDE-428B-98BE-A568CDC9E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7051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22" name="cm1-coded-am-code">
            <a:extLst xmlns:a="http://schemas.openxmlformats.org/drawingml/2006/main">
              <a:ext uri="{FF2B5EF4-FFF2-40B4-BE49-F238E27FC236}">
                <a16:creationId xmlns:a16="http://schemas.microsoft.com/office/drawing/2014/main" id="{BE401DCB-8D6A-4E95-B752-289AA48D0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3" name="cm1-coded-mb-code">
            <a:extLst xmlns:a="http://schemas.openxmlformats.org/drawingml/2006/main">
              <a:ext uri="{FF2B5EF4-FFF2-40B4-BE49-F238E27FC236}">
                <a16:creationId xmlns:a16="http://schemas.microsoft.com/office/drawing/2014/main" id="{1C0A6138-BB96-4DEE-A9D0-1D14A4FED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4" name="cm1-coded-right-code-h">
            <a:extLst xmlns:a="http://schemas.openxmlformats.org/drawingml/2006/main">
              <a:ext uri="{FF2B5EF4-FFF2-40B4-BE49-F238E27FC236}">
                <a16:creationId xmlns:a16="http://schemas.microsoft.com/office/drawing/2014/main" id="{5A3D1C60-1057-4520-9752-39F5E2D4B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403860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5" name="cm1-coded-right-code-v">
            <a:extLst xmlns:a="http://schemas.openxmlformats.org/drawingml/2006/main">
              <a:ext uri="{FF2B5EF4-FFF2-40B4-BE49-F238E27FC236}">
                <a16:creationId xmlns:a16="http://schemas.microsoft.com/office/drawing/2014/main" id="{C701C619-148A-44C9-9893-6B1553591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038600"/>
            <a:ext cx="0" cy="209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6" name="cm1-coded-code-body">
            <a:extLst xmlns:a="http://schemas.openxmlformats.org/drawingml/2006/main">
              <a:ext uri="{FF2B5EF4-FFF2-40B4-BE49-F238E27FC236}">
                <a16:creationId xmlns:a16="http://schemas.microsoft.com/office/drawing/2014/main" id="{4505B6F7-9B8A-4B52-A211-3956728B8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819650"/>
            <a:ext cx="34766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AM = MB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 est le milieu de [AB].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L’angle AMC est droit.</a:t>
            </a:r>
          </a:p>
        </p:txBody>
      </p:sp>
      <p:sp>
        <p:nvSpPr>
          <p:cNvPr id="27" name="cm2-coded-ab">
            <a:extLst xmlns:a="http://schemas.openxmlformats.org/drawingml/2006/main">
              <a:ext uri="{FF2B5EF4-FFF2-40B4-BE49-F238E27FC236}">
                <a16:creationId xmlns:a16="http://schemas.microsoft.com/office/drawing/2014/main" id="{55F8D178-5BDA-456C-A06D-68B34066D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248150"/>
            <a:ext cx="361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28" name="cm2-coded-A-dot">
            <a:extLst xmlns:a="http://schemas.openxmlformats.org/drawingml/2006/main">
              <a:ext uri="{FF2B5EF4-FFF2-40B4-BE49-F238E27FC236}">
                <a16:creationId xmlns:a16="http://schemas.microsoft.com/office/drawing/2014/main" id="{AEE34677-27B2-4C62-8D8A-6E9763AFE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29" name="cm2-coded-A-label">
            <a:extLst xmlns:a="http://schemas.openxmlformats.org/drawingml/2006/main">
              <a:ext uri="{FF2B5EF4-FFF2-40B4-BE49-F238E27FC236}">
                <a16:creationId xmlns:a16="http://schemas.microsoft.com/office/drawing/2014/main" id="{81A43184-2AE5-41EC-99EC-3A0F7F741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30" name="cm2-coded-M-dot">
            <a:extLst xmlns:a="http://schemas.openxmlformats.org/drawingml/2006/main">
              <a:ext uri="{FF2B5EF4-FFF2-40B4-BE49-F238E27FC236}">
                <a16:creationId xmlns:a16="http://schemas.microsoft.com/office/drawing/2014/main" id="{137724BB-84A7-43EB-9774-92AD27A71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1" name="cm2-coded-M-label">
            <a:extLst xmlns:a="http://schemas.openxmlformats.org/drawingml/2006/main">
              <a:ext uri="{FF2B5EF4-FFF2-40B4-BE49-F238E27FC236}">
                <a16:creationId xmlns:a16="http://schemas.microsoft.com/office/drawing/2014/main" id="{1CE52942-05B8-4C97-9691-69B5FA87C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</a:t>
            </a:r>
          </a:p>
        </p:txBody>
      </p:sp>
      <p:sp>
        <p:nvSpPr>
          <p:cNvPr id="32" name="cm2-coded-B-dot">
            <a:extLst xmlns:a="http://schemas.openxmlformats.org/drawingml/2006/main">
              <a:ext uri="{FF2B5EF4-FFF2-40B4-BE49-F238E27FC236}">
                <a16:creationId xmlns:a16="http://schemas.microsoft.com/office/drawing/2014/main" id="{A1CE0056-D800-49A6-88D1-4CE539337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3" name="cm2-coded-B-label">
            <a:extLst xmlns:a="http://schemas.openxmlformats.org/drawingml/2006/main">
              <a:ext uri="{FF2B5EF4-FFF2-40B4-BE49-F238E27FC236}">
                <a16:creationId xmlns:a16="http://schemas.microsoft.com/office/drawing/2014/main" id="{DA233B42-F96C-4A5A-9B1C-67A3260BC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34" name="cm2-coded-mc">
            <a:extLst xmlns:a="http://schemas.openxmlformats.org/drawingml/2006/main">
              <a:ext uri="{FF2B5EF4-FFF2-40B4-BE49-F238E27FC236}">
                <a16:creationId xmlns:a16="http://schemas.microsoft.com/office/drawing/2014/main" id="{5EC9E150-6731-4438-88C2-6D3D2CFCD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09900"/>
            <a:ext cx="0" cy="1238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35" name="cm2-coded-C-dot">
            <a:extLst xmlns:a="http://schemas.openxmlformats.org/drawingml/2006/main">
              <a:ext uri="{FF2B5EF4-FFF2-40B4-BE49-F238E27FC236}">
                <a16:creationId xmlns:a16="http://schemas.microsoft.com/office/drawing/2014/main" id="{1A9483CD-4E6A-41C4-B2F8-386A7C94C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952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6" name="cm2-coded-C-label">
            <a:extLst xmlns:a="http://schemas.openxmlformats.org/drawingml/2006/main">
              <a:ext uri="{FF2B5EF4-FFF2-40B4-BE49-F238E27FC236}">
                <a16:creationId xmlns:a16="http://schemas.microsoft.com/office/drawing/2014/main" id="{D7DA8851-5545-431A-9A6D-7AF2C877B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7051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37" name="cm2-coded-am-code">
            <a:extLst xmlns:a="http://schemas.openxmlformats.org/drawingml/2006/main">
              <a:ext uri="{FF2B5EF4-FFF2-40B4-BE49-F238E27FC236}">
                <a16:creationId xmlns:a16="http://schemas.microsoft.com/office/drawing/2014/main" id="{59F2DB28-8F8A-4B29-BA70-5D753E4CE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52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38" name="cm2-coded-mb-code">
            <a:extLst xmlns:a="http://schemas.openxmlformats.org/drawingml/2006/main">
              <a:ext uri="{FF2B5EF4-FFF2-40B4-BE49-F238E27FC236}">
                <a16:creationId xmlns:a16="http://schemas.microsoft.com/office/drawing/2014/main" id="{3DED14EE-3FEF-4490-835E-36C246FC0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027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39" name="cm2-coded-right-code-h">
            <a:extLst xmlns:a="http://schemas.openxmlformats.org/drawingml/2006/main">
              <a:ext uri="{FF2B5EF4-FFF2-40B4-BE49-F238E27FC236}">
                <a16:creationId xmlns:a16="http://schemas.microsoft.com/office/drawing/2014/main" id="{22669B95-FAF6-4421-B221-0837684BB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03860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40" name="cm2-coded-right-code-v">
            <a:extLst xmlns:a="http://schemas.openxmlformats.org/drawingml/2006/main">
              <a:ext uri="{FF2B5EF4-FFF2-40B4-BE49-F238E27FC236}">
                <a16:creationId xmlns:a16="http://schemas.microsoft.com/office/drawing/2014/main" id="{8D5B1675-B9F7-4C4E-B4A9-BD5B3853C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038600"/>
            <a:ext cx="0" cy="209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41" name="cm2-coded-code-body">
            <a:extLst xmlns:a="http://schemas.openxmlformats.org/drawingml/2006/main">
              <a:ext uri="{FF2B5EF4-FFF2-40B4-BE49-F238E27FC236}">
                <a16:creationId xmlns:a16="http://schemas.microsoft.com/office/drawing/2014/main" id="{542434E2-8F06-4BF9-BC27-4C653F7BC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819650"/>
            <a:ext cx="34766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 ∈ [AB]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AM = MB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L’angle AMC est droit.</a:t>
            </a:r>
          </a:p>
        </p:txBody>
      </p:sp>
    </p:spTree>
    <p:extLst>
      <p:ext uri="{BB962C8B-B14F-4D97-AF65-F5344CB8AC3E}">
        <p14:creationId xmlns:p14="http://schemas.microsoft.com/office/powerpoint/2010/main" val="163400604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19C4849C-CB87-46C2-A49F-4545C1E39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2 · EXERCICE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B7E8AA86-71AC-4933-BCDD-2371ACC84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Questions de l’exercice A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7A8195C8-B9FC-44E9-99C2-A2464A605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7912A0A8-A20E-41BC-BAF2-FC00DD7CD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E82D0436-2A6C-40F5-9DAB-46C377CC0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B8018C03-6F2D-47A3-B5AC-51FAF2F7E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EF795056-9BB4-4385-B6ED-7A00CEEEE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13E26E68-A835-4F90-83C5-4FFD3F901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A9BAF8DF-F6F4-419F-A5FD-EC6ABDBE2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7FEBE026-DEBD-465F-A698-375206882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71E47515-31F5-43CF-AEB0-EC15550F7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Ne réponds jamais seulement : « parce que cela se voit ».</a:t>
            </a:r>
          </a:p>
        </p:txBody>
      </p:sp>
      <p:sp>
        <p:nvSpPr>
          <p:cNvPr id="12" name="panel-text-58">
            <a:extLst xmlns:a="http://schemas.openxmlformats.org/drawingml/2006/main">
              <a:ext uri="{FF2B5EF4-FFF2-40B4-BE49-F238E27FC236}">
                <a16:creationId xmlns:a16="http://schemas.microsoft.com/office/drawing/2014/main" id="{93EF0D62-7503-43E8-AE4F-82101DF8E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1. Compare AM et MB.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2. Quelle est la nature de l’angle AMC ?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3. Pourquoi M est-il le milieu de [AB] ?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4. Peut-on affirmer que AC = BC ?</a:t>
            </a:r>
          </a:p>
        </p:txBody>
      </p:sp>
      <p:sp>
        <p:nvSpPr>
          <p:cNvPr id="13" name="panel-text-674">
            <a:extLst xmlns:a="http://schemas.openxmlformats.org/drawingml/2006/main">
              <a:ext uri="{FF2B5EF4-FFF2-40B4-BE49-F238E27FC236}">
                <a16:creationId xmlns:a16="http://schemas.microsoft.com/office/drawing/2014/main" id="{2F939EE6-C64A-44EE-BDB4-31E09702D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1. Écris l’égalité codée.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2. Écris l’appartenance de M à [AB].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3. Traduis le code de l’angle AMC.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4. Écris une non-appartenance certaine.</a:t>
            </a:r>
          </a:p>
        </p:txBody>
      </p:sp>
    </p:spTree>
    <p:extLst>
      <p:ext uri="{BB962C8B-B14F-4D97-AF65-F5344CB8AC3E}">
        <p14:creationId xmlns:p14="http://schemas.microsoft.com/office/powerpoint/2010/main" val="13179499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0DE28B76-3A69-48C0-A8C5-BA2A9F138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2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27CFE08-213B-4B8E-A8A3-750F64E4D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de l’exercice A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6AEED721-AC25-4079-AF0A-F3F9112C3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B5D7991C-5960-4596-9ECF-5E4435A4A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58A21E2C-D458-4C4B-873E-11A4A03AF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506A7CF9-816E-4029-A9A4-FD28E4979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32D40E89-80C7-4BD3-92BA-8C9316607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03514171-377C-4C16-8F6A-6E6DCABA5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4D0F2C9E-36DA-4B96-976E-18FF1DBDE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EDA14302-6A3A-4961-8FDD-64F03E7A2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240ED028-F226-4849-A82F-B949BC555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Les segments AC et BC ne portent aucun code d’égalité.</a:t>
            </a:r>
          </a:p>
        </p:txBody>
      </p:sp>
      <p:sp>
        <p:nvSpPr>
          <p:cNvPr id="12" name="panel-text-58">
            <a:extLst xmlns:a="http://schemas.openxmlformats.org/drawingml/2006/main">
              <a:ext uri="{FF2B5EF4-FFF2-40B4-BE49-F238E27FC236}">
                <a16:creationId xmlns:a16="http://schemas.microsoft.com/office/drawing/2014/main" id="{100D1954-32A8-42D5-B8C2-A76A0E7C8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1. AM = MB.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2. L’angle AMC est droit.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3. M est sur [AB] et AM = MB.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4. Non, aucun code ne le prouve.</a:t>
            </a:r>
          </a:p>
        </p:txBody>
      </p:sp>
      <p:sp>
        <p:nvSpPr>
          <p:cNvPr id="13" name="panel-text-674">
            <a:extLst xmlns:a="http://schemas.openxmlformats.org/drawingml/2006/main">
              <a:ext uri="{FF2B5EF4-FFF2-40B4-BE49-F238E27FC236}">
                <a16:creationId xmlns:a16="http://schemas.microsoft.com/office/drawing/2014/main" id="{B7E3E198-F86D-42C1-A486-3D4F0EE3B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1. AM = MB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2. M ∈ [AB]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3. L’angle AMC est droit.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4. C ∉ (AB)</a:t>
            </a:r>
          </a:p>
        </p:txBody>
      </p:sp>
    </p:spTree>
    <p:extLst>
      <p:ext uri="{BB962C8B-B14F-4D97-AF65-F5344CB8AC3E}">
        <p14:creationId xmlns:p14="http://schemas.microsoft.com/office/powerpoint/2010/main" val="209465041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07DBC58F-5CF8-4540-8E1D-99DD1FDA5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2 · MANUEL / TNI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530D82C-DBBD-4A64-8B1A-F2F9DF3A6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Hatier p. 173 · Lire une figure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9608573C-533F-4E3F-81A1-1E69256A3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3A51CB5D-A834-4EC8-A4FA-ADE73B886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E5DC790D-EF93-4991-9F7B-2D757B988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3A8E08B5-131D-411C-B267-D07F62046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 · Exercices 1 et 2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1939C351-49E3-4F44-9E43-A9DE5F0AA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83426814-2AD5-4C03-86C6-948DB746A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BF5F36E7-CECE-49D0-8AFB-8CCE77A9A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 · Exercices 6 et 7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23EEAFF8-B146-4021-8C41-EC97F254B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3E54242E-EA31-4A32-9AE6-C49E8330B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Support de secours : les deux niveaux restent visibles simultanément.</a:t>
            </a:r>
          </a:p>
        </p:txBody>
      </p:sp>
      <p:sp>
        <p:nvSpPr>
          <p:cNvPr id="12" name="panel-text-58">
            <a:extLst xmlns:a="http://schemas.openxmlformats.org/drawingml/2006/main">
              <a:ext uri="{FF2B5EF4-FFF2-40B4-BE49-F238E27FC236}">
                <a16:creationId xmlns:a16="http://schemas.microsoft.com/office/drawing/2014/main" id="{010A24D0-1C77-49D7-AF0C-172E804FA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Ex. 1. Deux droites se coupent en E. F, E et T sont alignés ; les segments [FE] et [ET] portent le même code. Écris ce que tu vois.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Ex. 2. H et I sont sur une même droite ; I et T sont sur une autre. Décris les segments et les alignements visibles.</a:t>
            </a:r>
          </a:p>
        </p:txBody>
      </p:sp>
      <p:sp>
        <p:nvSpPr>
          <p:cNvPr id="13" name="panel-text-674">
            <a:extLst xmlns:a="http://schemas.openxmlformats.org/drawingml/2006/main">
              <a:ext uri="{FF2B5EF4-FFF2-40B4-BE49-F238E27FC236}">
                <a16:creationId xmlns:a16="http://schemas.microsoft.com/office/drawing/2014/main" id="{6DBD39CB-FB9F-465E-9DD9-5343D333E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194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Ex. 6. Deux droites se coupent en C. Un angle droit est codé ; [AC] et [CD] portent le même code. Écris toutes les relations certaines.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Ex. 7. Les droites (f) et (g) sont codées parallèles ; une droite passant par B et J est perpendiculaire à (f). Traduis avec // et ⊥.</a:t>
            </a:r>
          </a:p>
        </p:txBody>
      </p:sp>
    </p:spTree>
    <p:extLst>
      <p:ext uri="{BB962C8B-B14F-4D97-AF65-F5344CB8AC3E}">
        <p14:creationId xmlns:p14="http://schemas.microsoft.com/office/powerpoint/2010/main" val="194844674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label">
            <a:extLst xmlns:a="http://schemas.openxmlformats.org/drawingml/2006/main">
              <a:ext uri="{FF2B5EF4-FFF2-40B4-BE49-F238E27FC236}">
                <a16:creationId xmlns:a16="http://schemas.microsoft.com/office/drawing/2014/main" id="{21DB1A3C-8C7C-4114-A1EB-BA7E605FE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2 · EXERCICE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EBA3C31E-5590-4BFC-AD78-C9E10AD27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B · Ajouter les codes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2440332D-8BCC-49DE-A74E-7756DF916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A7971BA0-76C4-4CE0-9915-0D226D803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84945F6C-A733-4C97-A60F-6EBB1542D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543006D3-3245-4E6C-B044-E3F70BEC9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07A2AA73-2222-4398-8320-68F85274D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E9D526E2-471A-4277-9915-FF0773876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08BF25DB-A1E0-4ECC-86C0-42ED2EA5A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6DA72847-93E3-4A4D-887E-D032C3BF2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B57D1CD7-8058-44B6-9F43-25EE2CBDC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Code directement la figure recopiée dans ton cahier.</a:t>
            </a:r>
          </a:p>
        </p:txBody>
      </p:sp>
      <p:sp>
        <p:nvSpPr>
          <p:cNvPr id="12" name="cm1-blank-ab">
            <a:extLst xmlns:a="http://schemas.openxmlformats.org/drawingml/2006/main">
              <a:ext uri="{FF2B5EF4-FFF2-40B4-BE49-F238E27FC236}">
                <a16:creationId xmlns:a16="http://schemas.microsoft.com/office/drawing/2014/main" id="{57D4E544-89E1-46B9-946F-76E55650F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248150"/>
            <a:ext cx="361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13" name="cm1-blank-A-dot">
            <a:extLst xmlns:a="http://schemas.openxmlformats.org/drawingml/2006/main">
              <a:ext uri="{FF2B5EF4-FFF2-40B4-BE49-F238E27FC236}">
                <a16:creationId xmlns:a16="http://schemas.microsoft.com/office/drawing/2014/main" id="{373D3301-42B3-493F-BD2F-5D1A46AD7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4" name="cm1-blank-A-label">
            <a:extLst xmlns:a="http://schemas.openxmlformats.org/drawingml/2006/main">
              <a:ext uri="{FF2B5EF4-FFF2-40B4-BE49-F238E27FC236}">
                <a16:creationId xmlns:a16="http://schemas.microsoft.com/office/drawing/2014/main" id="{B372C9C5-9371-4719-981D-290FD8977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15" name="cm1-blank-M-dot">
            <a:extLst xmlns:a="http://schemas.openxmlformats.org/drawingml/2006/main">
              <a:ext uri="{FF2B5EF4-FFF2-40B4-BE49-F238E27FC236}">
                <a16:creationId xmlns:a16="http://schemas.microsoft.com/office/drawing/2014/main" id="{5346AF79-16D1-46BB-B28C-174B27839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6" name="cm1-blank-M-label">
            <a:extLst xmlns:a="http://schemas.openxmlformats.org/drawingml/2006/main">
              <a:ext uri="{FF2B5EF4-FFF2-40B4-BE49-F238E27FC236}">
                <a16:creationId xmlns:a16="http://schemas.microsoft.com/office/drawing/2014/main" id="{F3EDC023-7C80-477B-823E-54505FF5F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</a:t>
            </a:r>
          </a:p>
        </p:txBody>
      </p:sp>
      <p:sp>
        <p:nvSpPr>
          <p:cNvPr id="17" name="cm1-blank-B-dot">
            <a:extLst xmlns:a="http://schemas.openxmlformats.org/drawingml/2006/main">
              <a:ext uri="{FF2B5EF4-FFF2-40B4-BE49-F238E27FC236}">
                <a16:creationId xmlns:a16="http://schemas.microsoft.com/office/drawing/2014/main" id="{379C0DEC-300C-42B4-9921-BF824A03F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8" name="cm1-blank-B-label">
            <a:extLst xmlns:a="http://schemas.openxmlformats.org/drawingml/2006/main">
              <a:ext uri="{FF2B5EF4-FFF2-40B4-BE49-F238E27FC236}">
                <a16:creationId xmlns:a16="http://schemas.microsoft.com/office/drawing/2014/main" id="{FF3E76F9-017F-41B5-B662-31FB15706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19" name="cm1-blank-mc">
            <a:extLst xmlns:a="http://schemas.openxmlformats.org/drawingml/2006/main">
              <a:ext uri="{FF2B5EF4-FFF2-40B4-BE49-F238E27FC236}">
                <a16:creationId xmlns:a16="http://schemas.microsoft.com/office/drawing/2014/main" id="{18CA24E7-77B8-45BE-8523-957E597EF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009900"/>
            <a:ext cx="0" cy="1238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20" name="cm1-blank-C-dot">
            <a:extLst xmlns:a="http://schemas.openxmlformats.org/drawingml/2006/main">
              <a:ext uri="{FF2B5EF4-FFF2-40B4-BE49-F238E27FC236}">
                <a16:creationId xmlns:a16="http://schemas.microsoft.com/office/drawing/2014/main" id="{ED3A4220-A79C-43F6-99A9-E85051214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952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21" name="cm1-blank-C-label">
            <a:extLst xmlns:a="http://schemas.openxmlformats.org/drawingml/2006/main">
              <a:ext uri="{FF2B5EF4-FFF2-40B4-BE49-F238E27FC236}">
                <a16:creationId xmlns:a16="http://schemas.microsoft.com/office/drawing/2014/main" id="{2DC54BF9-C54B-42EE-8090-FBB649885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7051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22" name="cm1-blank-code-body">
            <a:extLst xmlns:a="http://schemas.openxmlformats.org/drawingml/2006/main">
              <a:ext uri="{FF2B5EF4-FFF2-40B4-BE49-F238E27FC236}">
                <a16:creationId xmlns:a16="http://schemas.microsoft.com/office/drawing/2014/main" id="{DED12F48-A3B8-439B-8CD2-0D844EDF9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819650"/>
            <a:ext cx="34766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Ajoute :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- les deux codes égaux ;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- le code de l’angle droit.</a:t>
            </a:r>
          </a:p>
        </p:txBody>
      </p:sp>
      <p:sp>
        <p:nvSpPr>
          <p:cNvPr id="23" name="cm2-blank-ab">
            <a:extLst xmlns:a="http://schemas.openxmlformats.org/drawingml/2006/main">
              <a:ext uri="{FF2B5EF4-FFF2-40B4-BE49-F238E27FC236}">
                <a16:creationId xmlns:a16="http://schemas.microsoft.com/office/drawing/2014/main" id="{84B014F7-11AA-4887-8CB6-95A1EF06E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248150"/>
            <a:ext cx="361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24" name="cm2-blank-A-dot">
            <a:extLst xmlns:a="http://schemas.openxmlformats.org/drawingml/2006/main">
              <a:ext uri="{FF2B5EF4-FFF2-40B4-BE49-F238E27FC236}">
                <a16:creationId xmlns:a16="http://schemas.microsoft.com/office/drawing/2014/main" id="{55CCACAB-FF19-4941-A9C9-16F9EE124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25" name="cm2-blank-A-label">
            <a:extLst xmlns:a="http://schemas.openxmlformats.org/drawingml/2006/main">
              <a:ext uri="{FF2B5EF4-FFF2-40B4-BE49-F238E27FC236}">
                <a16:creationId xmlns:a16="http://schemas.microsoft.com/office/drawing/2014/main" id="{3A72A47C-E7E8-47D4-95D7-7EB71BD45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26" name="cm2-blank-M-dot">
            <a:extLst xmlns:a="http://schemas.openxmlformats.org/drawingml/2006/main">
              <a:ext uri="{FF2B5EF4-FFF2-40B4-BE49-F238E27FC236}">
                <a16:creationId xmlns:a16="http://schemas.microsoft.com/office/drawing/2014/main" id="{07538C16-E5A7-48D4-9FB6-329657BA2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27" name="cm2-blank-M-label">
            <a:extLst xmlns:a="http://schemas.openxmlformats.org/drawingml/2006/main">
              <a:ext uri="{FF2B5EF4-FFF2-40B4-BE49-F238E27FC236}">
                <a16:creationId xmlns:a16="http://schemas.microsoft.com/office/drawing/2014/main" id="{D899F248-86A1-44C6-84A0-92C83B4F6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</a:t>
            </a:r>
          </a:p>
        </p:txBody>
      </p:sp>
      <p:sp>
        <p:nvSpPr>
          <p:cNvPr id="28" name="cm2-blank-B-dot">
            <a:extLst xmlns:a="http://schemas.openxmlformats.org/drawingml/2006/main">
              <a:ext uri="{FF2B5EF4-FFF2-40B4-BE49-F238E27FC236}">
                <a16:creationId xmlns:a16="http://schemas.microsoft.com/office/drawing/2014/main" id="{2FBA6902-47EF-4EDD-AB1E-BC7348E28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29" name="cm2-blank-B-label">
            <a:extLst xmlns:a="http://schemas.openxmlformats.org/drawingml/2006/main">
              <a:ext uri="{FF2B5EF4-FFF2-40B4-BE49-F238E27FC236}">
                <a16:creationId xmlns:a16="http://schemas.microsoft.com/office/drawing/2014/main" id="{88968773-30F3-4320-A3F3-A0A1CDDB4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30" name="cm2-blank-mc">
            <a:extLst xmlns:a="http://schemas.openxmlformats.org/drawingml/2006/main">
              <a:ext uri="{FF2B5EF4-FFF2-40B4-BE49-F238E27FC236}">
                <a16:creationId xmlns:a16="http://schemas.microsoft.com/office/drawing/2014/main" id="{192CE4CB-C8BD-4C8D-B30F-7C6B590A1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09900"/>
            <a:ext cx="0" cy="1238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31" name="cm2-blank-C-dot">
            <a:extLst xmlns:a="http://schemas.openxmlformats.org/drawingml/2006/main">
              <a:ext uri="{FF2B5EF4-FFF2-40B4-BE49-F238E27FC236}">
                <a16:creationId xmlns:a16="http://schemas.microsoft.com/office/drawing/2014/main" id="{80979728-5C6D-4ECC-BBC5-B9D99BC58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952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2" name="cm2-blank-C-label">
            <a:extLst xmlns:a="http://schemas.openxmlformats.org/drawingml/2006/main">
              <a:ext uri="{FF2B5EF4-FFF2-40B4-BE49-F238E27FC236}">
                <a16:creationId xmlns:a16="http://schemas.microsoft.com/office/drawing/2014/main" id="{D7D029ED-0CE8-44E4-8242-D722CC6C2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7051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33" name="cm2-blank-code-body">
            <a:extLst xmlns:a="http://schemas.openxmlformats.org/drawingml/2006/main">
              <a:ext uri="{FF2B5EF4-FFF2-40B4-BE49-F238E27FC236}">
                <a16:creationId xmlns:a16="http://schemas.microsoft.com/office/drawing/2014/main" id="{D87DA474-2962-4EDF-812C-9DBE7E06B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819650"/>
            <a:ext cx="34766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Ajoute les codes puis écris :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 ∈ [AB] ; AM = MB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 ∉ (AB)</a:t>
            </a:r>
          </a:p>
        </p:txBody>
      </p:sp>
    </p:spTree>
    <p:extLst>
      <p:ext uri="{BB962C8B-B14F-4D97-AF65-F5344CB8AC3E}">
        <p14:creationId xmlns:p14="http://schemas.microsoft.com/office/powerpoint/2010/main" val="23389952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label">
            <a:extLst xmlns:a="http://schemas.openxmlformats.org/drawingml/2006/main">
              <a:ext uri="{FF2B5EF4-FFF2-40B4-BE49-F238E27FC236}">
                <a16:creationId xmlns:a16="http://schemas.microsoft.com/office/drawing/2014/main" id="{9136E449-7F5C-47E3-A5A8-6333F2D38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2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73995A9-8E03-4B80-AC92-2D037ECBD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de l’exercice B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13D03CF0-A50A-4003-8D7B-0D1440C43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E9E2EE7B-1674-403B-9A1C-A1C81BCB3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5C452F9A-9F37-4E31-BB2D-63CBCEA2E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C90A9E26-B7E2-4AC9-AED3-E1BF59CD9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03456396-54AA-44ED-8E81-BA2745BDD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867DC46B-4358-4881-891B-5FA5939DA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E021A921-B2EE-43E9-90E8-F6AA880F7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C963CAAA-6B0C-418E-A6A8-D86E596BF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82068ACA-995C-4F5B-B917-C91167DD4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Vérifie que les deux segments égaux portent exactement le même code.</a:t>
            </a:r>
          </a:p>
        </p:txBody>
      </p:sp>
      <p:sp>
        <p:nvSpPr>
          <p:cNvPr id="12" name="cm1-coded-ab">
            <a:extLst xmlns:a="http://schemas.openxmlformats.org/drawingml/2006/main">
              <a:ext uri="{FF2B5EF4-FFF2-40B4-BE49-F238E27FC236}">
                <a16:creationId xmlns:a16="http://schemas.microsoft.com/office/drawing/2014/main" id="{9E5BCFA8-A2F7-4B3D-90C8-F0AB3A810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248150"/>
            <a:ext cx="361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13" name="cm1-coded-A-dot">
            <a:extLst xmlns:a="http://schemas.openxmlformats.org/drawingml/2006/main">
              <a:ext uri="{FF2B5EF4-FFF2-40B4-BE49-F238E27FC236}">
                <a16:creationId xmlns:a16="http://schemas.microsoft.com/office/drawing/2014/main" id="{E0771776-7B09-4920-B011-C76B5EEDE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4" name="cm1-coded-A-label">
            <a:extLst xmlns:a="http://schemas.openxmlformats.org/drawingml/2006/main">
              <a:ext uri="{FF2B5EF4-FFF2-40B4-BE49-F238E27FC236}">
                <a16:creationId xmlns:a16="http://schemas.microsoft.com/office/drawing/2014/main" id="{D89D0E4B-5F05-4AA0-8B80-42F191B65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15" name="cm1-coded-M-dot">
            <a:extLst xmlns:a="http://schemas.openxmlformats.org/drawingml/2006/main">
              <a:ext uri="{FF2B5EF4-FFF2-40B4-BE49-F238E27FC236}">
                <a16:creationId xmlns:a16="http://schemas.microsoft.com/office/drawing/2014/main" id="{A1758B32-4D24-486B-9665-8901B8DE4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6" name="cm1-coded-M-label">
            <a:extLst xmlns:a="http://schemas.openxmlformats.org/drawingml/2006/main">
              <a:ext uri="{FF2B5EF4-FFF2-40B4-BE49-F238E27FC236}">
                <a16:creationId xmlns:a16="http://schemas.microsoft.com/office/drawing/2014/main" id="{29122D01-0AE6-4F54-91FB-407F9B3BA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</a:t>
            </a:r>
          </a:p>
        </p:txBody>
      </p:sp>
      <p:sp>
        <p:nvSpPr>
          <p:cNvPr id="17" name="cm1-coded-B-dot">
            <a:extLst xmlns:a="http://schemas.openxmlformats.org/drawingml/2006/main">
              <a:ext uri="{FF2B5EF4-FFF2-40B4-BE49-F238E27FC236}">
                <a16:creationId xmlns:a16="http://schemas.microsoft.com/office/drawing/2014/main" id="{AE14EDFE-5CBE-43AA-BF46-8BC4DC532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8" name="cm1-coded-B-label">
            <a:extLst xmlns:a="http://schemas.openxmlformats.org/drawingml/2006/main">
              <a:ext uri="{FF2B5EF4-FFF2-40B4-BE49-F238E27FC236}">
                <a16:creationId xmlns:a16="http://schemas.microsoft.com/office/drawing/2014/main" id="{EB432F9F-D531-45B9-83B1-016656F7F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19" name="cm1-coded-mc">
            <a:extLst xmlns:a="http://schemas.openxmlformats.org/drawingml/2006/main">
              <a:ext uri="{FF2B5EF4-FFF2-40B4-BE49-F238E27FC236}">
                <a16:creationId xmlns:a16="http://schemas.microsoft.com/office/drawing/2014/main" id="{9E2D2754-43F4-4FCD-88D7-723757C8D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009900"/>
            <a:ext cx="0" cy="1238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20" name="cm1-coded-C-dot">
            <a:extLst xmlns:a="http://schemas.openxmlformats.org/drawingml/2006/main">
              <a:ext uri="{FF2B5EF4-FFF2-40B4-BE49-F238E27FC236}">
                <a16:creationId xmlns:a16="http://schemas.microsoft.com/office/drawing/2014/main" id="{EE265020-B910-4CF0-95DC-DA7F90B0E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952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21" name="cm1-coded-C-label">
            <a:extLst xmlns:a="http://schemas.openxmlformats.org/drawingml/2006/main">
              <a:ext uri="{FF2B5EF4-FFF2-40B4-BE49-F238E27FC236}">
                <a16:creationId xmlns:a16="http://schemas.microsoft.com/office/drawing/2014/main" id="{8117DFEE-564E-4381-8683-17A71B8C9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7051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22" name="cm1-coded-am-code">
            <a:extLst xmlns:a="http://schemas.openxmlformats.org/drawingml/2006/main">
              <a:ext uri="{FF2B5EF4-FFF2-40B4-BE49-F238E27FC236}">
                <a16:creationId xmlns:a16="http://schemas.microsoft.com/office/drawing/2014/main" id="{BA1F450D-74A4-4745-9155-2E96752AC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3" name="cm1-coded-mb-code">
            <a:extLst xmlns:a="http://schemas.openxmlformats.org/drawingml/2006/main">
              <a:ext uri="{FF2B5EF4-FFF2-40B4-BE49-F238E27FC236}">
                <a16:creationId xmlns:a16="http://schemas.microsoft.com/office/drawing/2014/main" id="{E18554F9-65DF-4FE0-BC50-D6B87BE90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4" name="cm1-coded-right-code-h">
            <a:extLst xmlns:a="http://schemas.openxmlformats.org/drawingml/2006/main">
              <a:ext uri="{FF2B5EF4-FFF2-40B4-BE49-F238E27FC236}">
                <a16:creationId xmlns:a16="http://schemas.microsoft.com/office/drawing/2014/main" id="{2D8D689B-A90F-429C-A83B-BBC2E6D03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403860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5" name="cm1-coded-right-code-v">
            <a:extLst xmlns:a="http://schemas.openxmlformats.org/drawingml/2006/main">
              <a:ext uri="{FF2B5EF4-FFF2-40B4-BE49-F238E27FC236}">
                <a16:creationId xmlns:a16="http://schemas.microsoft.com/office/drawing/2014/main" id="{83C51DFB-4DC2-4E13-8EC2-F9B5428DE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038600"/>
            <a:ext cx="0" cy="209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6" name="cm1-coded-code-body">
            <a:extLst xmlns:a="http://schemas.openxmlformats.org/drawingml/2006/main">
              <a:ext uri="{FF2B5EF4-FFF2-40B4-BE49-F238E27FC236}">
                <a16:creationId xmlns:a16="http://schemas.microsoft.com/office/drawing/2014/main" id="{EDBEBC14-92A5-4E60-BCEF-8543A3488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819650"/>
            <a:ext cx="34766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AM = MB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 est le milieu de [AB].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L’angle AMC est droit.</a:t>
            </a:r>
          </a:p>
        </p:txBody>
      </p:sp>
      <p:sp>
        <p:nvSpPr>
          <p:cNvPr id="27" name="cm2-coded-ab">
            <a:extLst xmlns:a="http://schemas.openxmlformats.org/drawingml/2006/main">
              <a:ext uri="{FF2B5EF4-FFF2-40B4-BE49-F238E27FC236}">
                <a16:creationId xmlns:a16="http://schemas.microsoft.com/office/drawing/2014/main" id="{9B460BFE-750E-4962-8A4D-A2990C8FF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248150"/>
            <a:ext cx="361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28" name="cm2-coded-A-dot">
            <a:extLst xmlns:a="http://schemas.openxmlformats.org/drawingml/2006/main">
              <a:ext uri="{FF2B5EF4-FFF2-40B4-BE49-F238E27FC236}">
                <a16:creationId xmlns:a16="http://schemas.microsoft.com/office/drawing/2014/main" id="{7E551E3A-A672-4F95-8E49-2421B2ED7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29" name="cm2-coded-A-label">
            <a:extLst xmlns:a="http://schemas.openxmlformats.org/drawingml/2006/main">
              <a:ext uri="{FF2B5EF4-FFF2-40B4-BE49-F238E27FC236}">
                <a16:creationId xmlns:a16="http://schemas.microsoft.com/office/drawing/2014/main" id="{D3842FBD-CE54-4D4C-AAF9-2EA7A0867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30" name="cm2-coded-M-dot">
            <a:extLst xmlns:a="http://schemas.openxmlformats.org/drawingml/2006/main">
              <a:ext uri="{FF2B5EF4-FFF2-40B4-BE49-F238E27FC236}">
                <a16:creationId xmlns:a16="http://schemas.microsoft.com/office/drawing/2014/main" id="{4B32FB4F-26FD-4D6A-9437-900D72545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1" name="cm2-coded-M-label">
            <a:extLst xmlns:a="http://schemas.openxmlformats.org/drawingml/2006/main">
              <a:ext uri="{FF2B5EF4-FFF2-40B4-BE49-F238E27FC236}">
                <a16:creationId xmlns:a16="http://schemas.microsoft.com/office/drawing/2014/main" id="{E6FED5A1-94EE-44A0-A7DC-29F1CC17B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</a:t>
            </a:r>
          </a:p>
        </p:txBody>
      </p:sp>
      <p:sp>
        <p:nvSpPr>
          <p:cNvPr id="32" name="cm2-coded-B-dot">
            <a:extLst xmlns:a="http://schemas.openxmlformats.org/drawingml/2006/main">
              <a:ext uri="{FF2B5EF4-FFF2-40B4-BE49-F238E27FC236}">
                <a16:creationId xmlns:a16="http://schemas.microsoft.com/office/drawing/2014/main" id="{73F784B2-E4B4-4D8C-AFEB-41D43DF82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3" name="cm2-coded-B-label">
            <a:extLst xmlns:a="http://schemas.openxmlformats.org/drawingml/2006/main">
              <a:ext uri="{FF2B5EF4-FFF2-40B4-BE49-F238E27FC236}">
                <a16:creationId xmlns:a16="http://schemas.microsoft.com/office/drawing/2014/main" id="{AF9E3318-9301-45F6-8976-7293061D0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34" name="cm2-coded-mc">
            <a:extLst xmlns:a="http://schemas.openxmlformats.org/drawingml/2006/main">
              <a:ext uri="{FF2B5EF4-FFF2-40B4-BE49-F238E27FC236}">
                <a16:creationId xmlns:a16="http://schemas.microsoft.com/office/drawing/2014/main" id="{7B812133-919F-4CCC-8DD6-253DEE59F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09900"/>
            <a:ext cx="0" cy="1238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35" name="cm2-coded-C-dot">
            <a:extLst xmlns:a="http://schemas.openxmlformats.org/drawingml/2006/main">
              <a:ext uri="{FF2B5EF4-FFF2-40B4-BE49-F238E27FC236}">
                <a16:creationId xmlns:a16="http://schemas.microsoft.com/office/drawing/2014/main" id="{2BD5B8E8-5F99-4E15-8E50-BEFD223AA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952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6" name="cm2-coded-C-label">
            <a:extLst xmlns:a="http://schemas.openxmlformats.org/drawingml/2006/main">
              <a:ext uri="{FF2B5EF4-FFF2-40B4-BE49-F238E27FC236}">
                <a16:creationId xmlns:a16="http://schemas.microsoft.com/office/drawing/2014/main" id="{713B0ED2-FB69-467A-A3A4-85CC90817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7051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37" name="cm2-coded-am-code">
            <a:extLst xmlns:a="http://schemas.openxmlformats.org/drawingml/2006/main">
              <a:ext uri="{FF2B5EF4-FFF2-40B4-BE49-F238E27FC236}">
                <a16:creationId xmlns:a16="http://schemas.microsoft.com/office/drawing/2014/main" id="{17D9E712-C6D6-4C71-8D5E-72F0C468E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52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38" name="cm2-coded-mb-code">
            <a:extLst xmlns:a="http://schemas.openxmlformats.org/drawingml/2006/main">
              <a:ext uri="{FF2B5EF4-FFF2-40B4-BE49-F238E27FC236}">
                <a16:creationId xmlns:a16="http://schemas.microsoft.com/office/drawing/2014/main" id="{343CBF97-DF38-4347-A59C-24211DB1E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027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39" name="cm2-coded-right-code-h">
            <a:extLst xmlns:a="http://schemas.openxmlformats.org/drawingml/2006/main">
              <a:ext uri="{FF2B5EF4-FFF2-40B4-BE49-F238E27FC236}">
                <a16:creationId xmlns:a16="http://schemas.microsoft.com/office/drawing/2014/main" id="{3CD29A0D-90A2-4684-964A-41ECDBE23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03860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40" name="cm2-coded-right-code-v">
            <a:extLst xmlns:a="http://schemas.openxmlformats.org/drawingml/2006/main">
              <a:ext uri="{FF2B5EF4-FFF2-40B4-BE49-F238E27FC236}">
                <a16:creationId xmlns:a16="http://schemas.microsoft.com/office/drawing/2014/main" id="{62FB7A3F-AFC9-49F4-86C3-C40B99497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038600"/>
            <a:ext cx="0" cy="209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41" name="cm2-coded-code-body">
            <a:extLst xmlns:a="http://schemas.openxmlformats.org/drawingml/2006/main">
              <a:ext uri="{FF2B5EF4-FFF2-40B4-BE49-F238E27FC236}">
                <a16:creationId xmlns:a16="http://schemas.microsoft.com/office/drawing/2014/main" id="{C9FBFD84-8E0A-4389-B5B5-01B09A47A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819650"/>
            <a:ext cx="34766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 ∈ [AB]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AM = MB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L’angle AMC est droit.</a:t>
            </a:r>
          </a:p>
        </p:txBody>
      </p:sp>
    </p:spTree>
    <p:extLst>
      <p:ext uri="{BB962C8B-B14F-4D97-AF65-F5344CB8AC3E}">
        <p14:creationId xmlns:p14="http://schemas.microsoft.com/office/powerpoint/2010/main" val="101629959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label">
            <a:extLst xmlns:a="http://schemas.openxmlformats.org/drawingml/2006/main">
              <a:ext uri="{FF2B5EF4-FFF2-40B4-BE49-F238E27FC236}">
                <a16:creationId xmlns:a16="http://schemas.microsoft.com/office/drawing/2014/main" id="{8C913AD9-9668-4460-A3DD-D8AFA26F8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G1 · SÉANCE 2 · ARDOISE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F51483AE-43CC-459D-BA85-4B6C63639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Vérification individuelle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61D5BA9-C34E-4455-B0D4-1F79AE0FA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C2AD948F-6A09-4FD6-9525-CBE17ACC5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552F5D04-C67A-45B3-B4E8-AC3BB9797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402E1469-31FA-48A6-B62E-582738318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Deux phrases certaines</a:t>
            </a:r>
          </a:p>
        </p:txBody>
      </p:sp>
      <p:sp>
        <p:nvSpPr>
          <p:cNvPr id="7" name="CM2-panel">
            <a:extLst xmlns:a="http://schemas.openxmlformats.org/drawingml/2006/main">
              <a:ext uri="{FF2B5EF4-FFF2-40B4-BE49-F238E27FC236}">
                <a16:creationId xmlns:a16="http://schemas.microsoft.com/office/drawing/2014/main" id="{0BE0320B-908F-4B87-93F1-0DBE8CCE1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8" name="CM2-label">
            <a:extLst xmlns:a="http://schemas.openxmlformats.org/drawingml/2006/main">
              <a:ext uri="{FF2B5EF4-FFF2-40B4-BE49-F238E27FC236}">
                <a16:creationId xmlns:a16="http://schemas.microsoft.com/office/drawing/2014/main" id="{85145C9A-E5D6-4A04-BCE6-D6DCB6D7A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288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736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9" name="CM2-title">
            <a:extLst xmlns:a="http://schemas.openxmlformats.org/drawingml/2006/main">
              <a:ext uri="{FF2B5EF4-FFF2-40B4-BE49-F238E27FC236}">
                <a16:creationId xmlns:a16="http://schemas.microsoft.com/office/drawing/2014/main" id="{6D585DBB-E159-4383-B59C-6495094D7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0027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Deux notations et une limite</a:t>
            </a:r>
          </a:p>
        </p:txBody>
      </p:sp>
      <p:sp>
        <p:nvSpPr>
          <p:cNvPr id="10" name="divider">
            <a:extLst xmlns:a="http://schemas.openxmlformats.org/drawingml/2006/main">
              <a:ext uri="{FF2B5EF4-FFF2-40B4-BE49-F238E27FC236}">
                <a16:creationId xmlns:a16="http://schemas.microsoft.com/office/drawing/2014/main" id="{F2F26DCF-E173-42BE-A5CD-C6D94B511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5B87E71E-605A-4017-9949-9C36BF0E0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Écris aussi une information que la figure ne permet pas d’affirmer.</a:t>
            </a:r>
          </a:p>
        </p:txBody>
      </p:sp>
      <p:sp>
        <p:nvSpPr>
          <p:cNvPr id="12" name="cm1-coded-ab">
            <a:extLst xmlns:a="http://schemas.openxmlformats.org/drawingml/2006/main">
              <a:ext uri="{FF2B5EF4-FFF2-40B4-BE49-F238E27FC236}">
                <a16:creationId xmlns:a16="http://schemas.microsoft.com/office/drawing/2014/main" id="{62BA5351-4018-417D-95DB-B287BDC63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248150"/>
            <a:ext cx="361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13" name="cm1-coded-A-dot">
            <a:extLst xmlns:a="http://schemas.openxmlformats.org/drawingml/2006/main">
              <a:ext uri="{FF2B5EF4-FFF2-40B4-BE49-F238E27FC236}">
                <a16:creationId xmlns:a16="http://schemas.microsoft.com/office/drawing/2014/main" id="{3B69677E-D25E-40E1-9A97-BFA6EFC56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4" name="cm1-coded-A-label">
            <a:extLst xmlns:a="http://schemas.openxmlformats.org/drawingml/2006/main">
              <a:ext uri="{FF2B5EF4-FFF2-40B4-BE49-F238E27FC236}">
                <a16:creationId xmlns:a16="http://schemas.microsoft.com/office/drawing/2014/main" id="{8026AC4C-92E7-41BC-B8CE-8963F180D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15" name="cm1-coded-M-dot">
            <a:extLst xmlns:a="http://schemas.openxmlformats.org/drawingml/2006/main">
              <a:ext uri="{FF2B5EF4-FFF2-40B4-BE49-F238E27FC236}">
                <a16:creationId xmlns:a16="http://schemas.microsoft.com/office/drawing/2014/main" id="{B251B2F5-05E7-4E60-95EA-9A16A0066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6" name="cm1-coded-M-label">
            <a:extLst xmlns:a="http://schemas.openxmlformats.org/drawingml/2006/main">
              <a:ext uri="{FF2B5EF4-FFF2-40B4-BE49-F238E27FC236}">
                <a16:creationId xmlns:a16="http://schemas.microsoft.com/office/drawing/2014/main" id="{D8A1F1AC-E0E9-4BEE-ADEF-ECEE063B2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</a:t>
            </a:r>
          </a:p>
        </p:txBody>
      </p:sp>
      <p:sp>
        <p:nvSpPr>
          <p:cNvPr id="17" name="cm1-coded-B-dot">
            <a:extLst xmlns:a="http://schemas.openxmlformats.org/drawingml/2006/main">
              <a:ext uri="{FF2B5EF4-FFF2-40B4-BE49-F238E27FC236}">
                <a16:creationId xmlns:a16="http://schemas.microsoft.com/office/drawing/2014/main" id="{95F98896-8161-4E40-94B3-786CA4380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18" name="cm1-coded-B-label">
            <a:extLst xmlns:a="http://schemas.openxmlformats.org/drawingml/2006/main">
              <a:ext uri="{FF2B5EF4-FFF2-40B4-BE49-F238E27FC236}">
                <a16:creationId xmlns:a16="http://schemas.microsoft.com/office/drawing/2014/main" id="{9F2C76C9-6F33-425E-B6C9-9276CA3BD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19" name="cm1-coded-mc">
            <a:extLst xmlns:a="http://schemas.openxmlformats.org/drawingml/2006/main">
              <a:ext uri="{FF2B5EF4-FFF2-40B4-BE49-F238E27FC236}">
                <a16:creationId xmlns:a16="http://schemas.microsoft.com/office/drawing/2014/main" id="{476F8CAE-17DF-4B92-94C2-BE6A3654E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009900"/>
            <a:ext cx="0" cy="1238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20" name="cm1-coded-C-dot">
            <a:extLst xmlns:a="http://schemas.openxmlformats.org/drawingml/2006/main">
              <a:ext uri="{FF2B5EF4-FFF2-40B4-BE49-F238E27FC236}">
                <a16:creationId xmlns:a16="http://schemas.microsoft.com/office/drawing/2014/main" id="{BEEC7297-B364-4D76-A653-829DCDEA3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952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21" name="cm1-coded-C-label">
            <a:extLst xmlns:a="http://schemas.openxmlformats.org/drawingml/2006/main">
              <a:ext uri="{FF2B5EF4-FFF2-40B4-BE49-F238E27FC236}">
                <a16:creationId xmlns:a16="http://schemas.microsoft.com/office/drawing/2014/main" id="{1E302283-BAEB-478D-A6B3-51BAFD287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7051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22" name="cm1-coded-am-code">
            <a:extLst xmlns:a="http://schemas.openxmlformats.org/drawingml/2006/main">
              <a:ext uri="{FF2B5EF4-FFF2-40B4-BE49-F238E27FC236}">
                <a16:creationId xmlns:a16="http://schemas.microsoft.com/office/drawing/2014/main" id="{74B8466A-4513-4F10-8255-014FC71B9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3" name="cm1-coded-mb-code">
            <a:extLst xmlns:a="http://schemas.openxmlformats.org/drawingml/2006/main">
              <a:ext uri="{FF2B5EF4-FFF2-40B4-BE49-F238E27FC236}">
                <a16:creationId xmlns:a16="http://schemas.microsoft.com/office/drawing/2014/main" id="{F71743C9-55D1-49EC-BDE4-F2B0CC18A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4" name="cm1-coded-right-code-h">
            <a:extLst xmlns:a="http://schemas.openxmlformats.org/drawingml/2006/main">
              <a:ext uri="{FF2B5EF4-FFF2-40B4-BE49-F238E27FC236}">
                <a16:creationId xmlns:a16="http://schemas.microsoft.com/office/drawing/2014/main" id="{FC1927AB-2A9D-4C4B-A6DF-9886C2C9D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403860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5" name="cm1-coded-right-code-v">
            <a:extLst xmlns:a="http://schemas.openxmlformats.org/drawingml/2006/main">
              <a:ext uri="{FF2B5EF4-FFF2-40B4-BE49-F238E27FC236}">
                <a16:creationId xmlns:a16="http://schemas.microsoft.com/office/drawing/2014/main" id="{0F0859EA-0418-43EA-B7C6-D8B739A1A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038600"/>
            <a:ext cx="0" cy="209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26" name="cm1-coded-code-body">
            <a:extLst xmlns:a="http://schemas.openxmlformats.org/drawingml/2006/main">
              <a:ext uri="{FF2B5EF4-FFF2-40B4-BE49-F238E27FC236}">
                <a16:creationId xmlns:a16="http://schemas.microsoft.com/office/drawing/2014/main" id="{D7BD8A53-FACA-4576-8EE1-7DCE0E1BE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819650"/>
            <a:ext cx="34766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AM = MB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 est le milieu de [AB].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L’angle AMC est droit.</a:t>
            </a:r>
          </a:p>
        </p:txBody>
      </p:sp>
      <p:sp>
        <p:nvSpPr>
          <p:cNvPr id="27" name="cm2-coded-ab">
            <a:extLst xmlns:a="http://schemas.openxmlformats.org/drawingml/2006/main">
              <a:ext uri="{FF2B5EF4-FFF2-40B4-BE49-F238E27FC236}">
                <a16:creationId xmlns:a16="http://schemas.microsoft.com/office/drawing/2014/main" id="{E5ACF911-6FC3-42DB-8782-F915A3C47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248150"/>
            <a:ext cx="361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28" name="cm2-coded-A-dot">
            <a:extLst xmlns:a="http://schemas.openxmlformats.org/drawingml/2006/main">
              <a:ext uri="{FF2B5EF4-FFF2-40B4-BE49-F238E27FC236}">
                <a16:creationId xmlns:a16="http://schemas.microsoft.com/office/drawing/2014/main" id="{75462286-6D59-4AA0-AE87-506B30158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29" name="cm2-coded-A-label">
            <a:extLst xmlns:a="http://schemas.openxmlformats.org/drawingml/2006/main">
              <a:ext uri="{FF2B5EF4-FFF2-40B4-BE49-F238E27FC236}">
                <a16:creationId xmlns:a16="http://schemas.microsoft.com/office/drawing/2014/main" id="{794F829A-C964-49D9-B94C-2CCD1AE9D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30" name="cm2-coded-M-dot">
            <a:extLst xmlns:a="http://schemas.openxmlformats.org/drawingml/2006/main">
              <a:ext uri="{FF2B5EF4-FFF2-40B4-BE49-F238E27FC236}">
                <a16:creationId xmlns:a16="http://schemas.microsoft.com/office/drawing/2014/main" id="{98478DC5-F757-4000-A5D5-691B41879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1" name="cm2-coded-M-label">
            <a:extLst xmlns:a="http://schemas.openxmlformats.org/drawingml/2006/main">
              <a:ext uri="{FF2B5EF4-FFF2-40B4-BE49-F238E27FC236}">
                <a16:creationId xmlns:a16="http://schemas.microsoft.com/office/drawing/2014/main" id="{EA43F3E3-D15D-460E-8844-DF90616EF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</a:t>
            </a:r>
          </a:p>
        </p:txBody>
      </p:sp>
      <p:sp>
        <p:nvSpPr>
          <p:cNvPr id="32" name="cm2-coded-B-dot">
            <a:extLst xmlns:a="http://schemas.openxmlformats.org/drawingml/2006/main">
              <a:ext uri="{FF2B5EF4-FFF2-40B4-BE49-F238E27FC236}">
                <a16:creationId xmlns:a16="http://schemas.microsoft.com/office/drawing/2014/main" id="{776849C3-30EC-4AEC-9649-5EFC9F9E0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3" name="cm2-coded-B-label">
            <a:extLst xmlns:a="http://schemas.openxmlformats.org/drawingml/2006/main">
              <a:ext uri="{FF2B5EF4-FFF2-40B4-BE49-F238E27FC236}">
                <a16:creationId xmlns:a16="http://schemas.microsoft.com/office/drawing/2014/main" id="{001EDC60-E49B-4372-9185-8C5D82C07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3924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34" name="cm2-coded-mc">
            <a:extLst xmlns:a="http://schemas.openxmlformats.org/drawingml/2006/main">
              <a:ext uri="{FF2B5EF4-FFF2-40B4-BE49-F238E27FC236}">
                <a16:creationId xmlns:a16="http://schemas.microsoft.com/office/drawing/2014/main" id="{1C998663-5138-4E05-966E-6D2293B7F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09900"/>
            <a:ext cx="0" cy="1238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142033"/>
            </a:solidFill>
            <a:prstDash val="solid"/>
          </a:ln>
        </p:spPr>
      </p:sp>
      <p:sp>
        <p:nvSpPr>
          <p:cNvPr id="35" name="cm2-coded-C-dot">
            <a:extLst xmlns:a="http://schemas.openxmlformats.org/drawingml/2006/main">
              <a:ext uri="{FF2B5EF4-FFF2-40B4-BE49-F238E27FC236}">
                <a16:creationId xmlns:a16="http://schemas.microsoft.com/office/drawing/2014/main" id="{5CA9F669-AC5F-4E7B-928A-70599B8D0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952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2033"/>
          </a:solidFill>
          <a:ln xmlns:a="http://schemas.openxmlformats.org/drawingml/2006/main" w="0">
            <a:solidFill>
              <a:srgbClr val="142033"/>
            </a:solidFill>
            <a:prstDash val="solid"/>
          </a:ln>
        </p:spPr>
      </p:sp>
      <p:sp>
        <p:nvSpPr>
          <p:cNvPr id="36" name="cm2-coded-C-label">
            <a:extLst xmlns:a="http://schemas.openxmlformats.org/drawingml/2006/main">
              <a:ext uri="{FF2B5EF4-FFF2-40B4-BE49-F238E27FC236}">
                <a16:creationId xmlns:a16="http://schemas.microsoft.com/office/drawing/2014/main" id="{C16466CB-D0A9-4961-B66E-8B05F4BCE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7051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37" name="cm2-coded-am-code">
            <a:extLst xmlns:a="http://schemas.openxmlformats.org/drawingml/2006/main">
              <a:ext uri="{FF2B5EF4-FFF2-40B4-BE49-F238E27FC236}">
                <a16:creationId xmlns:a16="http://schemas.microsoft.com/office/drawing/2014/main" id="{2E020F7E-B797-4AFB-AC5D-435DBF384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52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38" name="cm2-coded-mb-code">
            <a:extLst xmlns:a="http://schemas.openxmlformats.org/drawingml/2006/main">
              <a:ext uri="{FF2B5EF4-FFF2-40B4-BE49-F238E27FC236}">
                <a16:creationId xmlns:a16="http://schemas.microsoft.com/office/drawing/2014/main" id="{0FBFC016-A53F-49C4-9A72-D38CC14B6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0275" y="4133850"/>
            <a:ext cx="152400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39" name="cm2-coded-right-code-h">
            <a:extLst xmlns:a="http://schemas.openxmlformats.org/drawingml/2006/main">
              <a:ext uri="{FF2B5EF4-FFF2-40B4-BE49-F238E27FC236}">
                <a16:creationId xmlns:a16="http://schemas.microsoft.com/office/drawing/2014/main" id="{8B671929-7BE1-4829-94E8-C1FEBA3A0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03860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40" name="cm2-coded-right-code-v">
            <a:extLst xmlns:a="http://schemas.openxmlformats.org/drawingml/2006/main">
              <a:ext uri="{FF2B5EF4-FFF2-40B4-BE49-F238E27FC236}">
                <a16:creationId xmlns:a16="http://schemas.microsoft.com/office/drawing/2014/main" id="{BB337D1C-9CCB-4F03-BCED-C5BC0037A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038600"/>
            <a:ext cx="0" cy="209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92A2A"/>
            </a:solidFill>
            <a:prstDash val="solid"/>
          </a:ln>
        </p:spPr>
      </p:sp>
      <p:sp>
        <p:nvSpPr>
          <p:cNvPr id="41" name="cm2-coded-code-body">
            <a:extLst xmlns:a="http://schemas.openxmlformats.org/drawingml/2006/main">
              <a:ext uri="{FF2B5EF4-FFF2-40B4-BE49-F238E27FC236}">
                <a16:creationId xmlns:a16="http://schemas.microsoft.com/office/drawing/2014/main" id="{A9B5CE32-EE35-45BA-8CCC-DC82F6DE2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819650"/>
            <a:ext cx="34766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 ∈ [AB]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AM = MB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L’angle AMC est droit.</a:t>
            </a:r>
          </a:p>
        </p:txBody>
      </p:sp>
    </p:spTree>
    <p:extLst>
      <p:ext uri="{BB962C8B-B14F-4D97-AF65-F5344CB8AC3E}">
        <p14:creationId xmlns:p14="http://schemas.microsoft.com/office/powerpoint/2010/main" val="154286528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2026-08-15T12:56:35.8780000Z</dcterms:created>
  <dcterms:modified xsi:type="dcterms:W3CDTF">2026-08-15T12:56:35.8780000Z</dcterms:modified>
</coreProperties>
</file>