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598dccb8dd14fab" /><Relationship Type="http://schemas.openxmlformats.org/officeDocument/2006/relationships/extended-properties" Target="/docProps/app.xml" Id="Rddd7cff75529466a" /><Relationship Type="http://schemas.openxmlformats.org/officeDocument/2006/relationships/officeDocument" Target="/ppt/presentation.xml" Id="Re91d4df0f2f043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7c601ab4b4620"/>
  </p:sldMasterIdLst>
  <p:notesMasterIdLst>
    <p:notesMasterId xmlns:r="http://schemas.openxmlformats.org/officeDocument/2006/relationships" r:id="R2a2d9f1ce0da4649"/>
  </p:notesMasterIdLst>
  <p:sldIdLst>
    <p:sldId xmlns:r="http://schemas.openxmlformats.org/officeDocument/2006/relationships" id="256" r:id="Rcaf089a8b1c24f7b"/>
    <p:sldId xmlns:r="http://schemas.openxmlformats.org/officeDocument/2006/relationships" id="257" r:id="R1aac0ae42d714265"/>
    <p:sldId xmlns:r="http://schemas.openxmlformats.org/officeDocument/2006/relationships" id="258" r:id="Reeb3c0af3ed8449a"/>
    <p:sldId xmlns:r="http://schemas.openxmlformats.org/officeDocument/2006/relationships" id="259" r:id="Rd26bc72f81b24e28"/>
    <p:sldId xmlns:r="http://schemas.openxmlformats.org/officeDocument/2006/relationships" id="260" r:id="Rbcdfcb9bf7bd4ba5"/>
    <p:sldId xmlns:r="http://schemas.openxmlformats.org/officeDocument/2006/relationships" id="261" r:id="R368b4e2d034a413b"/>
    <p:sldId xmlns:r="http://schemas.openxmlformats.org/officeDocument/2006/relationships" id="262" r:id="R8028308e8dad4d79"/>
    <p:sldId xmlns:r="http://schemas.openxmlformats.org/officeDocument/2006/relationships" id="263" r:id="R0f31dbcadcc343c9"/>
    <p:sldId xmlns:r="http://schemas.openxmlformats.org/officeDocument/2006/relationships" id="264" r:id="R7c6106ebf9ff4a9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e0ad6311de94790" /><Relationship Type="http://schemas.openxmlformats.org/officeDocument/2006/relationships/slideMaster" Target="/ppt/slideMasters/slideMaster1.xml" Id="R3c37c601ab4b4620" /><Relationship Type="http://schemas.openxmlformats.org/officeDocument/2006/relationships/notesMaster" Target="/ppt/notesMasters/notesMaster1.xml" Id="R2a2d9f1ce0da4649" /><Relationship Type="http://schemas.openxmlformats.org/officeDocument/2006/relationships/presProps" Target="/ppt/presProps.xml" Id="Reff9c4f94e3843b9" /><Relationship Type="http://schemas.openxmlformats.org/officeDocument/2006/relationships/tableStyles" Target="/ppt/tableStyles.xml" Id="R025b612274e44472" /><Relationship Type="http://schemas.openxmlformats.org/officeDocument/2006/relationships/slide" Target="/ppt/slides/slide1.xml" Id="Rcaf089a8b1c24f7b" /><Relationship Type="http://schemas.openxmlformats.org/officeDocument/2006/relationships/slide" Target="/ppt/slides/slide2.xml" Id="R1aac0ae42d714265" /><Relationship Type="http://schemas.openxmlformats.org/officeDocument/2006/relationships/slide" Target="/ppt/slides/slide3.xml" Id="Reeb3c0af3ed8449a" /><Relationship Type="http://schemas.openxmlformats.org/officeDocument/2006/relationships/slide" Target="/ppt/slides/slide4.xml" Id="Rd26bc72f81b24e28" /><Relationship Type="http://schemas.openxmlformats.org/officeDocument/2006/relationships/slide" Target="/ppt/slides/slide5.xml" Id="Rbcdfcb9bf7bd4ba5" /><Relationship Type="http://schemas.openxmlformats.org/officeDocument/2006/relationships/slide" Target="/ppt/slides/slide6.xml" Id="R368b4e2d034a413b" /><Relationship Type="http://schemas.openxmlformats.org/officeDocument/2006/relationships/slide" Target="/ppt/slides/slide7.xml" Id="R8028308e8dad4d79" /><Relationship Type="http://schemas.openxmlformats.org/officeDocument/2006/relationships/slide" Target="/ppt/slides/slide8.xml" Id="R0f31dbcadcc343c9" /><Relationship Type="http://schemas.openxmlformats.org/officeDocument/2006/relationships/slide" Target="/ppt/slides/slide9.xml" Id="R7c6106ebf9ff4a9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6ee08a1debf4bc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27f691ffe3d4b1b" /><Relationship Type="http://schemas.openxmlformats.org/officeDocument/2006/relationships/notesMaster" Target="/ppt/notesMasters/notesMaster1.xml" Id="Ra6b9110211d14fd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f5f4dc6041647c1" /><Relationship Type="http://schemas.openxmlformats.org/officeDocument/2006/relationships/notesMaster" Target="/ppt/notesMasters/notesMaster1.xml" Id="Rc1ba9de5a5be40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e1251e7d634950" /><Relationship Type="http://schemas.openxmlformats.org/officeDocument/2006/relationships/notesMaster" Target="/ppt/notesMasters/notesMaster1.xml" Id="R100be3b67cda4a0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ad7c062e1014def" /><Relationship Type="http://schemas.openxmlformats.org/officeDocument/2006/relationships/notesMaster" Target="/ppt/notesMasters/notesMaster1.xml" Id="Rc95450d6ba1a497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5f488a17b48477f" /><Relationship Type="http://schemas.openxmlformats.org/officeDocument/2006/relationships/notesMaster" Target="/ppt/notesMasters/notesMaster1.xml" Id="Rbe1cd868db5544b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5db7f26b864cd9" /><Relationship Type="http://schemas.openxmlformats.org/officeDocument/2006/relationships/notesMaster" Target="/ppt/notesMasters/notesMaster1.xml" Id="R6f2d8cb13bf24b8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b8b81b7726f4237" /><Relationship Type="http://schemas.openxmlformats.org/officeDocument/2006/relationships/notesMaster" Target="/ppt/notesMasters/notesMaster1.xml" Id="Rfe0cff9264164e8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1b94caecd6a48ec" /><Relationship Type="http://schemas.openxmlformats.org/officeDocument/2006/relationships/notesMaster" Target="/ppt/notesMasters/notesMaster1.xml" Id="R1fab498945294d3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5861f5099c14504" /><Relationship Type="http://schemas.openxmlformats.org/officeDocument/2006/relationships/notesMaster" Target="/ppt/notesMasters/notesMaster1.xml" Id="Rb9049ac1c43b46e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Hatier, manuel de mathématiques CM1-CM2, C1 « Les parenthèses (1) », p. 86, fourni par l’utilisateur.</a:t>
            </a:r>
          </a:p>
          <a:p xmlns:a="http://schemas.openxmlformats.org/drawingml/2006/main">
            <a:r>
              <a:t>- Programme de mathématiques du cycle 3, BO n° 16 du 17 avril 2025.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7b50ce6934e1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d8110841d39465c" /><Relationship Type="http://schemas.openxmlformats.org/officeDocument/2006/relationships/slideLayout" Target="/ppt/slideLayouts/slideLayout1.xml" Id="Rc4a7cc893110431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7cc893110431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7b671f4c48ee" /><Relationship Type="http://schemas.openxmlformats.org/officeDocument/2006/relationships/notesSlide" Target="/ppt/notesSlides/notesSlide1.xml" Id="Rb2c3784663a1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d1ab7df34da3" /><Relationship Type="http://schemas.openxmlformats.org/officeDocument/2006/relationships/notesSlide" Target="/ppt/notesSlides/notesSlide2.xml" Id="R6370b7af5114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e95918b914b9e" /><Relationship Type="http://schemas.openxmlformats.org/officeDocument/2006/relationships/notesSlide" Target="/ppt/notesSlides/notesSlide3.xml" Id="Re66b0a40f663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d134c3d904a0c" /><Relationship Type="http://schemas.openxmlformats.org/officeDocument/2006/relationships/notesSlide" Target="/ppt/notesSlides/notesSlide4.xml" Id="R4be197f6cbc3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c1de0c794f05" /><Relationship Type="http://schemas.openxmlformats.org/officeDocument/2006/relationships/notesSlide" Target="/ppt/notesSlides/notesSlide5.xml" Id="Ra51ade818b25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7f6ed5e23413c" /><Relationship Type="http://schemas.openxmlformats.org/officeDocument/2006/relationships/notesSlide" Target="/ppt/notesSlides/notesSlide6.xml" Id="R254d20294b1b47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efbdfe6454f0b" /><Relationship Type="http://schemas.openxmlformats.org/officeDocument/2006/relationships/notesSlide" Target="/ppt/notesSlides/notesSlide7.xml" Id="R0badd63fe6d44f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97f926a64a58" /><Relationship Type="http://schemas.openxmlformats.org/officeDocument/2006/relationships/notesSlide" Target="/ppt/notesSlides/notesSlide8.xml" Id="Re9bf854e34d34e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97ec9c03d463a" /><Relationship Type="http://schemas.openxmlformats.org/officeDocument/2006/relationships/notesSlide" Target="/ppt/notesSlides/notesSlide9.xml" Id="Rf2193def1db64b1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D559C0B9-D2DF-4088-A9E7-1E386A018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3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DD213E2-3FC9-41A4-A1DD-B537E3EAD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Chercher un calcul unique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8A2F831-D38F-4E64-A091-B529ED510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problem">
            <a:extLst xmlns:a="http://schemas.openxmlformats.org/drawingml/2006/main">
              <a:ext uri="{FF2B5EF4-FFF2-40B4-BE49-F238E27FC236}">
                <a16:creationId xmlns:a16="http://schemas.microsoft.com/office/drawing/2014/main" id="{6032BCE0-F75A-42A3-9360-91C70989D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809750"/>
            <a:ext cx="971550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D8E0E8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À la fête, quatre groupes achètent chacun</a:t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une boisson à 2 € et un sandwich à 5 €.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6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paient-ils en tout ?</a:t>
            </a:r>
          </a:p>
        </p:txBody>
      </p:sp>
      <p:sp>
        <p:nvSpPr>
          <p:cNvPr id="5" name="prompt">
            <a:extLst xmlns:a="http://schemas.openxmlformats.org/drawingml/2006/main">
              <a:ext uri="{FF2B5EF4-FFF2-40B4-BE49-F238E27FC236}">
                <a16:creationId xmlns:a16="http://schemas.microsoft.com/office/drawing/2014/main" id="{315F55FF-FAC7-4263-BADC-49B47D7BF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14875"/>
            <a:ext cx="914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02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1. Écris deux calculs.     2. Réunis-les ensuite en un seul calcul.</a:t>
            </a:r>
          </a:p>
        </p:txBody>
      </p:sp>
    </p:spTree>
    <p:extLst>
      <p:ext uri="{BB962C8B-B14F-4D97-AF65-F5344CB8AC3E}">
        <p14:creationId xmlns:p14="http://schemas.microsoft.com/office/powerpoint/2010/main" val="169058816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label">
            <a:extLst xmlns:a="http://schemas.openxmlformats.org/drawingml/2006/main">
              <a:ext uri="{FF2B5EF4-FFF2-40B4-BE49-F238E27FC236}">
                <a16:creationId xmlns:a16="http://schemas.microsoft.com/office/drawing/2014/main" id="{D1A61BF5-23BF-46CF-B3B7-05A293AF2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MISE EN COMMUN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66BB71E-9F44-411F-B967-5524CC8B6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Une méthode en cinq gestes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BCDF667F-0229-4969-8B90-483F316D3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solution">
            <a:extLst xmlns:a="http://schemas.openxmlformats.org/drawingml/2006/main">
              <a:ext uri="{FF2B5EF4-FFF2-40B4-BE49-F238E27FC236}">
                <a16:creationId xmlns:a16="http://schemas.microsoft.com/office/drawing/2014/main" id="{0526EE35-4112-4A0C-8274-B950BA1AF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98107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F9F1"/>
          </a:solidFill>
          <a:ln xmlns:a="http://schemas.openxmlformats.org/drawingml/2006/main" w="19050">
            <a:solidFill>
              <a:srgbClr val="A7DDBF"/>
            </a:solidFill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 + 5 = 7 € pour un groupe     puis     4 × 7 = 28 €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5000"/>
              </a:lnSpc>
              <a:buNone/>
              <a:defRPr sz="255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× (2 + 5) = 4 × 7 = 28 €</a:t>
            </a:r>
          </a:p>
        </p:txBody>
      </p:sp>
      <p:sp>
        <p:nvSpPr>
          <p:cNvPr id="5" name="method">
            <a:extLst xmlns:a="http://schemas.openxmlformats.org/drawingml/2006/main">
              <a:ext uri="{FF2B5EF4-FFF2-40B4-BE49-F238E27FC236}">
                <a16:creationId xmlns:a16="http://schemas.microsoft.com/office/drawing/2014/main" id="{B0520A02-0501-4D2B-A5C7-A618EDE86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714750"/>
            <a:ext cx="704850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0E8"/>
            </a:solidFill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3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1  Comprendre la situation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2  Repérer le calcul à faire d'abord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3  Écrire un seul calcul avec parenthèses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4  Calculer dans le bon ordre</a:t>
            </a:r>
          </a:p>
          <a:p xmlns:a="http://schemas.openxmlformats.org/drawingml/2006/main">
            <a:pPr algn="l">
              <a:lnSpc>
                <a:spcPct val="113000"/>
              </a:lnSpc>
              <a:buNone/>
              <a:defRPr sz="21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 Rédiger une phrase avec l'unité</a:t>
            </a:r>
          </a:p>
        </p:txBody>
      </p:sp>
    </p:spTree>
    <p:extLst>
      <p:ext uri="{BB962C8B-B14F-4D97-AF65-F5344CB8AC3E}">
        <p14:creationId xmlns:p14="http://schemas.microsoft.com/office/powerpoint/2010/main" val="18693516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CDF2C68-4902-4934-A09A-C3506E946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3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2ABA3A3-1640-4A17-8116-E81A12582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Choisis le calcul qui traduit le problème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30ABCD0-11A9-4AAC-9A33-0AFDD86A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50944EA-4069-46DF-8A19-62E07357A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02AA2F8C-1439-47EB-9CF2-762D83F4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30630D6B-DD0C-40FD-B25A-4EB09FF2B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4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C09F54DD-2B81-49E1-A148-40844457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1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Ulysse, Chloé et Carmen achètent chacun un pain au chocolat à 2 € et un paquet de bonbons à 3 €.</a:t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paient-ils en tout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3 × (2 + 3)</a:t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(3 × 2) + 3</a:t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(3 + 3) × 2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C8E881CB-E926-4730-B861-175A70EBF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F426CBFE-42F1-4623-A96A-2005544E0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07CCD2E5-20E3-4DC2-88E5-95DE02109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9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19D2F734-F440-474F-9F20-21D1FCFE4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Patinoire : entrée 5 € et patins 4 € par personne. Un groupe devait compter 12 enfants, mais 3 sont malades. Combien paient-ils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(5 × 4) + (12 − 3)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12 − (3 × (4 + 5))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(5 + 4) × (12 − 3)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12 − (5 + 4) × 3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FAFEC464-BDCE-4702-AF78-3075D02A7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E16DD153-21E6-4695-8CC1-3EBC9D477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Choisis, justifie, calcule, puis écris une phrase-réponse.</a:t>
            </a:r>
          </a:p>
        </p:txBody>
      </p:sp>
    </p:spTree>
    <p:extLst>
      <p:ext uri="{BB962C8B-B14F-4D97-AF65-F5344CB8AC3E}">
        <p14:creationId xmlns:p14="http://schemas.microsoft.com/office/powerpoint/2010/main" val="103728574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2D54296-6576-4EA7-9C4D-131EF0B6A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6154BC0-AEAA-4F5A-856D-13A1A8997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des problèmes du manuel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91D666B-8FC9-4526-890A-693EB5B68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825AE576-8EDE-4ED2-8006-A2A4C9591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40B29DF7-BE83-441B-9AA8-8F86B688F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09255BBF-5982-4A5D-AB32-0B3136269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4 · Proposition a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215219F5-A056-4EA0-8933-4CA15F0B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3 × (2 + 3)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3 × 5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15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Chaque enfant achète les deux articles.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Ils paient 15 € au total.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E985CED7-7887-4F6C-85DF-AC7209585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0219D5EA-A77B-47C7-BD2B-527231444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AEF83633-1BEC-4E45-BAB5-FE338F90A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9 · Proposition c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B085CB3-9250-4AAF-ADBC-B54023C08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(5 + 4) × (12 − 3)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9 × 9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81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9 € par enfant ; 9 enfants présents.</a:t>
            </a:r>
          </a:p>
          <a:p xmlns:a="http://schemas.openxmlformats.org/drawingml/2006/main">
            <a:pPr algn="l">
              <a:lnSpc>
                <a:spcPct val="103000"/>
              </a:lnSpc>
              <a:buNone/>
              <a:defRPr sz="202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Ils paient 81 €.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3638CEC2-292F-4522-B816-5AD498884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9CFF7A9D-F7AE-4497-8768-61E56D984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Vérifie le rôle de chaque nombre, puis l'unité.</a:t>
            </a:r>
          </a:p>
        </p:txBody>
      </p:sp>
    </p:spTree>
    <p:extLst>
      <p:ext uri="{BB962C8B-B14F-4D97-AF65-F5344CB8AC3E}">
        <p14:creationId xmlns:p14="http://schemas.microsoft.com/office/powerpoint/2010/main" val="128078572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AAC4630B-BB39-4370-88F9-A456C0AE2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JUSTIFICATION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7805115-9DB0-437D-8814-0903BE5F3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Pourquoi les autres calculs ne conviennent-ils pas ?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8F6ADC3-123C-4425-A3AB-483060F8A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FA463CB0-36B0-4447-AC85-B9AA4066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C95FE15B-F836-4382-AE49-C05215DBE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CB852B3D-2556-4109-A387-36221DCDE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 · Exercice 4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95B449F9-770F-42CA-BDF2-187F046BC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(3 × 2) + 3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Le paquet à 3 € n'est compté qu'une fois.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(3 + 3) × 2</a:t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On additionne le nombre d'enfants et un prix : les quantités n'ont pas la même nature.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1187E306-5B31-4A02-9200-8F450124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6D7A90B7-09F2-4CD2-AAB4-13A308569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821A0886-6F91-4C72-B344-70145AEAC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 · Exercice 9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36D360C3-1DE7-42FE-8FD7-190483C58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mélange prix et nombre d'enfants.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et d. soustraient le coût des absents au nombre d'enfants.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Tous les nombres sont présents, mais ils n'ont pas le bon rôle.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DFF3ADDE-D0F5-459F-A796-E1C2AF960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B6624AD3-2593-4DD6-A5CD-D765E1A2C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Un résultat n'est valable que si le calcul traduit exactement la situation.</a:t>
            </a:r>
          </a:p>
        </p:txBody>
      </p:sp>
    </p:spTree>
    <p:extLst>
      <p:ext uri="{BB962C8B-B14F-4D97-AF65-F5344CB8AC3E}">
        <p14:creationId xmlns:p14="http://schemas.microsoft.com/office/powerpoint/2010/main" val="10383192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FF9861CA-DB2A-44D9-BDCB-75AFCC021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SÉANCE 3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55F5111-65F2-4874-90D6-87AD718ED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À toi de construire le calcul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546B01B-EDCD-415E-AB29-6FC2F1334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073F4FFA-DF37-4253-82AF-8DDDD4329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21D8B3FF-A7B8-4F22-9438-5D91729F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5A523AAF-F396-46AB-8EED-2E8D3550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Transfert 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5CF47AF2-9A62-4F4E-86F1-53BE9A5F9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Cinq élèves achètent chacun un cahier à 4 € et un stylo à 2 €.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paient-ils en tout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5000"/>
              </a:lnSpc>
              <a:buNone/>
              <a:defRPr sz="19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un seul calcul avec parenthèses, calcule et rédige une phrase-réponse.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3C40A8A9-2522-4D3E-8566-05EC16C5C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CE2F8AC3-F141-40F4-BEBA-1C13F7E33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7FB55328-D5F7-4B55-A1F8-9FD9983BF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Transfert 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92038488-0C3B-4558-95E0-3D08FDAAA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Le musée coûte 6 € par élève et l'audioguide 3 €. Une classe de 14 élèves vient, mais 2 sont absents.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Combien la classe paie-t-elle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4000"/>
              </a:lnSpc>
              <a:buNone/>
              <a:defRPr sz="1875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Écris un seul calcul avec parenthèses.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6E6F1ED0-3052-47CA-AD1C-93E2D532A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AD850A2A-58AC-4152-AFD8-58561E99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Souligne le calcul effectué en premier.</a:t>
            </a:r>
          </a:p>
        </p:txBody>
      </p:sp>
    </p:spTree>
    <p:extLst>
      <p:ext uri="{BB962C8B-B14F-4D97-AF65-F5344CB8AC3E}">
        <p14:creationId xmlns:p14="http://schemas.microsoft.com/office/powerpoint/2010/main" val="15194146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271A0FDB-405D-49BA-80FB-15262D4D2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A0A6E69-5A10-463D-B676-63D0D19D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transfert individuel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7ACED1A-F8B8-450C-AB0C-ED7BD15CF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A5554916-4D0A-45D9-AC71-859F6053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547F805A-06C0-4D6F-A7BA-1E7F419D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B68AED1C-3044-4DBB-A72F-6AF9AE470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5274E9A8-2067-4B4F-8A6C-47A2B7D97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5 × (4 + 2)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5 × 6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Les cinq élèves paient 30 € au total.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0C67AE00-F1BD-4266-A4DA-6C0CC9BD1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E1848FA7-B0C1-46B2-8D2A-EFC045F2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451D9D63-70E5-4CF1-B5A6-929731E17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DB63F9FC-FA0E-4BFF-8442-9525B0D4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(6 + 3) × (14 − 2)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9 × 12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108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La classe paie 108 €.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A7C33C97-7D10-4761-947B-F5C04065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76257417-C97E-4B55-906E-F9C7B690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Réussite : modélisation juste · parenthèses d'abord · unité dans la réponse.</a:t>
            </a:r>
          </a:p>
        </p:txBody>
      </p:sp>
    </p:spTree>
    <p:extLst>
      <p:ext uri="{BB962C8B-B14F-4D97-AF65-F5344CB8AC3E}">
        <p14:creationId xmlns:p14="http://schemas.microsoft.com/office/powerpoint/2010/main" val="73652674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C9A67793-A2DB-4C31-839D-ECC6EDB37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BONUS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1CD1CEE-4FEB-4648-AE10-0F165E4A8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Pour aller plus loin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F43A263-1D53-4C3A-B15F-FD3A2CF8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98277388-C01F-4B11-896B-B2A8BC2DF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220B279-157E-4A25-A4A8-B9D2D6997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1DD01B74-46D4-48F8-BE8A-419D06E4B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jaune · Exercice 5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82300464-4E5F-4D15-84F8-A1029BD0F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Un jeu vidéo coûte 56 €. Un vendeur propose une réduction de 24 €. Il en vend 12 en une journée. Combien gagne-t-il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56 × (24 + 12)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56 − (24 × 12)</a:t>
            </a:r>
          </a:p>
          <a:p xmlns:a="http://schemas.openxmlformats.org/drawingml/2006/main">
            <a:pPr algn="l">
              <a:lnSpc>
                <a:spcPct val="100000"/>
              </a:lnSpc>
              <a:buNone/>
              <a:defRPr sz="165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(56 − 24) × 12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112AB06A-4165-4AB2-99B4-8452EBD82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FDAED4D4-7503-4A29-BB27-5EB07E710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57B9DACE-8C73-44F5-BCFF-DD6770D9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Parcours orange · Exercice 10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E6E93990-0E80-49A5-8720-A26E79DDC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7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Louis achète 3 boîtes de 6 chouquettes, plus 3 offertes par boîte. Douze sont mangées. Combien reste-t-il 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97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a. (12 − 6) + (3 × 3)</a:t>
            </a:r>
          </a:p>
          <a:p xmlns:a="http://schemas.openxmlformats.org/drawingml/2006/main">
            <a:pPr algn="l">
              <a:lnSpc>
                <a:spcPct val="97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b. ((6 + 3) × 3) − 12</a:t>
            </a:r>
          </a:p>
          <a:p xmlns:a="http://schemas.openxmlformats.org/drawingml/2006/main">
            <a:pPr algn="l">
              <a:lnSpc>
                <a:spcPct val="97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c. (12 + 6 + 3) × 3</a:t>
            </a:r>
          </a:p>
          <a:p xmlns:a="http://schemas.openxmlformats.org/drawingml/2006/main">
            <a:pPr algn="l">
              <a:lnSpc>
                <a:spcPct val="97000"/>
              </a:lnSpc>
              <a:buNone/>
              <a:defRPr sz="15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d. (6 × 3) − (12 × 3)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19636DE3-6B23-4DB1-90A7-01515788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4FECDF6A-1518-4868-BEAC-14A5B1D67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Attention : un calcul mal construit peut parfois donner le bon nombre par hasard.</a:t>
            </a:r>
          </a:p>
        </p:txBody>
      </p:sp>
    </p:spTree>
    <p:extLst>
      <p:ext uri="{BB962C8B-B14F-4D97-AF65-F5344CB8AC3E}">
        <p14:creationId xmlns:p14="http://schemas.microsoft.com/office/powerpoint/2010/main" val="172436177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label">
            <a:extLst xmlns:a="http://schemas.openxmlformats.org/drawingml/2006/main">
              <a:ext uri="{FF2B5EF4-FFF2-40B4-BE49-F238E27FC236}">
                <a16:creationId xmlns:a16="http://schemas.microsoft.com/office/drawing/2014/main" id="{07F7C7AB-AE68-4FDF-A733-324A326D9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57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98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1">
                <a:solidFill>
                  <a:srgbClr val="16AFC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6AFC3"/>
                </a:solidFill>
                <a:latin typeface="Arial"/>
                <a:ea typeface="Arial"/>
                <a:cs typeface="Arial"/>
              </a:rPr>
              <a:t>MATHS · C1 · CORRECTION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BFBE9AC-46F7-4703-B96A-3C4D56268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7700"/>
            <a:ext cx="110871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32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32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Correction du travail supplémentaire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F6D7361-D98C-4A85-8C73-AA68C6762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4" name="CM1-panel">
            <a:extLst xmlns:a="http://schemas.openxmlformats.org/drawingml/2006/main">
              <a:ext uri="{FF2B5EF4-FFF2-40B4-BE49-F238E27FC236}">
                <a16:creationId xmlns:a16="http://schemas.microsoft.com/office/drawing/2014/main" id="{00F3239C-494F-458C-A895-FA43E9C40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0">
            <a:solidFill>
              <a:srgbClr val="EAF4FF"/>
            </a:solidFill>
            <a:prstDash val="solid"/>
          </a:ln>
        </p:spPr>
      </p:sp>
      <p:sp>
        <p:nvSpPr>
          <p:cNvPr id="5" name="CM1-label">
            <a:extLst xmlns:a="http://schemas.openxmlformats.org/drawingml/2006/main">
              <a:ext uri="{FF2B5EF4-FFF2-40B4-BE49-F238E27FC236}">
                <a16:creationId xmlns:a16="http://schemas.microsoft.com/office/drawing/2014/main" id="{AB6CD966-0EF1-47F5-B66D-A6973F57E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0069D9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069D9"/>
                </a:solidFill>
                <a:latin typeface="Arial"/>
                <a:ea typeface="Arial"/>
                <a:cs typeface="Arial"/>
              </a:rPr>
              <a:t>CM1</a:t>
            </a:r>
          </a:p>
        </p:txBody>
      </p:sp>
      <p:sp>
        <p:nvSpPr>
          <p:cNvPr id="6" name="CM1-title">
            <a:extLst xmlns:a="http://schemas.openxmlformats.org/drawingml/2006/main">
              <a:ext uri="{FF2B5EF4-FFF2-40B4-BE49-F238E27FC236}">
                <a16:creationId xmlns:a16="http://schemas.microsoft.com/office/drawing/2014/main" id="{9B20C9BF-9C2B-467C-8302-EF8FE025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5 · Proposition c</a:t>
            </a:r>
          </a:p>
        </p:txBody>
      </p:sp>
      <p:sp>
        <p:nvSpPr>
          <p:cNvPr id="7" name="CM1-body">
            <a:extLst xmlns:a="http://schemas.openxmlformats.org/drawingml/2006/main">
              <a:ext uri="{FF2B5EF4-FFF2-40B4-BE49-F238E27FC236}">
                <a16:creationId xmlns:a16="http://schemas.microsoft.com/office/drawing/2014/main" id="{CFE6714B-861D-4D02-ADF4-1B3E66A40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(56 − 24) × 12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32 × 12</a:t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= 384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lnSpc>
                <a:spcPct val="103000"/>
              </a:lnSpc>
              <a:buNone/>
              <a:defRPr sz="2325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Le vendeur gagne 384 €.</a:t>
            </a:r>
          </a:p>
        </p:txBody>
      </p:sp>
      <p:sp>
        <p:nvSpPr>
          <p:cNvPr id="8" name="CM2-panel">
            <a:extLst xmlns:a="http://schemas.openxmlformats.org/drawingml/2006/main">
              <a:ext uri="{FF2B5EF4-FFF2-40B4-BE49-F238E27FC236}">
                <a16:creationId xmlns:a16="http://schemas.microsoft.com/office/drawing/2014/main" id="{AAEF2BBA-7652-430C-AC1E-3AA94F5F5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76400"/>
            <a:ext cx="5219700" cy="451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EDFF"/>
          </a:solidFill>
          <a:ln xmlns:a="http://schemas.openxmlformats.org/drawingml/2006/main" w="0">
            <a:solidFill>
              <a:srgbClr val="F3EDFF"/>
            </a:solidFill>
            <a:prstDash val="solid"/>
          </a:ln>
        </p:spPr>
      </p:sp>
      <p:sp>
        <p:nvSpPr>
          <p:cNvPr id="9" name="CM2-label">
            <a:extLst xmlns:a="http://schemas.openxmlformats.org/drawingml/2006/main">
              <a:ext uri="{FF2B5EF4-FFF2-40B4-BE49-F238E27FC236}">
                <a16:creationId xmlns:a16="http://schemas.microsoft.com/office/drawing/2014/main" id="{A0D0475B-369A-4A93-98C5-97CD17D8B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8478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8757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75" b="1">
                <a:solidFill>
                  <a:srgbClr val="7045B8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7045B8"/>
                </a:solidFill>
                <a:latin typeface="Arial"/>
                <a:ea typeface="Arial"/>
                <a:cs typeface="Arial"/>
              </a:rPr>
              <a:t>CM2</a:t>
            </a:r>
          </a:p>
        </p:txBody>
      </p:sp>
      <p:sp>
        <p:nvSpPr>
          <p:cNvPr id="10" name="CM2-title">
            <a:extLst xmlns:a="http://schemas.openxmlformats.org/drawingml/2006/main">
              <a:ext uri="{FF2B5EF4-FFF2-40B4-BE49-F238E27FC236}">
                <a16:creationId xmlns:a16="http://schemas.microsoft.com/office/drawing/2014/main" id="{B8109B87-3948-49CC-8A1D-CCA0B2EC2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266950"/>
            <a:ext cx="476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00" b="1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42033"/>
                </a:solidFill>
                <a:latin typeface="Arial"/>
                <a:ea typeface="Arial"/>
                <a:cs typeface="Arial"/>
              </a:rPr>
              <a:t>Exercice 10 · Proposition b</a:t>
            </a:r>
          </a:p>
        </p:txBody>
      </p:sp>
      <p:sp>
        <p:nvSpPr>
          <p:cNvPr id="11" name="CM2-body">
            <a:extLst xmlns:a="http://schemas.openxmlformats.org/drawingml/2006/main">
              <a:ext uri="{FF2B5EF4-FFF2-40B4-BE49-F238E27FC236}">
                <a16:creationId xmlns:a16="http://schemas.microsoft.com/office/drawing/2014/main" id="{ABE98C29-1F1F-4535-A7DE-5C98AEC0A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895600"/>
            <a:ext cx="4762500" cy="3067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1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((6 + 3) × 3) − 12</a:t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(9 × 3) − 12</a:t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= 27 − 12 = 15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Il reste 15 chouquettes.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lnSpc>
                <a:spcPct val="101000"/>
              </a:lnSpc>
              <a:buNone/>
              <a:defRPr sz="1800" b="0">
                <a:solidFill>
                  <a:srgbClr val="14203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42033"/>
                </a:solidFill>
                <a:latin typeface="Arial"/>
                <a:ea typeface="Arial"/>
                <a:cs typeface="Arial"/>
              </a:rPr>
              <a:t>La proposition a donne aussi 15, mais elle ne représente pas les trois boîtes.</a:t>
            </a:r>
          </a:p>
        </p:txBody>
      </p:sp>
      <p:sp>
        <p:nvSpPr>
          <p:cNvPr id="12" name="divider">
            <a:extLst xmlns:a="http://schemas.openxmlformats.org/drawingml/2006/main">
              <a:ext uri="{FF2B5EF4-FFF2-40B4-BE49-F238E27FC236}">
                <a16:creationId xmlns:a16="http://schemas.microsoft.com/office/drawing/2014/main" id="{4F640578-88A2-4A6F-995D-0A68EE64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0" cy="45148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8E0E8"/>
            </a:solidFill>
            <a:prstDash val="solid"/>
          </a:ln>
        </p:spPr>
      </p:sp>
      <p:sp>
        <p:nvSpPr>
          <p:cNvPr id="13" name="footer">
            <a:extLst xmlns:a="http://schemas.openxmlformats.org/drawingml/2006/main">
              <a:ext uri="{FF2B5EF4-FFF2-40B4-BE49-F238E27FC236}">
                <a16:creationId xmlns:a16="http://schemas.microsoft.com/office/drawing/2014/main" id="{FD760AB1-32C6-459F-AADE-AC47F4F6A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372225"/>
            <a:ext cx="1108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66675" tIns="38100" rIns="66675" bIns="38100" anchor="ctr">
            <a:normAutofit fontScale="9700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1350" b="0">
                <a:solidFill>
                  <a:srgbClr val="5F6B7A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F6B7A"/>
                </a:solidFill>
                <a:latin typeface="Arial"/>
                <a:ea typeface="Arial"/>
                <a:cs typeface="Arial"/>
              </a:rPr>
              <a:t>Le bon nombre ne suffit pas : le calcul doit traduire le problème.</a:t>
            </a:r>
          </a:p>
        </p:txBody>
      </p:sp>
    </p:spTree>
    <p:extLst>
      <p:ext uri="{BB962C8B-B14F-4D97-AF65-F5344CB8AC3E}">
        <p14:creationId xmlns:p14="http://schemas.microsoft.com/office/powerpoint/2010/main" val="72694394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2026-08-12T20:20:46.9650000Z</dcterms:created>
  <dcterms:modified xsi:type="dcterms:W3CDTF">2026-08-12T20:20:46.9660000Z</dcterms:modified>
</coreProperties>
</file>