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Helvetica Neue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HelveticaNeue-regular.fntdata"/><Relationship Id="rId14" Type="http://schemas.openxmlformats.org/officeDocument/2006/relationships/slide" Target="slides/slide10.xml"/><Relationship Id="rId17" Type="http://schemas.openxmlformats.org/officeDocument/2006/relationships/font" Target="fonts/HelveticaNeue-italic.fntdata"/><Relationship Id="rId16" Type="http://schemas.openxmlformats.org/officeDocument/2006/relationships/font" Target="fonts/HelveticaNeue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HelveticaNeue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72" name="Google Shape;72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96" name="Google Shape;96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20" name="Google Shape;120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39" name="Google Shape;139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57" name="Google Shape;15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73" name="Google Shape;173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Sources : supports existants de la séquence C2 « L’addition et la soustraction (1) », séances 1 à 3 et évaluation CM1/CM2, dossier PROF/ECOLE2027 ; Programme de mathématiques du cycle 3, BO n° 16 du 17 avril 2025, rubrique « Les quatre opérations ». Les nombres et les contextes des exercices de ce diaporama ont été créés pour cette séance.</a:t>
            </a:r>
            <a:endParaRPr/>
          </a:p>
        </p:txBody>
      </p:sp>
      <p:sp>
        <p:nvSpPr>
          <p:cNvPr id="189" name="Google Shape;189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66750" y="571500"/>
            <a:ext cx="6667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MATHÉMATIQUES · C2</a:t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628650" y="1095375"/>
            <a:ext cx="104775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Addition 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soustraction</a:t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628650" y="2743200"/>
            <a:ext cx="10934700" cy="28575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666750" y="3067050"/>
            <a:ext cx="990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Séance de révisions · CM1-CM2</a:t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66750" y="3781425"/>
            <a:ext cx="10001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Calculs posés · opération inverse · problème à deux étapes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CALCULER</a:t>
            </a:r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Exercice 1 · Additions posées</a:t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Pose en colonnes. Calcule de droite à gauche et note les retenues.</a:t>
            </a:r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68580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CM1</a:t>
            </a: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653415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CM2</a:t>
            </a: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74295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2 786 + 3 458 =</a:t>
            </a: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74295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6 045 + 1 879 =</a:t>
            </a: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74295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5 308 + 2 646 =</a:t>
            </a: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74295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4 795 + 2 608 =</a:t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659130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358 729 + 246 584 =</a:t>
            </a: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659130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706 085 + 97 648 =</a:t>
            </a:r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659130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482 367 + 38 956 =</a:t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659130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589 706 + 410 389 =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CORRECTION</a:t>
            </a:r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Correction · Additions posées</a:t>
            </a:r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5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Compare les résultats. Corrige au stylo vert si nécessaire.</a:t>
            </a:r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5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57" name="Google Shape;57;p5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68580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CM1</a:t>
            </a: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653415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CM2</a:t>
            </a:r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74295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2 786 + 3 458 = 6 244</a:t>
            </a:r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74295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6 045 + 1 879 = 7 924</a:t>
            </a:r>
            <a:endParaRPr/>
          </a:p>
        </p:txBody>
      </p:sp>
      <p:sp>
        <p:nvSpPr>
          <p:cNvPr id="63" name="Google Shape;63;p5"/>
          <p:cNvSpPr/>
          <p:nvPr/>
        </p:nvSpPr>
        <p:spPr>
          <a:xfrm>
            <a:off x="74295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5 308 + 2 646 = 7 954</a:t>
            </a:r>
            <a:endParaRPr/>
          </a:p>
        </p:txBody>
      </p:sp>
      <p:sp>
        <p:nvSpPr>
          <p:cNvPr id="64" name="Google Shape;64;p5"/>
          <p:cNvSpPr/>
          <p:nvPr/>
        </p:nvSpPr>
        <p:spPr>
          <a:xfrm>
            <a:off x="74295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4 795 + 2 608 = 7 403</a:t>
            </a: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659130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358 729 + 246 584 = 605 313</a:t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659130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706 085 + 97 648 = 803 733</a:t>
            </a: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659130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482 367 + 38 956 = 521 323</a:t>
            </a: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659130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589 706 + 410 389 = 1 000 095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CALCULER</a:t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Exercice 2 · Soustractions posées</a:t>
            </a:r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6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Pose en colonnes. Calcule de droite à gauche et note les retenues.</a:t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80" name="Google Shape;80;p6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68580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CM1</a:t>
            </a: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653415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CM2</a:t>
            </a: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74295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8 432 − 2 657 =</a:t>
            </a: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74295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7 005 − 3 468 =</a:t>
            </a: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74295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6 310 − 2 784 =</a:t>
            </a: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74295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9 021 − 4 386 =</a:t>
            </a: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659130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805 004 − 276 895 =</a:t>
            </a: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659130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700 100 − 84 765 =</a:t>
            </a:r>
            <a:endParaRPr/>
          </a:p>
        </p:txBody>
      </p:sp>
      <p:sp>
        <p:nvSpPr>
          <p:cNvPr id="91" name="Google Shape;91;p6"/>
          <p:cNvSpPr/>
          <p:nvPr/>
        </p:nvSpPr>
        <p:spPr>
          <a:xfrm>
            <a:off x="659130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932 060 − 458 792 =</a:t>
            </a: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659130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1 000 005 − 472 638 =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CORRECTION</a:t>
            </a: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Correction · Soustractions posées</a:t>
            </a: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Compare les résultats. Corrige au stylo vert si nécessaire.</a:t>
            </a: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68580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CM1</a:t>
            </a: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6534150" y="2162175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2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Parcours CM2</a:t>
            </a:r>
            <a:endParaRPr/>
          </a:p>
        </p:txBody>
      </p:sp>
      <p:sp>
        <p:nvSpPr>
          <p:cNvPr id="109" name="Google Shape;109;p7"/>
          <p:cNvSpPr/>
          <p:nvPr/>
        </p:nvSpPr>
        <p:spPr>
          <a:xfrm>
            <a:off x="74295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8 432 − 2 657 = 5 775</a:t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74295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7 005 − 3 468 = 3 537</a:t>
            </a:r>
            <a:endParaRPr/>
          </a:p>
        </p:txBody>
      </p:sp>
      <p:sp>
        <p:nvSpPr>
          <p:cNvPr id="111" name="Google Shape;111;p7"/>
          <p:cNvSpPr/>
          <p:nvPr/>
        </p:nvSpPr>
        <p:spPr>
          <a:xfrm>
            <a:off x="74295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6 310 − 2 784 = 3 526</a:t>
            </a:r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74295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9 021 − 4 386 = 4 635</a:t>
            </a:r>
            <a:endParaRPr/>
          </a:p>
        </p:txBody>
      </p:sp>
      <p:sp>
        <p:nvSpPr>
          <p:cNvPr id="113" name="Google Shape;113;p7"/>
          <p:cNvSpPr/>
          <p:nvPr/>
        </p:nvSpPr>
        <p:spPr>
          <a:xfrm>
            <a:off x="6591300" y="255270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805 004 − 276 895 = 528 109</a:t>
            </a:r>
            <a:endParaRPr/>
          </a:p>
        </p:txBody>
      </p:sp>
      <p:sp>
        <p:nvSpPr>
          <p:cNvPr id="114" name="Google Shape;114;p7"/>
          <p:cNvSpPr/>
          <p:nvPr/>
        </p:nvSpPr>
        <p:spPr>
          <a:xfrm>
            <a:off x="6591300" y="334327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700 100 − 84 765 = 615 335</a:t>
            </a:r>
            <a:endParaRPr/>
          </a:p>
        </p:txBody>
      </p:sp>
      <p:sp>
        <p:nvSpPr>
          <p:cNvPr id="115" name="Google Shape;115;p7"/>
          <p:cNvSpPr/>
          <p:nvPr/>
        </p:nvSpPr>
        <p:spPr>
          <a:xfrm>
            <a:off x="6591300" y="4133850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932 060 − 458 792 = 473 268</a:t>
            </a:r>
            <a:endParaRPr/>
          </a:p>
        </p:txBody>
      </p:sp>
      <p:sp>
        <p:nvSpPr>
          <p:cNvPr id="116" name="Google Shape;116;p7"/>
          <p:cNvSpPr/>
          <p:nvPr/>
        </p:nvSpPr>
        <p:spPr>
          <a:xfrm>
            <a:off x="6591300" y="4924425"/>
            <a:ext cx="5143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7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1 000 005 − 472 638 = 527 367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CONTRÔLER</a:t>
            </a: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Exercice 3 · Juste ou faux ?</a:t>
            </a: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Vérifie chaque égalité avec l’opération inverse. Corrige si nécessaire.</a:t>
            </a: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128" name="Google Shape;128;p8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742950" y="2438400"/>
            <a:ext cx="5048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3 848 + 2 975 = 6 813</a:t>
            </a: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742950" y="3552825"/>
            <a:ext cx="5048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7 015 − 2 768 = 4 257</a:t>
            </a: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6591300" y="2438400"/>
            <a:ext cx="5048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458 679 + 273 865 = 732 444</a:t>
            </a: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6591300" y="3552825"/>
            <a:ext cx="5048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602 040 − 98 765 = 503 175</a:t>
            </a: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742950" y="4829175"/>
            <a:ext cx="103822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75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Écris le calcul qui te permet de vérifier.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CORRECTION</a:t>
            </a: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Correction · Opération inverse</a:t>
            </a: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L’égalité de contrôle doit retrouver le nombre de départ.</a:t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147" name="Google Shape;147;p9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148" name="Google Shape;148;p9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742950" y="2381250"/>
            <a:ext cx="50673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6 813 − 2 975 = 3 838 ≠ 3 848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 somme correcte est 6 823.</a:t>
            </a:r>
            <a:endParaRPr/>
          </a:p>
        </p:txBody>
      </p:sp>
      <p:sp>
        <p:nvSpPr>
          <p:cNvPr id="151" name="Google Shape;151;p9"/>
          <p:cNvSpPr/>
          <p:nvPr/>
        </p:nvSpPr>
        <p:spPr>
          <a:xfrm>
            <a:off x="742950" y="3762375"/>
            <a:ext cx="50673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4 257 + 2 768 = 7 025 ≠ 7 015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 différence correcte est 4 247.</a:t>
            </a:r>
            <a:endParaRPr/>
          </a:p>
        </p:txBody>
      </p:sp>
      <p:sp>
        <p:nvSpPr>
          <p:cNvPr id="152" name="Google Shape;152;p9"/>
          <p:cNvSpPr/>
          <p:nvPr/>
        </p:nvSpPr>
        <p:spPr>
          <a:xfrm>
            <a:off x="6591300" y="2381250"/>
            <a:ext cx="50673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732 444 − 273 865 = 458 579 ≠ 458 679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 somme correcte est 732 544.</a:t>
            </a:r>
            <a:endParaRPr/>
          </a:p>
        </p:txBody>
      </p:sp>
      <p:sp>
        <p:nvSpPr>
          <p:cNvPr id="153" name="Google Shape;153;p9"/>
          <p:cNvSpPr/>
          <p:nvPr/>
        </p:nvSpPr>
        <p:spPr>
          <a:xfrm>
            <a:off x="6591300" y="3762375"/>
            <a:ext cx="5067300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503 175 + 98 765 = 601 940 ≠ 602 040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 différence correcte est 503 275.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RÉSOUDRE</a:t>
            </a:r>
            <a:endParaRPr/>
          </a:p>
        </p:txBody>
      </p:sp>
      <p:sp>
        <p:nvSpPr>
          <p:cNvPr id="160" name="Google Shape;160;p10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Exercice 4 · Problème en deux étapes</a:t>
            </a:r>
            <a:endParaRPr/>
          </a:p>
        </p:txBody>
      </p:sp>
      <p:sp>
        <p:nvSpPr>
          <p:cNvPr id="161" name="Google Shape;161;p10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Écris les deux opérations. Pose-les et rédige une phrase-réponse.</a:t>
            </a:r>
            <a:endParaRPr/>
          </a:p>
        </p:txBody>
      </p:sp>
      <p:sp>
        <p:nvSpPr>
          <p:cNvPr id="163" name="Google Shape;163;p10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0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165" name="Google Shape;165;p10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166" name="Google Shape;166;p10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742950" y="2362200"/>
            <a:ext cx="4953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Une médiathèque scolaire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possède 3 485 livres. Elle reçoit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675 livres, puis retire 248 livres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abîmés. Combien de livres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reste-t-il ?</a:t>
            </a:r>
            <a:endParaRPr/>
          </a:p>
        </p:txBody>
      </p:sp>
      <p:sp>
        <p:nvSpPr>
          <p:cNvPr id="169" name="Google Shape;169;p10"/>
          <p:cNvSpPr/>
          <p:nvPr/>
        </p:nvSpPr>
        <p:spPr>
          <a:xfrm>
            <a:off x="6591300" y="2362200"/>
            <a:ext cx="4953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Une association a récolté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87 650 €. Elle reçoit 14 875 €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dons, puis dépense 19 468 €.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Quelle somme lui reste-t-il 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CORRECTION</a:t>
            </a: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Correction · Problème en deux étapes</a:t>
            </a: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 sens de la situation aide à choisir les opérations.</a:t>
            </a: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6086475" y="1695450"/>
            <a:ext cx="9525" cy="4400550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68580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CM1</a:t>
            </a:r>
            <a:endParaRPr/>
          </a:p>
        </p:txBody>
      </p:sp>
      <p:sp>
        <p:nvSpPr>
          <p:cNvPr id="181" name="Google Shape;181;p11"/>
          <p:cNvSpPr/>
          <p:nvPr/>
        </p:nvSpPr>
        <p:spPr>
          <a:xfrm>
            <a:off x="6534150" y="1695450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25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CM2</a:t>
            </a: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68580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6534150" y="2114550"/>
            <a:ext cx="5048250" cy="9525"/>
          </a:xfrm>
          <a:prstGeom prst="rect">
            <a:avLst/>
          </a:prstGeom>
          <a:solidFill>
            <a:srgbClr val="CFD9E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742950" y="2514600"/>
            <a:ext cx="5048250" cy="214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3 485 + 675 = 4 160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4 160 − 248 = 3 912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100">
              <a:solidFill>
                <a:srgbClr val="0872C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 reste 3 912 livres.</a:t>
            </a:r>
            <a:endParaRPr/>
          </a:p>
        </p:txBody>
      </p:sp>
      <p:sp>
        <p:nvSpPr>
          <p:cNvPr id="185" name="Google Shape;185;p11"/>
          <p:cNvSpPr/>
          <p:nvPr/>
        </p:nvSpPr>
        <p:spPr>
          <a:xfrm>
            <a:off x="6591300" y="2514600"/>
            <a:ext cx="5048250" cy="214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87 650 + 14 875 = 102 525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102 525 − 19 468 = 83 057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950">
              <a:solidFill>
                <a:srgbClr val="0872C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 reste 83 057 €.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"/>
          <p:cNvSpPr/>
          <p:nvPr/>
        </p:nvSpPr>
        <p:spPr>
          <a:xfrm>
            <a:off x="628650" y="238125"/>
            <a:ext cx="762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75">
                <a:solidFill>
                  <a:srgbClr val="60748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C2 · BILAN</a:t>
            </a:r>
            <a:endParaRPr/>
          </a:p>
        </p:txBody>
      </p:sp>
      <p:sp>
        <p:nvSpPr>
          <p:cNvPr id="192" name="Google Shape;192;p12"/>
          <p:cNvSpPr/>
          <p:nvPr/>
        </p:nvSpPr>
        <p:spPr>
          <a:xfrm>
            <a:off x="609600" y="5238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75">
                <a:solidFill>
                  <a:srgbClr val="183C6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Avant de valider mon résultat</a:t>
            </a:r>
            <a:endParaRPr/>
          </a:p>
        </p:txBody>
      </p:sp>
      <p:sp>
        <p:nvSpPr>
          <p:cNvPr id="193" name="Google Shape;193;p12"/>
          <p:cNvSpPr/>
          <p:nvPr/>
        </p:nvSpPr>
        <p:spPr>
          <a:xfrm>
            <a:off x="609600" y="1095375"/>
            <a:ext cx="10972800" cy="19050"/>
          </a:xfrm>
          <a:prstGeom prst="rect">
            <a:avLst/>
          </a:prstGeom>
          <a:solidFill>
            <a:srgbClr val="183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"/>
          <p:cNvSpPr/>
          <p:nvPr/>
        </p:nvSpPr>
        <p:spPr>
          <a:xfrm>
            <a:off x="628650" y="1238250"/>
            <a:ext cx="109347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202C3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Je prends quelques secondes pour relire chaque calcul.</a:t>
            </a:r>
            <a:endParaRPr/>
          </a:p>
        </p:txBody>
      </p:sp>
      <p:sp>
        <p:nvSpPr>
          <p:cNvPr id="195" name="Google Shape;195;p12"/>
          <p:cNvSpPr/>
          <p:nvPr/>
        </p:nvSpPr>
        <p:spPr>
          <a:xfrm>
            <a:off x="904875" y="1971675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</a:t>
            </a:r>
            <a:endParaRPr/>
          </a:p>
        </p:txBody>
      </p:sp>
      <p:sp>
        <p:nvSpPr>
          <p:cNvPr id="196" name="Google Shape;196;p12"/>
          <p:cNvSpPr/>
          <p:nvPr/>
        </p:nvSpPr>
        <p:spPr>
          <a:xfrm>
            <a:off x="1524000" y="1971675"/>
            <a:ext cx="9715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Les chiffres sont alignés selon leur valeur.</a:t>
            </a:r>
            <a:endParaRPr/>
          </a:p>
        </p:txBody>
      </p:sp>
      <p:sp>
        <p:nvSpPr>
          <p:cNvPr id="197" name="Google Shape;197;p12"/>
          <p:cNvSpPr/>
          <p:nvPr/>
        </p:nvSpPr>
        <p:spPr>
          <a:xfrm>
            <a:off x="904875" y="283845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</a:t>
            </a:r>
            <a:endParaRPr/>
          </a:p>
        </p:txBody>
      </p:sp>
      <p:sp>
        <p:nvSpPr>
          <p:cNvPr id="198" name="Google Shape;198;p12"/>
          <p:cNvSpPr/>
          <p:nvPr/>
        </p:nvSpPr>
        <p:spPr>
          <a:xfrm>
            <a:off x="1524000" y="2838450"/>
            <a:ext cx="9715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Je calcule de droite à gauche.</a:t>
            </a:r>
            <a:endParaRPr/>
          </a:p>
        </p:txBody>
      </p:sp>
      <p:sp>
        <p:nvSpPr>
          <p:cNvPr id="199" name="Google Shape;199;p12"/>
          <p:cNvSpPr/>
          <p:nvPr/>
        </p:nvSpPr>
        <p:spPr>
          <a:xfrm>
            <a:off x="904875" y="3705225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3.</a:t>
            </a:r>
            <a:endParaRPr/>
          </a:p>
        </p:txBody>
      </p:sp>
      <p:sp>
        <p:nvSpPr>
          <p:cNvPr id="200" name="Google Shape;200;p12"/>
          <p:cNvSpPr/>
          <p:nvPr/>
        </p:nvSpPr>
        <p:spPr>
          <a:xfrm>
            <a:off x="1524000" y="3705225"/>
            <a:ext cx="9715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Je note les retenues.</a:t>
            </a:r>
            <a:endParaRPr/>
          </a:p>
        </p:txBody>
      </p:sp>
      <p:sp>
        <p:nvSpPr>
          <p:cNvPr id="201" name="Google Shape;201;p12"/>
          <p:cNvSpPr/>
          <p:nvPr/>
        </p:nvSpPr>
        <p:spPr>
          <a:xfrm>
            <a:off x="904875" y="4572000"/>
            <a:ext cx="5143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7850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4.</a:t>
            </a:r>
            <a:endParaRPr/>
          </a:p>
        </p:txBody>
      </p:sp>
      <p:sp>
        <p:nvSpPr>
          <p:cNvPr id="202" name="Google Shape;202;p12"/>
          <p:cNvSpPr/>
          <p:nvPr/>
        </p:nvSpPr>
        <p:spPr>
          <a:xfrm>
            <a:off x="1524000" y="4572000"/>
            <a:ext cx="97155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50">
                <a:solidFill>
                  <a:srgbClr val="0872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Je vérifie le résultat avec l’opération inverse.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