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78ac82dc914989" /><Relationship Type="http://schemas.openxmlformats.org/officeDocument/2006/relationships/extended-properties" Target="/docProps/app.xml" Id="Rf17e42ff22704a92" /><Relationship Type="http://schemas.openxmlformats.org/officeDocument/2006/relationships/officeDocument" Target="/ppt/presentation.xml" Id="R841d976493be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5a20a7f5740fd"/>
  </p:sldMasterIdLst>
  <p:notesMasterIdLst>
    <p:notesMasterId xmlns:r="http://schemas.openxmlformats.org/officeDocument/2006/relationships" r:id="R7f0614b759ed4040"/>
  </p:notesMasterIdLst>
  <p:sldIdLst>
    <p:sldId xmlns:r="http://schemas.openxmlformats.org/officeDocument/2006/relationships" id="256" r:id="R0f53e677b609472b"/>
    <p:sldId xmlns:r="http://schemas.openxmlformats.org/officeDocument/2006/relationships" id="257" r:id="R9fee8d03afd745a3"/>
    <p:sldId xmlns:r="http://schemas.openxmlformats.org/officeDocument/2006/relationships" id="258" r:id="Ra0ba6af3592646fa"/>
    <p:sldId xmlns:r="http://schemas.openxmlformats.org/officeDocument/2006/relationships" id="259" r:id="Rd9f1d6e845e74a0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a0945bce5364b74" /><Relationship Type="http://schemas.openxmlformats.org/officeDocument/2006/relationships/slideMaster" Target="/ppt/slideMasters/slideMaster1.xml" Id="R8fe5a20a7f5740fd" /><Relationship Type="http://schemas.openxmlformats.org/officeDocument/2006/relationships/notesMaster" Target="/ppt/notesMasters/notesMaster1.xml" Id="R7f0614b759ed4040" /><Relationship Type="http://schemas.openxmlformats.org/officeDocument/2006/relationships/presProps" Target="/ppt/presProps.xml" Id="Re291ef084df14702" /><Relationship Type="http://schemas.openxmlformats.org/officeDocument/2006/relationships/tableStyles" Target="/ppt/tableStyles.xml" Id="R1c5550115eb842c3" /><Relationship Type="http://schemas.openxmlformats.org/officeDocument/2006/relationships/slide" Target="/ppt/slides/slide1.xml" Id="R0f53e677b609472b" /><Relationship Type="http://schemas.openxmlformats.org/officeDocument/2006/relationships/slide" Target="/ppt/slides/slide2.xml" Id="R9fee8d03afd745a3" /><Relationship Type="http://schemas.openxmlformats.org/officeDocument/2006/relationships/slide" Target="/ppt/slides/slide3.xml" Id="Ra0ba6af3592646fa" /><Relationship Type="http://schemas.openxmlformats.org/officeDocument/2006/relationships/slide" Target="/ppt/slides/slide4.xml" Id="Rd9f1d6e845e74a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ca4cfc654a042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0d64e25c94b48a0" /><Relationship Type="http://schemas.openxmlformats.org/officeDocument/2006/relationships/notesMaster" Target="/ppt/notesMasters/notesMaster1.xml" Id="Racdc9d5b74f2469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67991702d1b4aba" /><Relationship Type="http://schemas.openxmlformats.org/officeDocument/2006/relationships/notesMaster" Target="/ppt/notesMasters/notesMaster1.xml" Id="R457724ac6a924e8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3a0a8a48ee64498" /><Relationship Type="http://schemas.openxmlformats.org/officeDocument/2006/relationships/notesMaster" Target="/ppt/notesMasters/notesMaster1.xml" Id="R701afd6e17a940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0752885663b45e7" /><Relationship Type="http://schemas.openxmlformats.org/officeDocument/2006/relationships/notesMaster" Target="/ppt/notesMasters/notesMaster1.xml" Id="R6354bbe99d8145b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rubrique Expression écrite G1 ; capture fournie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rubrique Expression écrite G1 ; capture fournie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rubrique Expression écrite G1 ; capture fournie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rubrique Expression écrite G1 ; capture fournie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745b24b944c4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c8e7c2791c44ccb" /><Relationship Type="http://schemas.openxmlformats.org/officeDocument/2006/relationships/slideLayout" Target="/ppt/slideLayouts/slideLayout1.xml" Id="Re6e1a9592ce743d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1a9592ce743d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196138e64408e" /><Relationship Type="http://schemas.openxmlformats.org/officeDocument/2006/relationships/notesSlide" Target="/ppt/notesSlides/notesSlide1.xml" Id="R7e5af155bf51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d81a8a524b4e" /><Relationship Type="http://schemas.openxmlformats.org/officeDocument/2006/relationships/notesSlide" Target="/ppt/notesSlides/notesSlide2.xml" Id="Ra631d1a3eb7c4f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5582f319e40ad" /><Relationship Type="http://schemas.openxmlformats.org/officeDocument/2006/relationships/notesSlide" Target="/ppt/notesSlides/notesSlide3.xml" Id="Rd86a98497d18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dbae9d7774af6" /><Relationship Type="http://schemas.openxmlformats.org/officeDocument/2006/relationships/notesSlide" Target="/ppt/notesSlides/notesSlide4.xml" Id="R50946aaf6e6c43f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top-band">
            <a:extLst xmlns:a="http://schemas.openxmlformats.org/drawingml/2006/main">
              <a:ext uri="{FF2B5EF4-FFF2-40B4-BE49-F238E27FC236}">
                <a16:creationId xmlns:a16="http://schemas.microsoft.com/office/drawing/2014/main" id="{33B6CCAA-067E-44AB-9B49-47A10D897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7FFCD8B-F489-47B1-8DEB-A43FDC6F5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À toi d’écrire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CDF98AA-9E94-4597-9A47-D3AB7EC08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1/4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E2EA9C8-72A2-4D66-AC1F-748C46EC0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931996C0-D2C0-4C75-ADF4-ABBD721C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398931CF-7B80-486F-9781-5F0BAF5E1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3DFCE9B1-6402-4C37-8633-124F0D038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42F3DD5A-0BCC-417C-BAB6-2CF301F9B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61FDF62F-F207-462F-8050-3BA0CF3AA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ÉCRIT COURT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B13F3B38-C4C5-42E7-A7CF-1D57DAB8B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ÉCRIT LONG</a:t>
            </a:r>
          </a:p>
        </p:txBody>
      </p:sp>
      <p:sp>
        <p:nvSpPr>
          <p:cNvPr id="11" name="cm1-intro">
            <a:extLst xmlns:a="http://schemas.openxmlformats.org/drawingml/2006/main">
              <a:ext uri="{FF2B5EF4-FFF2-40B4-BE49-F238E27FC236}">
                <a16:creationId xmlns:a16="http://schemas.microsoft.com/office/drawing/2014/main" id="{057C8823-9157-45BC-821A-AD7290985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47850"/>
            <a:ext cx="4914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Dans chaque phrase, utilise le groupe « le bébé de Jules César ».</a:t>
            </a:r>
          </a:p>
        </p:txBody>
      </p:sp>
      <p:sp>
        <p:nvSpPr>
          <p:cNvPr id="12" name="cm1-a-bg">
            <a:extLst xmlns:a="http://schemas.openxmlformats.org/drawingml/2006/main">
              <a:ext uri="{FF2B5EF4-FFF2-40B4-BE49-F238E27FC236}">
                <a16:creationId xmlns:a16="http://schemas.microsoft.com/office/drawing/2014/main" id="{0680600D-135C-427C-AF01-B9D2D8070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24150"/>
            <a:ext cx="49149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13" name="cm1-a-title">
            <a:extLst xmlns:a="http://schemas.openxmlformats.org/drawingml/2006/main">
              <a:ext uri="{FF2B5EF4-FFF2-40B4-BE49-F238E27FC236}">
                <a16:creationId xmlns:a16="http://schemas.microsoft.com/office/drawing/2014/main" id="{B50E9A3B-7C89-412B-8F56-0FE37AC0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765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398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4B40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4B400"/>
                </a:solidFill>
                <a:latin typeface="Arial"/>
                <a:ea typeface="Arial"/>
                <a:cs typeface="Arial"/>
              </a:rPr>
              <a:t>1.  GS + GV</a:t>
            </a:r>
          </a:p>
        </p:txBody>
      </p:sp>
      <p:sp>
        <p:nvSpPr>
          <p:cNvPr id="14" name="cm1-a-body">
            <a:extLst xmlns:a="http://schemas.openxmlformats.org/drawingml/2006/main">
              <a:ext uri="{FF2B5EF4-FFF2-40B4-BE49-F238E27FC236}">
                <a16:creationId xmlns:a16="http://schemas.microsoft.com/office/drawing/2014/main" id="{03F71D01-A5CE-4D3D-8A01-E7249830E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267075"/>
            <a:ext cx="453390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5" name="cm1-b-bg">
            <a:extLst xmlns:a="http://schemas.openxmlformats.org/drawingml/2006/main">
              <a:ext uri="{FF2B5EF4-FFF2-40B4-BE49-F238E27FC236}">
                <a16:creationId xmlns:a16="http://schemas.microsoft.com/office/drawing/2014/main" id="{8BE2068F-3483-4CB4-9E50-FF52D32AD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49149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16" name="cm1-b-title">
            <a:extLst xmlns:a="http://schemas.openxmlformats.org/drawingml/2006/main">
              <a:ext uri="{FF2B5EF4-FFF2-40B4-BE49-F238E27FC236}">
                <a16:creationId xmlns:a16="http://schemas.microsoft.com/office/drawing/2014/main" id="{197F1751-3EDF-4AD2-9D8B-4C750F05B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398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4B40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4B400"/>
                </a:solidFill>
                <a:latin typeface="Arial"/>
                <a:ea typeface="Arial"/>
                <a:cs typeface="Arial"/>
              </a:rPr>
              <a:t>2.  GS + GV + GC</a:t>
            </a:r>
          </a:p>
        </p:txBody>
      </p:sp>
      <p:sp>
        <p:nvSpPr>
          <p:cNvPr id="17" name="cm1-b-body">
            <a:extLst xmlns:a="http://schemas.openxmlformats.org/drawingml/2006/main">
              <a:ext uri="{FF2B5EF4-FFF2-40B4-BE49-F238E27FC236}">
                <a16:creationId xmlns:a16="http://schemas.microsoft.com/office/drawing/2014/main" id="{75E8A24B-4EBF-4AEF-B107-EE48D5EE0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81475"/>
            <a:ext cx="4533900" cy="9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8" name="cm1-c-bg">
            <a:extLst xmlns:a="http://schemas.openxmlformats.org/drawingml/2006/main">
              <a:ext uri="{FF2B5EF4-FFF2-40B4-BE49-F238E27FC236}">
                <a16:creationId xmlns:a16="http://schemas.microsoft.com/office/drawing/2014/main" id="{047B1FAA-025F-43F6-A660-9FF927FB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52950"/>
            <a:ext cx="4914900" cy="102870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19" name="cm1-c-title">
            <a:extLst xmlns:a="http://schemas.openxmlformats.org/drawingml/2006/main">
              <a:ext uri="{FF2B5EF4-FFF2-40B4-BE49-F238E27FC236}">
                <a16:creationId xmlns:a16="http://schemas.microsoft.com/office/drawing/2014/main" id="{0A0CADC4-13E6-4D98-9335-7CE3D452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7053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398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4B40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4B400"/>
                </a:solidFill>
                <a:latin typeface="Arial"/>
                <a:ea typeface="Arial"/>
                <a:cs typeface="Arial"/>
              </a:rPr>
              <a:t>3.  GC + GS + GV + GC</a:t>
            </a:r>
          </a:p>
        </p:txBody>
      </p:sp>
      <p:sp>
        <p:nvSpPr>
          <p:cNvPr id="20" name="cm1-c-body">
            <a:extLst xmlns:a="http://schemas.openxmlformats.org/drawingml/2006/main">
              <a:ext uri="{FF2B5EF4-FFF2-40B4-BE49-F238E27FC236}">
                <a16:creationId xmlns:a16="http://schemas.microsoft.com/office/drawing/2014/main" id="{E011D74E-47E1-4DFD-B5AC-B035D971A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95875"/>
            <a:ext cx="4533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1" name="cm1-check">
            <a:extLst xmlns:a="http://schemas.openxmlformats.org/drawingml/2006/main">
              <a:ext uri="{FF2B5EF4-FFF2-40B4-BE49-F238E27FC236}">
                <a16:creationId xmlns:a16="http://schemas.microsoft.com/office/drawing/2014/main" id="{1DE78EE0-FBEE-4A1C-9576-8DD5F5A74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34050"/>
            <a:ext cx="483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Trois phrases correctes et ponctuées.</a:t>
            </a:r>
          </a:p>
        </p:txBody>
      </p:sp>
      <p:sp>
        <p:nvSpPr>
          <p:cNvPr id="22" name="cm2-story">
            <a:extLst xmlns:a="http://schemas.openxmlformats.org/drawingml/2006/main">
              <a:ext uri="{FF2B5EF4-FFF2-40B4-BE49-F238E27FC236}">
                <a16:creationId xmlns:a16="http://schemas.microsoft.com/office/drawing/2014/main" id="{B8AC631C-A1DB-4814-8119-64BD45A5C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809750"/>
            <a:ext cx="49149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Un jour, des pirates ont enlevé le jeune Jules César. Mais il n’a pas eu peur de ses ravisseurs !</a:t>
            </a:r>
          </a:p>
        </p:txBody>
      </p:sp>
      <p:sp>
        <p:nvSpPr>
          <p:cNvPr id="23" name="cm2-task-bg">
            <a:extLst xmlns:a="http://schemas.openxmlformats.org/drawingml/2006/main">
              <a:ext uri="{FF2B5EF4-FFF2-40B4-BE49-F238E27FC236}">
                <a16:creationId xmlns:a16="http://schemas.microsoft.com/office/drawing/2014/main" id="{61B625CC-4C27-4E04-ADF5-0664AC340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90850"/>
            <a:ext cx="4914900" cy="2000250"/>
          </a:xfrm>
          <a:prstGeom xmlns:a="http://schemas.openxmlformats.org/drawingml/2006/main" prst="roundRect">
            <a:avLst>
              <a:gd name="adj" fmla="val 761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24" name="cm2-task-title">
            <a:extLst xmlns:a="http://schemas.openxmlformats.org/drawingml/2006/main">
              <a:ext uri="{FF2B5EF4-FFF2-40B4-BE49-F238E27FC236}">
                <a16:creationId xmlns:a16="http://schemas.microsoft.com/office/drawing/2014/main" id="{191DE28F-5F24-46BB-8FFD-0C325A446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1432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7C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57C00"/>
                </a:solidFill>
                <a:latin typeface="Arial"/>
                <a:ea typeface="Arial"/>
                <a:cs typeface="Arial"/>
              </a:rPr>
              <a:t>Raconte</a:t>
            </a:r>
          </a:p>
        </p:txBody>
      </p:sp>
      <p:sp>
        <p:nvSpPr>
          <p:cNvPr id="25" name="cm2-task-body">
            <a:extLst xmlns:a="http://schemas.openxmlformats.org/drawingml/2006/main">
              <a:ext uri="{FF2B5EF4-FFF2-40B4-BE49-F238E27FC236}">
                <a16:creationId xmlns:a16="http://schemas.microsoft.com/office/drawing/2014/main" id="{E720A1D8-87ED-47D7-84B6-EC1AE817A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533775"/>
            <a:ext cx="45339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382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En 6 lignes minimum, raconte une journée de Jules César avec les pirates.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25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Écris au moins 3 phrases.</a:t>
            </a:r>
          </a:p>
        </p:txBody>
      </p:sp>
      <p:sp>
        <p:nvSpPr>
          <p:cNvPr id="26" name="cm2-criteria">
            <a:extLst xmlns:a="http://schemas.openxmlformats.org/drawingml/2006/main">
              <a:ext uri="{FF2B5EF4-FFF2-40B4-BE49-F238E27FC236}">
                <a16:creationId xmlns:a16="http://schemas.microsoft.com/office/drawing/2014/main" id="{25105B11-40AF-4835-AE5A-156581386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219700"/>
            <a:ext cx="45339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65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Ajoute au moins 2 GC :</a:t>
            </a:r>
          </a:p>
          <a:p xmlns:a="http://schemas.openxmlformats.org/drawingml/2006/main">
            <a:pPr algn="l">
              <a:defRPr sz="20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• un GC de temps ;</a:t>
            </a:r>
          </a:p>
          <a:p xmlns:a="http://schemas.openxmlformats.org/drawingml/2006/main">
            <a:pPr algn="l">
              <a:defRPr sz="20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• un GC de lieu.</a:t>
            </a:r>
          </a:p>
        </p:txBody>
      </p:sp>
    </p:spTree>
    <p:extLst>
      <p:ext uri="{BB962C8B-B14F-4D97-AF65-F5344CB8AC3E}">
        <p14:creationId xmlns:p14="http://schemas.microsoft.com/office/powerpoint/2010/main" val="138938236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band">
            <a:extLst xmlns:a="http://schemas.openxmlformats.org/drawingml/2006/main">
              <a:ext uri="{FF2B5EF4-FFF2-40B4-BE49-F238E27FC236}">
                <a16:creationId xmlns:a16="http://schemas.microsoft.com/office/drawing/2014/main" id="{61CA6E12-28C8-4ADA-8CB8-B1E73E13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F2EA06D-A60D-4D83-829C-78472D86F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Des aides pour écrire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4806CC5-47DD-45CD-833A-49A43494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2/4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EAB81B8-ACB1-4705-915A-359DFC0D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51810D52-BF35-4166-840B-523DE53C6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B23C8DD1-7F68-4035-A9BE-797FF9E0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F3A9EBE8-7DBA-4C72-B9CC-4AF5FAA47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15D0724D-BE80-4DAF-B1CE-A0E5DD76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6D21419B-44E0-45A8-9E10-63EBE86FB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ÉCRIT COURT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6474DD72-25AA-4984-B17F-1A898D7A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ÉCRIT LONG</a:t>
            </a:r>
          </a:p>
        </p:txBody>
      </p:sp>
      <p:sp>
        <p:nvSpPr>
          <p:cNvPr id="11" name="cm1-verbs-bg">
            <a:extLst xmlns:a="http://schemas.openxmlformats.org/drawingml/2006/main">
              <a:ext uri="{FF2B5EF4-FFF2-40B4-BE49-F238E27FC236}">
                <a16:creationId xmlns:a16="http://schemas.microsoft.com/office/drawing/2014/main" id="{6A1854ED-5AFC-4DE6-92F3-E29A15C4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47850"/>
            <a:ext cx="4914900" cy="1657350"/>
          </a:xfrm>
          <a:prstGeom xmlns:a="http://schemas.openxmlformats.org/drawingml/2006/main" prst="roundRect">
            <a:avLst>
              <a:gd name="adj" fmla="val 919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12" name="cm1-verbs-title">
            <a:extLst xmlns:a="http://schemas.openxmlformats.org/drawingml/2006/main">
              <a:ext uri="{FF2B5EF4-FFF2-40B4-BE49-F238E27FC236}">
                <a16:creationId xmlns:a16="http://schemas.microsoft.com/office/drawing/2014/main" id="{D2D0EA65-0937-47EB-AFB6-E8452E57F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002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B4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4B400"/>
                </a:solidFill>
                <a:latin typeface="Arial"/>
                <a:ea typeface="Arial"/>
                <a:cs typeface="Arial"/>
              </a:rPr>
              <a:t>Choisis un verbe</a:t>
            </a:r>
          </a:p>
        </p:txBody>
      </p:sp>
      <p:sp>
        <p:nvSpPr>
          <p:cNvPr id="13" name="cm1-verbs-body">
            <a:extLst xmlns:a="http://schemas.openxmlformats.org/drawingml/2006/main">
              <a:ext uri="{FF2B5EF4-FFF2-40B4-BE49-F238E27FC236}">
                <a16:creationId xmlns:a16="http://schemas.microsoft.com/office/drawing/2014/main" id="{7E1C52E1-276D-4037-ADA0-0ECA9A7D2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90775"/>
            <a:ext cx="45339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pleure · découvre · observe</a:t>
            </a:r>
          </a:p>
          <a:p xmlns:a="http://schemas.openxmlformats.org/drawingml/2006/main">
            <a:pPr algn="l">
              <a:defRPr sz="23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rencontre · regarde · écoute</a:t>
            </a:r>
          </a:p>
        </p:txBody>
      </p:sp>
      <p:sp>
        <p:nvSpPr>
          <p:cNvPr id="14" name="cm1-gc-bg">
            <a:extLst xmlns:a="http://schemas.openxmlformats.org/drawingml/2006/main">
              <a:ext uri="{FF2B5EF4-FFF2-40B4-BE49-F238E27FC236}">
                <a16:creationId xmlns:a16="http://schemas.microsoft.com/office/drawing/2014/main" id="{FD754BDB-3202-4740-9737-96EA6214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14750"/>
            <a:ext cx="4914900" cy="209550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18838"/>
            </a:solidFill>
            <a:prstDash val="solid"/>
          </a:ln>
        </p:spPr>
      </p:sp>
      <p:sp>
        <p:nvSpPr>
          <p:cNvPr id="15" name="cm1-gc-title">
            <a:extLst xmlns:a="http://schemas.openxmlformats.org/drawingml/2006/main">
              <a:ext uri="{FF2B5EF4-FFF2-40B4-BE49-F238E27FC236}">
                <a16:creationId xmlns:a16="http://schemas.microsoft.com/office/drawing/2014/main" id="{357BCCEC-F491-43A9-83DC-0977D5613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671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883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Choisis un ou deux GC</a:t>
            </a:r>
          </a:p>
        </p:txBody>
      </p:sp>
      <p:sp>
        <p:nvSpPr>
          <p:cNvPr id="16" name="cm1-gc-body">
            <a:extLst xmlns:a="http://schemas.openxmlformats.org/drawingml/2006/main">
              <a:ext uri="{FF2B5EF4-FFF2-40B4-BE49-F238E27FC236}">
                <a16:creationId xmlns:a16="http://schemas.microsoft.com/office/drawing/2014/main" id="{A33B2386-3F8B-4B8E-87E5-97F5F43EB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257675"/>
            <a:ext cx="45339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057"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dans la cabine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sur le pont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au lever du jour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pendant le voyage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avec curiosité</a:t>
            </a:r>
          </a:p>
        </p:txBody>
      </p:sp>
      <p:sp>
        <p:nvSpPr>
          <p:cNvPr id="17" name="cm2-connect-bg">
            <a:extLst xmlns:a="http://schemas.openxmlformats.org/drawingml/2006/main">
              <a:ext uri="{FF2B5EF4-FFF2-40B4-BE49-F238E27FC236}">
                <a16:creationId xmlns:a16="http://schemas.microsoft.com/office/drawing/2014/main" id="{DC3701EA-C896-468C-8A8B-C7F13F4A4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847850"/>
            <a:ext cx="49149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18" name="cm2-connect-title">
            <a:extLst xmlns:a="http://schemas.openxmlformats.org/drawingml/2006/main">
              <a:ext uri="{FF2B5EF4-FFF2-40B4-BE49-F238E27FC236}">
                <a16:creationId xmlns:a16="http://schemas.microsoft.com/office/drawing/2014/main" id="{93E6D466-8E0E-44DE-9309-70F7862BF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002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7C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57C00"/>
                </a:solidFill>
                <a:latin typeface="Arial"/>
                <a:ea typeface="Arial"/>
                <a:cs typeface="Arial"/>
              </a:rPr>
              <a:t>Organise ton récit</a:t>
            </a:r>
          </a:p>
        </p:txBody>
      </p:sp>
      <p:sp>
        <p:nvSpPr>
          <p:cNvPr id="19" name="cm2-connect-body">
            <a:extLst xmlns:a="http://schemas.openxmlformats.org/drawingml/2006/main">
              <a:ext uri="{FF2B5EF4-FFF2-40B4-BE49-F238E27FC236}">
                <a16:creationId xmlns:a16="http://schemas.microsoft.com/office/drawing/2014/main" id="{3D4C7C13-0F3C-492C-A98D-135DFB5E3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390775"/>
            <a:ext cx="45339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D’abord…  Puis…</a:t>
            </a:r>
          </a:p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Ensuite…  Enfin…</a:t>
            </a:r>
          </a:p>
        </p:txBody>
      </p:sp>
      <p:sp>
        <p:nvSpPr>
          <p:cNvPr id="20" name="cm2-questions-bg">
            <a:extLst xmlns:a="http://schemas.openxmlformats.org/drawingml/2006/main">
              <a:ext uri="{FF2B5EF4-FFF2-40B4-BE49-F238E27FC236}">
                <a16:creationId xmlns:a16="http://schemas.microsoft.com/office/drawing/2014/main" id="{A266E94C-CB10-40D5-9FA0-3104A7803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24250"/>
            <a:ext cx="4914900" cy="2286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565C0"/>
            </a:solidFill>
            <a:prstDash val="solid"/>
          </a:ln>
        </p:spPr>
      </p:sp>
      <p:sp>
        <p:nvSpPr>
          <p:cNvPr id="21" name="cm2-questions-title">
            <a:extLst xmlns:a="http://schemas.openxmlformats.org/drawingml/2006/main">
              <a:ext uri="{FF2B5EF4-FFF2-40B4-BE49-F238E27FC236}">
                <a16:creationId xmlns:a16="http://schemas.microsoft.com/office/drawing/2014/main" id="{1848B290-77D9-47BE-BDA2-8CF2DBBAA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7665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565C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Fais avancer l’histoire</a:t>
            </a:r>
          </a:p>
        </p:txBody>
      </p:sp>
      <p:sp>
        <p:nvSpPr>
          <p:cNvPr id="22" name="cm2-questions-body">
            <a:extLst xmlns:a="http://schemas.openxmlformats.org/drawingml/2006/main">
              <a:ext uri="{FF2B5EF4-FFF2-40B4-BE49-F238E27FC236}">
                <a16:creationId xmlns:a16="http://schemas.microsoft.com/office/drawing/2014/main" id="{7A4DD89E-B0A9-4A9C-B8F8-24FD1A20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067175"/>
            <a:ext cx="45339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Où se trouve Jules César ?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Quand se passe l’action ?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Que font les pirates ?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Comment réagit Jules César ?</a:t>
            </a:r>
          </a:p>
        </p:txBody>
      </p:sp>
    </p:spTree>
    <p:extLst>
      <p:ext uri="{BB962C8B-B14F-4D97-AF65-F5344CB8AC3E}">
        <p14:creationId xmlns:p14="http://schemas.microsoft.com/office/powerpoint/2010/main" val="16030559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band">
            <a:extLst xmlns:a="http://schemas.openxmlformats.org/drawingml/2006/main">
              <a:ext uri="{FF2B5EF4-FFF2-40B4-BE49-F238E27FC236}">
                <a16:creationId xmlns:a16="http://schemas.microsoft.com/office/drawing/2014/main" id="{8B6BC4BA-127C-424A-85AA-0DCD64D2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ACB913D-3710-4BDC-A8A1-424866426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Relis ton texte avec la grammaire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1842DC4-7059-4DB2-A889-52F2C9395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3/4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7BBAE22-FEEA-4705-A72E-E97CC94B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AEFF6292-A536-4221-A193-0F58DE963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2DD848A8-AE33-433E-BB82-3641173A7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BA98BA57-8FA0-4078-B2DF-93A35B714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1D63A892-E51E-42CC-82A6-A1BF1B826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DC7E06C1-9B1A-40F6-B1D8-60C938AEA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ÉCRIT COURT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873A7A76-F692-46E6-B66B-1091F3A1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ÉCRIT LONG</a:t>
            </a:r>
          </a:p>
        </p:txBody>
      </p:sp>
      <p:sp>
        <p:nvSpPr>
          <p:cNvPr id="11" name="cm1-steps">
            <a:extLst xmlns:a="http://schemas.openxmlformats.org/drawingml/2006/main">
              <a:ext uri="{FF2B5EF4-FFF2-40B4-BE49-F238E27FC236}">
                <a16:creationId xmlns:a16="http://schemas.microsoft.com/office/drawing/2014/main" id="{EAED596E-BDA4-4248-B757-0D16C28E0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43100"/>
            <a:ext cx="483870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1. Ma phrase a du sens.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2. Elle commence par une majuscule.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3. Elle se termine par un point.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4. J’ai respecté la structure demandée.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5. Je choisis une phrase :</a:t>
            </a:r>
          </a:p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   GS en bleu · GV en rouge · GC en vert.</a:t>
            </a:r>
          </a:p>
        </p:txBody>
      </p:sp>
      <p:sp>
        <p:nvSpPr>
          <p:cNvPr id="12" name="cm2-steps">
            <a:extLst xmlns:a="http://schemas.openxmlformats.org/drawingml/2006/main">
              <a:ext uri="{FF2B5EF4-FFF2-40B4-BE49-F238E27FC236}">
                <a16:creationId xmlns:a16="http://schemas.microsoft.com/office/drawing/2014/main" id="{E734A658-05AD-467D-96D2-E7125D3C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847850"/>
            <a:ext cx="4838700" cy="390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1. Mon récit comporte au moins 3 phrases.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2. Chaque phrase a du sens et est ponctuée.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3. J’ai utilisé un GC de temps et un GC de lieu.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4. Je souligne au moins :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   un GS en bleu · un GV en rouge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   deux GC en vert.</a:t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5. Je relis avec un camarade.</a:t>
            </a:r>
          </a:p>
        </p:txBody>
      </p:sp>
      <p:sp>
        <p:nvSpPr>
          <p:cNvPr id="13" name="shared-check">
            <a:extLst xmlns:a="http://schemas.openxmlformats.org/drawingml/2006/main">
              <a:ext uri="{FF2B5EF4-FFF2-40B4-BE49-F238E27FC236}">
                <a16:creationId xmlns:a16="http://schemas.microsoft.com/office/drawing/2014/main" id="{A1461752-96ED-42EF-8515-E3B75DBEC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86450"/>
            <a:ext cx="7429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18838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Une réussite + une amélioration possible</a:t>
            </a:r>
          </a:p>
        </p:txBody>
      </p:sp>
    </p:spTree>
    <p:extLst>
      <p:ext uri="{BB962C8B-B14F-4D97-AF65-F5344CB8AC3E}">
        <p14:creationId xmlns:p14="http://schemas.microsoft.com/office/powerpoint/2010/main" val="177490375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op-band">
            <a:extLst xmlns:a="http://schemas.openxmlformats.org/drawingml/2006/main">
              <a:ext uri="{FF2B5EF4-FFF2-40B4-BE49-F238E27FC236}">
                <a16:creationId xmlns:a16="http://schemas.microsoft.com/office/drawing/2014/main" id="{6763CFA9-A8DD-4159-8F6C-F9C000EEC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E3BFCF2-4EF0-4CDE-926D-5B7436D5B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Exemples possibles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371FB53-6093-4B23-B322-0DD14A4A3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4/4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8966617-AAE0-4F4F-BB63-F19C89656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1A236C03-86AF-4368-8C9D-203AE899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AC9D902D-AC62-46E3-8B5A-084C9347E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27EE98E8-FFFE-4220-99C5-E134ABB59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335B43BF-8D2B-4FD2-B0F6-CD3C622A4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01FD67ED-59E3-4BCE-AE1F-C81A923F1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ÉCRIT COURT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1CA94C3A-3DAE-4EBD-A208-539250B0B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ÉCRIT LONG</a:t>
            </a:r>
          </a:p>
        </p:txBody>
      </p:sp>
      <p:sp>
        <p:nvSpPr>
          <p:cNvPr id="11" name="cm1-note">
            <a:extLst xmlns:a="http://schemas.openxmlformats.org/drawingml/2006/main">
              <a:ext uri="{FF2B5EF4-FFF2-40B4-BE49-F238E27FC236}">
                <a16:creationId xmlns:a16="http://schemas.microsoft.com/office/drawing/2014/main" id="{30233C80-D5E6-4D21-8281-8D91666C4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9750"/>
            <a:ext cx="4914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667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Ce sont des exemples : d’autres phrases sont possibles.</a:t>
            </a:r>
          </a:p>
        </p:txBody>
      </p:sp>
      <p:sp>
        <p:nvSpPr>
          <p:cNvPr id="12" name="cm1-ex1">
            <a:extLst xmlns:a="http://schemas.openxmlformats.org/drawingml/2006/main">
              <a:ext uri="{FF2B5EF4-FFF2-40B4-BE49-F238E27FC236}">
                <a16:creationId xmlns:a16="http://schemas.microsoft.com/office/drawing/2014/main" id="{1F176C24-C9E5-4B15-BA1B-4336201F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52700"/>
            <a:ext cx="4838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Le bébé de Jules César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pleure.</a:t>
            </a:r>
          </a:p>
        </p:txBody>
      </p:sp>
      <p:sp>
        <p:nvSpPr>
          <p:cNvPr id="13" name="cm1-ex2">
            <a:extLst xmlns:a="http://schemas.openxmlformats.org/drawingml/2006/main">
              <a:ext uri="{FF2B5EF4-FFF2-40B4-BE49-F238E27FC236}">
                <a16:creationId xmlns:a16="http://schemas.microsoft.com/office/drawing/2014/main" id="{61BF5B00-EBC3-4831-9743-A80740AB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4838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Le bébé de Jules César </a:t>
            </a:r>
            <a:r>
              <a:rPr sz="2250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découvre le navire </a:t>
            </a:r>
            <a:r>
              <a:rPr sz="2250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au lever du jour.</a:t>
            </a:r>
          </a:p>
        </p:txBody>
      </p:sp>
      <p:sp>
        <p:nvSpPr>
          <p:cNvPr id="14" name="cm1-ex3">
            <a:extLst xmlns:a="http://schemas.openxmlformats.org/drawingml/2006/main">
              <a:ext uri="{FF2B5EF4-FFF2-40B4-BE49-F238E27FC236}">
                <a16:creationId xmlns:a16="http://schemas.microsoft.com/office/drawing/2014/main" id="{2A9B3C5D-5697-4C42-91FF-614CE8DB7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48387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Dans la cabine, </a:t>
            </a:r>
            <a:r>
              <a:rPr sz="217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le bébé de Jules César </a:t>
            </a:r>
            <a:r>
              <a:rPr sz="217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observe les pirates </a:t>
            </a:r>
            <a:r>
              <a:rPr sz="217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avec curiosité.</a:t>
            </a:r>
          </a:p>
        </p:txBody>
      </p:sp>
      <p:sp>
        <p:nvSpPr>
          <p:cNvPr id="15" name="cm2-note">
            <a:extLst xmlns:a="http://schemas.openxmlformats.org/drawingml/2006/main">
              <a:ext uri="{FF2B5EF4-FFF2-40B4-BE49-F238E27FC236}">
                <a16:creationId xmlns:a16="http://schemas.microsoft.com/office/drawing/2014/main" id="{8264F8A0-0566-46FC-84FB-2AE2BFF55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809750"/>
            <a:ext cx="4914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Un récit possible</a:t>
            </a:r>
          </a:p>
        </p:txBody>
      </p:sp>
      <p:sp>
        <p:nvSpPr>
          <p:cNvPr id="16" name="cm2-example">
            <a:extLst xmlns:a="http://schemas.openxmlformats.org/drawingml/2006/main">
              <a:ext uri="{FF2B5EF4-FFF2-40B4-BE49-F238E27FC236}">
                <a16:creationId xmlns:a16="http://schemas.microsoft.com/office/drawing/2014/main" id="{109AD29C-CDA6-48DD-90EB-3DBB94FD6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476500"/>
            <a:ext cx="48006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Au lever du jour, les pirates conduisent Jules César sur le pont.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Le jeune garçon observe calmement le navire. Puis, dans la cabine, il discute avec leur chef.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100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À midi, il partage leur repas. Enfin, les pirates comprennent qu’il n’a pas peur.</a:t>
            </a:r>
          </a:p>
        </p:txBody>
      </p:sp>
      <p:sp>
        <p:nvSpPr>
          <p:cNvPr id="17" name="legend">
            <a:extLst xmlns:a="http://schemas.openxmlformats.org/drawingml/2006/main">
              <a:ext uri="{FF2B5EF4-FFF2-40B4-BE49-F238E27FC236}">
                <a16:creationId xmlns:a16="http://schemas.microsoft.com/office/drawing/2014/main" id="{3D172217-3649-490C-A968-7FBDCCF72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81025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Bleu = GS   ·   rouge = GV   ·   vert = GC</a:t>
            </a:r>
          </a:p>
        </p:txBody>
      </p:sp>
    </p:spTree>
    <p:extLst>
      <p:ext uri="{BB962C8B-B14F-4D97-AF65-F5344CB8AC3E}">
        <p14:creationId xmlns:p14="http://schemas.microsoft.com/office/powerpoint/2010/main" val="18891887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2026-08-09T12:57:41.6850000Z</dcterms:created>
  <dcterms:modified xsi:type="dcterms:W3CDTF">2026-08-09T12:57:41.6850000Z</dcterms:modified>
</coreProperties>
</file>