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bdf958404df4fd4" /><Relationship Type="http://schemas.openxmlformats.org/officeDocument/2006/relationships/extended-properties" Target="/docProps/app.xml" Id="R50fb5a99349a4058" /><Relationship Type="http://schemas.openxmlformats.org/officeDocument/2006/relationships/officeDocument" Target="/ppt/presentation.xml" Id="R85a7004ab2a842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2d5fa5ebbc4238"/>
  </p:sldMasterIdLst>
  <p:notesMasterIdLst>
    <p:notesMasterId xmlns:r="http://schemas.openxmlformats.org/officeDocument/2006/relationships" r:id="Raffa0aa100ac45d4"/>
  </p:notesMasterIdLst>
  <p:sldIdLst>
    <p:sldId xmlns:r="http://schemas.openxmlformats.org/officeDocument/2006/relationships" id="256" r:id="R6e43494d46fd42e4"/>
    <p:sldId xmlns:r="http://schemas.openxmlformats.org/officeDocument/2006/relationships" id="257" r:id="R37fdf06e46c74d91"/>
    <p:sldId xmlns:r="http://schemas.openxmlformats.org/officeDocument/2006/relationships" id="258" r:id="R4518d6996d544dbd"/>
    <p:sldId xmlns:r="http://schemas.openxmlformats.org/officeDocument/2006/relationships" id="259" r:id="Rf66d48fd77734981"/>
    <p:sldId xmlns:r="http://schemas.openxmlformats.org/officeDocument/2006/relationships" id="260" r:id="Re257aa22d1c14c21"/>
    <p:sldId xmlns:r="http://schemas.openxmlformats.org/officeDocument/2006/relationships" id="261" r:id="Rb36118d73a564e49"/>
    <p:sldId xmlns:r="http://schemas.openxmlformats.org/officeDocument/2006/relationships" id="262" r:id="R3b2c7fb08cec4508"/>
    <p:sldId xmlns:r="http://schemas.openxmlformats.org/officeDocument/2006/relationships" id="263" r:id="Rcdb7165375624ba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3c6e3acf3024d13" /><Relationship Type="http://schemas.openxmlformats.org/officeDocument/2006/relationships/slideMaster" Target="/ppt/slideMasters/slideMaster1.xml" Id="R0d2d5fa5ebbc4238" /><Relationship Type="http://schemas.openxmlformats.org/officeDocument/2006/relationships/notesMaster" Target="/ppt/notesMasters/notesMaster1.xml" Id="Raffa0aa100ac45d4" /><Relationship Type="http://schemas.openxmlformats.org/officeDocument/2006/relationships/presProps" Target="/ppt/presProps.xml" Id="Rc0a40d328abf491f" /><Relationship Type="http://schemas.openxmlformats.org/officeDocument/2006/relationships/tableStyles" Target="/ppt/tableStyles.xml" Id="Rd90db180857f46ec" /><Relationship Type="http://schemas.openxmlformats.org/officeDocument/2006/relationships/slide" Target="/ppt/slides/slide1.xml" Id="R6e43494d46fd42e4" /><Relationship Type="http://schemas.openxmlformats.org/officeDocument/2006/relationships/slide" Target="/ppt/slides/slide2.xml" Id="R37fdf06e46c74d91" /><Relationship Type="http://schemas.openxmlformats.org/officeDocument/2006/relationships/slide" Target="/ppt/slides/slide3.xml" Id="R4518d6996d544dbd" /><Relationship Type="http://schemas.openxmlformats.org/officeDocument/2006/relationships/slide" Target="/ppt/slides/slide4.xml" Id="Rf66d48fd77734981" /><Relationship Type="http://schemas.openxmlformats.org/officeDocument/2006/relationships/slide" Target="/ppt/slides/slide5.xml" Id="Re257aa22d1c14c21" /><Relationship Type="http://schemas.openxmlformats.org/officeDocument/2006/relationships/slide" Target="/ppt/slides/slide6.xml" Id="Rb36118d73a564e49" /><Relationship Type="http://schemas.openxmlformats.org/officeDocument/2006/relationships/slide" Target="/ppt/slides/slide7.xml" Id="R3b2c7fb08cec4508" /><Relationship Type="http://schemas.openxmlformats.org/officeDocument/2006/relationships/slide" Target="/ppt/slides/slide8.xml" Id="Rcdb7165375624ba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8300699c3704a4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d7b310193a54902" /><Relationship Type="http://schemas.openxmlformats.org/officeDocument/2006/relationships/notesMaster" Target="/ppt/notesMasters/notesMaster1.xml" Id="Raa63314ee319432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d9bbe58dc6f40d0" /><Relationship Type="http://schemas.openxmlformats.org/officeDocument/2006/relationships/notesMaster" Target="/ppt/notesMasters/notesMaster1.xml" Id="R0da25ccd32fd44c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24b06c55c014cd4" /><Relationship Type="http://schemas.openxmlformats.org/officeDocument/2006/relationships/notesMaster" Target="/ppt/notesMasters/notesMaster1.xml" Id="Rd01f6749094b4a9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4e50d59e0774c2e" /><Relationship Type="http://schemas.openxmlformats.org/officeDocument/2006/relationships/notesMaster" Target="/ppt/notesMasters/notesMaster1.xml" Id="R845e78d79275415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83d760c633a4241" /><Relationship Type="http://schemas.openxmlformats.org/officeDocument/2006/relationships/notesMaster" Target="/ppt/notesMasters/notesMaster1.xml" Id="Rd0ba7b9ffba74a7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1da6fa72ccd48c3" /><Relationship Type="http://schemas.openxmlformats.org/officeDocument/2006/relationships/notesMaster" Target="/ppt/notesMasters/notesMaster1.xml" Id="R5c1d7431b2f1482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92360c304d941e8" /><Relationship Type="http://schemas.openxmlformats.org/officeDocument/2006/relationships/notesMaster" Target="/ppt/notesMasters/notesMaster1.xml" Id="R8e784d050c2d49d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149d1489820415c" /><Relationship Type="http://schemas.openxmlformats.org/officeDocument/2006/relationships/notesMaster" Target="/ppt/notesMasters/notesMaster1.xml" Id="Rfc0352e9caf3495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cf0e3a8d34ad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7a152e89031422e" /><Relationship Type="http://schemas.openxmlformats.org/officeDocument/2006/relationships/slideLayout" Target="/ppt/slideLayouts/slideLayout1.xml" Id="R2ac51151cae6482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c51151cae6482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ee2eb48964391" /><Relationship Type="http://schemas.openxmlformats.org/officeDocument/2006/relationships/notesSlide" Target="/ppt/notesSlides/notesSlide1.xml" Id="R24bbf298bc374e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43dd1fe134adf" /><Relationship Type="http://schemas.openxmlformats.org/officeDocument/2006/relationships/notesSlide" Target="/ppt/notesSlides/notesSlide2.xml" Id="R603670995a7f4f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273404c6745e5" /><Relationship Type="http://schemas.openxmlformats.org/officeDocument/2006/relationships/notesSlide" Target="/ppt/notesSlides/notesSlide3.xml" Id="R1ca120600eb64a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125e637274d5e" /><Relationship Type="http://schemas.openxmlformats.org/officeDocument/2006/relationships/notesSlide" Target="/ppt/notesSlides/notesSlide4.xml" Id="Rf16dc013474f4b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f4f9335654a44" /><Relationship Type="http://schemas.openxmlformats.org/officeDocument/2006/relationships/notesSlide" Target="/ppt/notesSlides/notesSlide5.xml" Id="Rb2ee779c674645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98c25dd804f62" /><Relationship Type="http://schemas.openxmlformats.org/officeDocument/2006/relationships/notesSlide" Target="/ppt/notesSlides/notesSlide6.xml" Id="R045f9f40d6a142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5cebae6314df6" /><Relationship Type="http://schemas.openxmlformats.org/officeDocument/2006/relationships/notesSlide" Target="/ppt/notesSlides/notesSlide7.xml" Id="Rb13e9ceb3e864b7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06bac16134cd2" /><Relationship Type="http://schemas.openxmlformats.org/officeDocument/2006/relationships/notesSlide" Target="/ppt/notesSlides/notesSlide8.xml" Id="R692c956b41d1472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label">
            <a:extLst xmlns:a="http://schemas.openxmlformats.org/drawingml/2006/main">
              <a:ext uri="{FF2B5EF4-FFF2-40B4-BE49-F238E27FC236}">
                <a16:creationId xmlns:a16="http://schemas.microsoft.com/office/drawing/2014/main" id="{AD06740E-4789-4638-8957-3ED4AB95D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1 · OBJECTIF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BE3FF422-43D2-43AD-A2AB-7AF9997F5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Nommer précisément ce qui est tracé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8B1B04F6-1431-4EE4-816B-97F9C79CD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body">
            <a:extLst xmlns:a="http://schemas.openxmlformats.org/drawingml/2006/main">
              <a:ext uri="{FF2B5EF4-FFF2-40B4-BE49-F238E27FC236}">
                <a16:creationId xmlns:a16="http://schemas.microsoft.com/office/drawing/2014/main" id="{F92874BB-417D-4E1E-990D-A9D842398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62125"/>
            <a:ext cx="9906000" cy="3000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D8E0E8"/>
            </a:solidFill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7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point · droite · segment · demi-droite · longueur</a:t>
            </a:r>
          </a:p>
        </p:txBody>
      </p:sp>
      <p:sp>
        <p:nvSpPr>
          <p:cNvPr id="5" name="prompt">
            <a:extLst xmlns:a="http://schemas.openxmlformats.org/drawingml/2006/main">
              <a:ext uri="{FF2B5EF4-FFF2-40B4-BE49-F238E27FC236}">
                <a16:creationId xmlns:a16="http://schemas.microsoft.com/office/drawing/2014/main" id="{DB78E2B0-2E7D-465D-9A40-79A295F4A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000625"/>
            <a:ext cx="9429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Aujourd’hui, nous allons comprendre ce que les crochets et les parenthèses nous indiquent.</a:t>
            </a:r>
          </a:p>
        </p:txBody>
      </p:sp>
    </p:spTree>
    <p:extLst>
      <p:ext uri="{BB962C8B-B14F-4D97-AF65-F5344CB8AC3E}">
        <p14:creationId xmlns:p14="http://schemas.microsoft.com/office/powerpoint/2010/main" val="212017391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4" name="label">
            <a:extLst xmlns:a="http://schemas.openxmlformats.org/drawingml/2006/main">
              <a:ext uri="{FF2B5EF4-FFF2-40B4-BE49-F238E27FC236}">
                <a16:creationId xmlns:a16="http://schemas.microsoft.com/office/drawing/2014/main" id="{2BAC10A9-0C9D-4028-A075-13E22592D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1 · RECHERCHE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3D7E4623-6CB5-4275-B489-F44CADD6D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Quatre objets à reconnaître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74DE6380-5C33-42A8-8132-FC9D8A8C9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13B9B0BA-E983-46CB-970D-F4C8CB459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FA12C8CD-E3AF-4783-9D86-881C50CFE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897F9A63-1DC6-4318-AFD2-C5A7B0325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Nomme chaque objet</a:t>
            </a:r>
          </a:p>
        </p:txBody>
      </p:sp>
      <p:sp>
        <p:nvSpPr>
          <p:cNvPr id="7" name="CM2-panel">
            <a:extLst xmlns:a="http://schemas.openxmlformats.org/drawingml/2006/main">
              <a:ext uri="{FF2B5EF4-FFF2-40B4-BE49-F238E27FC236}">
                <a16:creationId xmlns:a16="http://schemas.microsoft.com/office/drawing/2014/main" id="{B5E01406-50D1-4F45-AC11-725726532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8" name="CM2-label">
            <a:extLst xmlns:a="http://schemas.openxmlformats.org/drawingml/2006/main">
              <a:ext uri="{FF2B5EF4-FFF2-40B4-BE49-F238E27FC236}">
                <a16:creationId xmlns:a16="http://schemas.microsoft.com/office/drawing/2014/main" id="{681F0F7B-45E4-4421-B62E-0507CC54F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9" name="CM2-title">
            <a:extLst xmlns:a="http://schemas.openxmlformats.org/drawingml/2006/main">
              <a:ext uri="{FF2B5EF4-FFF2-40B4-BE49-F238E27FC236}">
                <a16:creationId xmlns:a16="http://schemas.microsoft.com/office/drawing/2014/main" id="{8A173B32-1574-4EC0-B23F-56C7145F2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Ajoute sa notation</a:t>
            </a:r>
          </a:p>
        </p:txBody>
      </p:sp>
      <p:sp>
        <p:nvSpPr>
          <p:cNvPr id="10" name="divider">
            <a:extLst xmlns:a="http://schemas.openxmlformats.org/drawingml/2006/main">
              <a:ext uri="{FF2B5EF4-FFF2-40B4-BE49-F238E27FC236}">
                <a16:creationId xmlns:a16="http://schemas.microsoft.com/office/drawing/2014/main" id="{946FA48F-0EF2-4651-9A8A-EFBDB1087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1" name="footer">
            <a:extLst xmlns:a="http://schemas.openxmlformats.org/drawingml/2006/main">
              <a:ext uri="{FF2B5EF4-FFF2-40B4-BE49-F238E27FC236}">
                <a16:creationId xmlns:a16="http://schemas.microsoft.com/office/drawing/2014/main" id="{3D80147D-1AB8-49A5-BD3E-BEDF1FE47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DIAGNOSTIC</a:t>
            </a:r>
          </a:p>
        </p:txBody>
      </p:sp>
      <p:sp>
        <p:nvSpPr>
          <p:cNvPr id="12" name="cm1-obj-A-dot">
            <a:extLst xmlns:a="http://schemas.openxmlformats.org/drawingml/2006/main">
              <a:ext uri="{FF2B5EF4-FFF2-40B4-BE49-F238E27FC236}">
                <a16:creationId xmlns:a16="http://schemas.microsoft.com/office/drawing/2014/main" id="{E05CC8AD-4D1D-4060-A0D1-0E1C845CC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28775" y="32766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13" name="cm1-obj-A-label">
            <a:extLst xmlns:a="http://schemas.openxmlformats.org/drawingml/2006/main">
              <a:ext uri="{FF2B5EF4-FFF2-40B4-BE49-F238E27FC236}">
                <a16:creationId xmlns:a16="http://schemas.microsoft.com/office/drawing/2014/main" id="{B012C1B7-A9D6-4597-9599-500FE3040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14475" y="30099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14" name="cm1-obj-point-label">
            <a:extLst xmlns:a="http://schemas.openxmlformats.org/drawingml/2006/main">
              <a:ext uri="{FF2B5EF4-FFF2-40B4-BE49-F238E27FC236}">
                <a16:creationId xmlns:a16="http://schemas.microsoft.com/office/drawing/2014/main" id="{60D98B3A-55E6-4611-88AF-F205BCA4C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52675" y="3124200"/>
            <a:ext cx="238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un point</a:t>
            </a:r>
          </a:p>
        </p:txBody>
      </p:sp>
      <p:sp>
        <p:nvSpPr>
          <p:cNvPr id="15" name="cm1-obj-line">
            <a:extLst xmlns:a="http://schemas.openxmlformats.org/drawingml/2006/main">
              <a:ext uri="{FF2B5EF4-FFF2-40B4-BE49-F238E27FC236}">
                <a16:creationId xmlns:a16="http://schemas.microsoft.com/office/drawing/2014/main" id="{FA2EA9A2-7115-4B7F-BB48-AFF512FD7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038600"/>
            <a:ext cx="3905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142033"/>
            </a:solidFill>
            <a:prstDash val="solid"/>
          </a:ln>
        </p:spPr>
      </p:sp>
      <p:sp>
        <p:nvSpPr>
          <p:cNvPr id="16" name="cm1-obj-B-dot">
            <a:extLst xmlns:a="http://schemas.openxmlformats.org/drawingml/2006/main">
              <a:ext uri="{FF2B5EF4-FFF2-40B4-BE49-F238E27FC236}">
                <a16:creationId xmlns:a16="http://schemas.microsoft.com/office/drawing/2014/main" id="{96AECAAB-8E0D-431A-8764-AC27353BB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39814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17" name="cm1-obj-B-label">
            <a:extLst xmlns:a="http://schemas.openxmlformats.org/drawingml/2006/main">
              <a:ext uri="{FF2B5EF4-FFF2-40B4-BE49-F238E27FC236}">
                <a16:creationId xmlns:a16="http://schemas.microsoft.com/office/drawing/2014/main" id="{CA3554FC-45C0-4B99-9390-330118ABF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37147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18" name="cm1-obj-C-dot">
            <a:extLst xmlns:a="http://schemas.openxmlformats.org/drawingml/2006/main">
              <a:ext uri="{FF2B5EF4-FFF2-40B4-BE49-F238E27FC236}">
                <a16:creationId xmlns:a16="http://schemas.microsoft.com/office/drawing/2014/main" id="{75DF4439-5C5D-4766-BB77-2C26FE542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9525" y="39814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19" name="cm1-obj-C-label">
            <a:extLst xmlns:a="http://schemas.openxmlformats.org/drawingml/2006/main">
              <a:ext uri="{FF2B5EF4-FFF2-40B4-BE49-F238E27FC236}">
                <a16:creationId xmlns:a16="http://schemas.microsoft.com/office/drawing/2014/main" id="{64BC9E5F-E018-4522-8F87-C7893199C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5225" y="37147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20" name="cm1-obj-line-label">
            <a:extLst xmlns:a="http://schemas.openxmlformats.org/drawingml/2006/main">
              <a:ext uri="{FF2B5EF4-FFF2-40B4-BE49-F238E27FC236}">
                <a16:creationId xmlns:a16="http://schemas.microsoft.com/office/drawing/2014/main" id="{F2EC86B5-CAB1-4E7E-B1BB-31364BAFC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6925" y="4152900"/>
            <a:ext cx="219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379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la droite (BC)</a:t>
            </a:r>
          </a:p>
        </p:txBody>
      </p:sp>
      <p:sp>
        <p:nvSpPr>
          <p:cNvPr id="21" name="cm1-obj-seg">
            <a:extLst xmlns:a="http://schemas.openxmlformats.org/drawingml/2006/main">
              <a:ext uri="{FF2B5EF4-FFF2-40B4-BE49-F238E27FC236}">
                <a16:creationId xmlns:a16="http://schemas.microsoft.com/office/drawing/2014/main" id="{CAC458A4-2E2A-49C8-B20A-4B5D022B9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10150"/>
            <a:ext cx="2895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22" name="cm1-obj-D-dot">
            <a:extLst xmlns:a="http://schemas.openxmlformats.org/drawingml/2006/main">
              <a:ext uri="{FF2B5EF4-FFF2-40B4-BE49-F238E27FC236}">
                <a16:creationId xmlns:a16="http://schemas.microsoft.com/office/drawing/2014/main" id="{1E75D03C-2ED8-4083-8EBC-075EDD1CA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953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23" name="cm1-obj-D-label">
            <a:extLst xmlns:a="http://schemas.openxmlformats.org/drawingml/2006/main">
              <a:ext uri="{FF2B5EF4-FFF2-40B4-BE49-F238E27FC236}">
                <a16:creationId xmlns:a16="http://schemas.microsoft.com/office/drawing/2014/main" id="{FB99E141-D211-4CA3-BD37-5D74CC65E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686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D</a:t>
            </a:r>
          </a:p>
        </p:txBody>
      </p:sp>
      <p:sp>
        <p:nvSpPr>
          <p:cNvPr id="24" name="cm1-obj-E-dot">
            <a:extLst xmlns:a="http://schemas.openxmlformats.org/drawingml/2006/main">
              <a:ext uri="{FF2B5EF4-FFF2-40B4-BE49-F238E27FC236}">
                <a16:creationId xmlns:a16="http://schemas.microsoft.com/office/drawing/2014/main" id="{874A92CF-E7B3-4FA7-A00B-1ECC0E0E4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953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25" name="cm1-obj-E-label">
            <a:extLst xmlns:a="http://schemas.openxmlformats.org/drawingml/2006/main">
              <a:ext uri="{FF2B5EF4-FFF2-40B4-BE49-F238E27FC236}">
                <a16:creationId xmlns:a16="http://schemas.microsoft.com/office/drawing/2014/main" id="{A7B71325-09B4-4BC8-83B5-39CD75DD1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686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</a:t>
            </a:r>
          </a:p>
        </p:txBody>
      </p:sp>
      <p:sp>
        <p:nvSpPr>
          <p:cNvPr id="26" name="cm1-obj-seg-label">
            <a:extLst xmlns:a="http://schemas.openxmlformats.org/drawingml/2006/main">
              <a:ext uri="{FF2B5EF4-FFF2-40B4-BE49-F238E27FC236}">
                <a16:creationId xmlns:a16="http://schemas.microsoft.com/office/drawing/2014/main" id="{D36A2DBD-4778-41A4-B688-9886ECB55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5133975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8658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le segment [DE]</a:t>
            </a:r>
          </a:p>
        </p:txBody>
      </p:sp>
      <p:sp>
        <p:nvSpPr>
          <p:cNvPr id="27" name="cm1-obj-ray">
            <a:extLst xmlns:a="http://schemas.openxmlformats.org/drawingml/2006/main">
              <a:ext uri="{FF2B5EF4-FFF2-40B4-BE49-F238E27FC236}">
                <a16:creationId xmlns:a16="http://schemas.microsoft.com/office/drawing/2014/main" id="{CC7261DF-AC36-4752-A3DC-FC0C04FD6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6019800"/>
            <a:ext cx="3448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28" name="cm1-obj-F-dot">
            <a:extLst xmlns:a="http://schemas.openxmlformats.org/drawingml/2006/main">
              <a:ext uri="{FF2B5EF4-FFF2-40B4-BE49-F238E27FC236}">
                <a16:creationId xmlns:a16="http://schemas.microsoft.com/office/drawing/2014/main" id="{ABED1D64-2F75-4777-A7BC-2E6E2FF3A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9626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29" name="cm1-obj-F-label">
            <a:extLst xmlns:a="http://schemas.openxmlformats.org/drawingml/2006/main">
              <a:ext uri="{FF2B5EF4-FFF2-40B4-BE49-F238E27FC236}">
                <a16:creationId xmlns:a16="http://schemas.microsoft.com/office/drawing/2014/main" id="{F3B638BE-7E6D-466C-BBC7-00F79F139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56959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F</a:t>
            </a:r>
          </a:p>
        </p:txBody>
      </p:sp>
      <p:sp>
        <p:nvSpPr>
          <p:cNvPr id="30" name="cm1-obj-G-dot">
            <a:extLst xmlns:a="http://schemas.openxmlformats.org/drawingml/2006/main">
              <a:ext uri="{FF2B5EF4-FFF2-40B4-BE49-F238E27FC236}">
                <a16:creationId xmlns:a16="http://schemas.microsoft.com/office/drawing/2014/main" id="{9B342977-CAFF-4CC3-BE9B-248C10DB6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59626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31" name="cm1-obj-G-label">
            <a:extLst xmlns:a="http://schemas.openxmlformats.org/drawingml/2006/main">
              <a:ext uri="{FF2B5EF4-FFF2-40B4-BE49-F238E27FC236}">
                <a16:creationId xmlns:a16="http://schemas.microsoft.com/office/drawing/2014/main" id="{FA882A1E-D5EC-4700-87CB-37E7C107B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56959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G</a:t>
            </a:r>
          </a:p>
        </p:txBody>
      </p:sp>
      <p:sp>
        <p:nvSpPr>
          <p:cNvPr id="32" name="cm1-obj-ray-label">
            <a:extLst xmlns:a="http://schemas.openxmlformats.org/drawingml/2006/main">
              <a:ext uri="{FF2B5EF4-FFF2-40B4-BE49-F238E27FC236}">
                <a16:creationId xmlns:a16="http://schemas.microsoft.com/office/drawing/2014/main" id="{E83393D2-A991-4555-ABCB-1DE34C992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76425" y="6143625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070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la demi-droite [FG)</a:t>
            </a:r>
          </a:p>
        </p:txBody>
      </p:sp>
      <p:sp>
        <p:nvSpPr>
          <p:cNvPr id="33" name="cm2-obj-A-dot">
            <a:extLst xmlns:a="http://schemas.openxmlformats.org/drawingml/2006/main">
              <a:ext uri="{FF2B5EF4-FFF2-40B4-BE49-F238E27FC236}">
                <a16:creationId xmlns:a16="http://schemas.microsoft.com/office/drawing/2014/main" id="{6F81FF4A-B95F-4AA3-894D-D299E3494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32766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34" name="cm2-obj-A-label">
            <a:extLst xmlns:a="http://schemas.openxmlformats.org/drawingml/2006/main">
              <a:ext uri="{FF2B5EF4-FFF2-40B4-BE49-F238E27FC236}">
                <a16:creationId xmlns:a16="http://schemas.microsoft.com/office/drawing/2014/main" id="{56031F9A-AAE9-48F8-909D-1104E1031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30099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35" name="cm2-obj-point-label">
            <a:extLst xmlns:a="http://schemas.openxmlformats.org/drawingml/2006/main">
              <a:ext uri="{FF2B5EF4-FFF2-40B4-BE49-F238E27FC236}">
                <a16:creationId xmlns:a16="http://schemas.microsoft.com/office/drawing/2014/main" id="{52AB2ECE-6977-4E81-8E32-C2F9116EB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3124200"/>
            <a:ext cx="238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un point</a:t>
            </a:r>
          </a:p>
        </p:txBody>
      </p:sp>
      <p:sp>
        <p:nvSpPr>
          <p:cNvPr id="36" name="cm2-obj-line">
            <a:extLst xmlns:a="http://schemas.openxmlformats.org/drawingml/2006/main">
              <a:ext uri="{FF2B5EF4-FFF2-40B4-BE49-F238E27FC236}">
                <a16:creationId xmlns:a16="http://schemas.microsoft.com/office/drawing/2014/main" id="{BC9DF050-F7BB-400E-A6F4-5A29E3173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038600"/>
            <a:ext cx="3905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142033"/>
            </a:solidFill>
            <a:prstDash val="solid"/>
          </a:ln>
        </p:spPr>
      </p:sp>
      <p:sp>
        <p:nvSpPr>
          <p:cNvPr id="37" name="cm2-obj-B-dot">
            <a:extLst xmlns:a="http://schemas.openxmlformats.org/drawingml/2006/main">
              <a:ext uri="{FF2B5EF4-FFF2-40B4-BE49-F238E27FC236}">
                <a16:creationId xmlns:a16="http://schemas.microsoft.com/office/drawing/2014/main" id="{060CD561-309B-4B4B-9C29-36CE08530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9814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38" name="cm2-obj-B-label">
            <a:extLst xmlns:a="http://schemas.openxmlformats.org/drawingml/2006/main">
              <a:ext uri="{FF2B5EF4-FFF2-40B4-BE49-F238E27FC236}">
                <a16:creationId xmlns:a16="http://schemas.microsoft.com/office/drawing/2014/main" id="{45917A7D-78B5-444F-A6E3-70460FA3F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7147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39" name="cm2-obj-C-dot">
            <a:extLst xmlns:a="http://schemas.openxmlformats.org/drawingml/2006/main">
              <a:ext uri="{FF2B5EF4-FFF2-40B4-BE49-F238E27FC236}">
                <a16:creationId xmlns:a16="http://schemas.microsoft.com/office/drawing/2014/main" id="{0A0785D3-C5CC-4D67-931A-60E9D82D9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86925" y="39814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40" name="cm2-obj-C-label">
            <a:extLst xmlns:a="http://schemas.openxmlformats.org/drawingml/2006/main">
              <a:ext uri="{FF2B5EF4-FFF2-40B4-BE49-F238E27FC236}">
                <a16:creationId xmlns:a16="http://schemas.microsoft.com/office/drawing/2014/main" id="{585CA2E0-C33D-48CD-8588-A5499EA0C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37147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41" name="cm2-obj-line-label">
            <a:extLst xmlns:a="http://schemas.openxmlformats.org/drawingml/2006/main">
              <a:ext uri="{FF2B5EF4-FFF2-40B4-BE49-F238E27FC236}">
                <a16:creationId xmlns:a16="http://schemas.microsoft.com/office/drawing/2014/main" id="{5A4A98E6-D466-46FB-A101-31421F70A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34325" y="4152900"/>
            <a:ext cx="219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379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la droite (BC)</a:t>
            </a:r>
          </a:p>
        </p:txBody>
      </p:sp>
      <p:sp>
        <p:nvSpPr>
          <p:cNvPr id="42" name="cm2-obj-seg">
            <a:extLst xmlns:a="http://schemas.openxmlformats.org/drawingml/2006/main">
              <a:ext uri="{FF2B5EF4-FFF2-40B4-BE49-F238E27FC236}">
                <a16:creationId xmlns:a16="http://schemas.microsoft.com/office/drawing/2014/main" id="{14C9A16C-3EE8-4CA6-8B9A-87ECBD29F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5010150"/>
            <a:ext cx="2895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43" name="cm2-obj-D-dot">
            <a:extLst xmlns:a="http://schemas.openxmlformats.org/drawingml/2006/main">
              <a:ext uri="{FF2B5EF4-FFF2-40B4-BE49-F238E27FC236}">
                <a16:creationId xmlns:a16="http://schemas.microsoft.com/office/drawing/2014/main" id="{558C8BD0-9470-4EA7-8FB2-DCED51B99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953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44" name="cm2-obj-D-label">
            <a:extLst xmlns:a="http://schemas.openxmlformats.org/drawingml/2006/main">
              <a:ext uri="{FF2B5EF4-FFF2-40B4-BE49-F238E27FC236}">
                <a16:creationId xmlns:a16="http://schemas.microsoft.com/office/drawing/2014/main" id="{2E27CEF7-362A-4F92-B7B9-ABA9D58F9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4686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D</a:t>
            </a:r>
          </a:p>
        </p:txBody>
      </p:sp>
      <p:sp>
        <p:nvSpPr>
          <p:cNvPr id="45" name="cm2-obj-E-dot">
            <a:extLst xmlns:a="http://schemas.openxmlformats.org/drawingml/2006/main">
              <a:ext uri="{FF2B5EF4-FFF2-40B4-BE49-F238E27FC236}">
                <a16:creationId xmlns:a16="http://schemas.microsoft.com/office/drawing/2014/main" id="{76DA2890-01EB-41F1-B78A-924934293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4953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46" name="cm2-obj-E-label">
            <a:extLst xmlns:a="http://schemas.openxmlformats.org/drawingml/2006/main">
              <a:ext uri="{FF2B5EF4-FFF2-40B4-BE49-F238E27FC236}">
                <a16:creationId xmlns:a16="http://schemas.microsoft.com/office/drawing/2014/main" id="{285585B3-F00B-4FCE-8D47-D43B9F265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4686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</a:t>
            </a:r>
          </a:p>
        </p:txBody>
      </p:sp>
      <p:sp>
        <p:nvSpPr>
          <p:cNvPr id="47" name="cm2-obj-seg-label">
            <a:extLst xmlns:a="http://schemas.openxmlformats.org/drawingml/2006/main">
              <a:ext uri="{FF2B5EF4-FFF2-40B4-BE49-F238E27FC236}">
                <a16:creationId xmlns:a16="http://schemas.microsoft.com/office/drawing/2014/main" id="{ECE6D331-57F0-4789-9BED-96A6370AD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5133975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8658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le segment [DE]</a:t>
            </a:r>
          </a:p>
        </p:txBody>
      </p:sp>
      <p:sp>
        <p:nvSpPr>
          <p:cNvPr id="48" name="cm2-obj-ray">
            <a:extLst xmlns:a="http://schemas.openxmlformats.org/drawingml/2006/main">
              <a:ext uri="{FF2B5EF4-FFF2-40B4-BE49-F238E27FC236}">
                <a16:creationId xmlns:a16="http://schemas.microsoft.com/office/drawing/2014/main" id="{E1D5773F-0679-4315-A33E-8F0B530E1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6019800"/>
            <a:ext cx="3448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49" name="cm2-obj-F-dot">
            <a:extLst xmlns:a="http://schemas.openxmlformats.org/drawingml/2006/main">
              <a:ext uri="{FF2B5EF4-FFF2-40B4-BE49-F238E27FC236}">
                <a16:creationId xmlns:a16="http://schemas.microsoft.com/office/drawing/2014/main" id="{7F5DCC76-9545-45D4-A5EF-E42D7326D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59626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50" name="cm2-obj-F-label">
            <a:extLst xmlns:a="http://schemas.openxmlformats.org/drawingml/2006/main">
              <a:ext uri="{FF2B5EF4-FFF2-40B4-BE49-F238E27FC236}">
                <a16:creationId xmlns:a16="http://schemas.microsoft.com/office/drawing/2014/main" id="{0A385FB4-E481-4FDD-B2A9-9D69ABB6C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56959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F</a:t>
            </a:r>
          </a:p>
        </p:txBody>
      </p:sp>
      <p:sp>
        <p:nvSpPr>
          <p:cNvPr id="51" name="cm2-obj-G-dot">
            <a:extLst xmlns:a="http://schemas.openxmlformats.org/drawingml/2006/main">
              <a:ext uri="{FF2B5EF4-FFF2-40B4-BE49-F238E27FC236}">
                <a16:creationId xmlns:a16="http://schemas.microsoft.com/office/drawing/2014/main" id="{7B41F66A-6712-43FD-A0E8-76FAB3D3A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5925" y="59626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52" name="cm2-obj-G-label">
            <a:extLst xmlns:a="http://schemas.openxmlformats.org/drawingml/2006/main">
              <a:ext uri="{FF2B5EF4-FFF2-40B4-BE49-F238E27FC236}">
                <a16:creationId xmlns:a16="http://schemas.microsoft.com/office/drawing/2014/main" id="{6132A6B9-D989-4AA5-B5B3-A02B6736D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56959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G</a:t>
            </a:r>
          </a:p>
        </p:txBody>
      </p:sp>
      <p:sp>
        <p:nvSpPr>
          <p:cNvPr id="53" name="cm2-obj-ray-label">
            <a:extLst xmlns:a="http://schemas.openxmlformats.org/drawingml/2006/main">
              <a:ext uri="{FF2B5EF4-FFF2-40B4-BE49-F238E27FC236}">
                <a16:creationId xmlns:a16="http://schemas.microsoft.com/office/drawing/2014/main" id="{1180EE91-9F05-44A2-8A75-453AA51C4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43825" y="6143625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070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la demi-droite [FG)</a:t>
            </a:r>
          </a:p>
        </p:txBody>
      </p:sp>
    </p:spTree>
    <p:extLst>
      <p:ext uri="{BB962C8B-B14F-4D97-AF65-F5344CB8AC3E}">
        <p14:creationId xmlns:p14="http://schemas.microsoft.com/office/powerpoint/2010/main" val="6210349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BD10A8BA-4A11-4888-9C65-661011405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1 · MISE EN COMMUN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ACE45C86-8462-4C9A-94E1-4DDA045BC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Associer dessin et description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2A9DA5ED-F369-482B-B9DC-6663CE419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187C11CD-1830-4262-A7F7-8D032B09F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59FF08B2-5FFF-49B8-83A3-C33BD4DDD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4A74522B-2D4A-4085-A457-672922519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Explique avec des mots</a:t>
            </a:r>
          </a:p>
        </p:txBody>
      </p:sp>
      <p:sp>
        <p:nvSpPr>
          <p:cNvPr id="7" name="CM2-panel">
            <a:extLst xmlns:a="http://schemas.openxmlformats.org/drawingml/2006/main">
              <a:ext uri="{FF2B5EF4-FFF2-40B4-BE49-F238E27FC236}">
                <a16:creationId xmlns:a16="http://schemas.microsoft.com/office/drawing/2014/main" id="{A42990CC-D44E-4F63-8674-41A41AC59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8" name="CM2-label">
            <a:extLst xmlns:a="http://schemas.openxmlformats.org/drawingml/2006/main">
              <a:ext uri="{FF2B5EF4-FFF2-40B4-BE49-F238E27FC236}">
                <a16:creationId xmlns:a16="http://schemas.microsoft.com/office/drawing/2014/main" id="{A984FEB4-6B68-4AD5-AB50-A4C59BB90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9" name="CM2-title">
            <a:extLst xmlns:a="http://schemas.openxmlformats.org/drawingml/2006/main">
              <a:ext uri="{FF2B5EF4-FFF2-40B4-BE49-F238E27FC236}">
                <a16:creationId xmlns:a16="http://schemas.microsoft.com/office/drawing/2014/main" id="{EC911121-2B7C-45FF-9471-ADC1C5C17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Explique avec les signes</a:t>
            </a:r>
          </a:p>
        </p:txBody>
      </p:sp>
      <p:sp>
        <p:nvSpPr>
          <p:cNvPr id="10" name="divider">
            <a:extLst xmlns:a="http://schemas.openxmlformats.org/drawingml/2006/main">
              <a:ext uri="{FF2B5EF4-FFF2-40B4-BE49-F238E27FC236}">
                <a16:creationId xmlns:a16="http://schemas.microsoft.com/office/drawing/2014/main" id="{212914EA-A8B9-48C1-882A-EACA75F33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1" name="footer">
            <a:extLst xmlns:a="http://schemas.openxmlformats.org/drawingml/2006/main">
              <a:ext uri="{FF2B5EF4-FFF2-40B4-BE49-F238E27FC236}">
                <a16:creationId xmlns:a16="http://schemas.microsoft.com/office/drawing/2014/main" id="{355D776D-D0EC-47CB-B070-80911DCF7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Le dessin est-il limité ? D’où part-il ? Jusqu’où se prolonge-t-il ?</a:t>
            </a:r>
          </a:p>
        </p:txBody>
      </p:sp>
      <p:sp>
        <p:nvSpPr>
          <p:cNvPr id="12" name="panel-text-58">
            <a:extLst xmlns:a="http://schemas.openxmlformats.org/drawingml/2006/main">
              <a:ext uri="{FF2B5EF4-FFF2-40B4-BE49-F238E27FC236}">
                <a16:creationId xmlns:a16="http://schemas.microsoft.com/office/drawing/2014/main" id="{D66600FD-2B16-441A-854B-3FD52CCAA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1. Deux extrémités A et B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2. Une origine C, puis le tracé passe par D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3. Le tracé passe par E et F et continue des deux côtés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4. Un emplacement nommé G</a:t>
            </a:r>
          </a:p>
        </p:txBody>
      </p:sp>
      <p:sp>
        <p:nvSpPr>
          <p:cNvPr id="13" name="panel-text-674">
            <a:extLst xmlns:a="http://schemas.openxmlformats.org/drawingml/2006/main">
              <a:ext uri="{FF2B5EF4-FFF2-40B4-BE49-F238E27FC236}">
                <a16:creationId xmlns:a16="http://schemas.microsoft.com/office/drawing/2014/main" id="{A14DEFEC-9EE0-414A-AD00-9021624C7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1 → le segment [AB]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2 → la demi-droite [CD)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 → la droite (EF)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4 → le point G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AB désigne une longueur, pas un objet tracé.</a:t>
            </a:r>
          </a:p>
        </p:txBody>
      </p:sp>
    </p:spTree>
    <p:extLst>
      <p:ext uri="{BB962C8B-B14F-4D97-AF65-F5344CB8AC3E}">
        <p14:creationId xmlns:p14="http://schemas.microsoft.com/office/powerpoint/2010/main" val="131385175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7ADCCC7F-545D-4795-84B0-72F71DBFC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1 · EXERCICE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5D174B2A-0628-4DBE-A416-AAD069C10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Application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F294CBCF-4B6D-4222-93D9-5EB943D06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AA4F9481-E7D0-4417-B875-787243F94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322162FE-F2CD-4E0A-8A12-0576C96B9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6849A709-17D0-4299-AC2D-6B313FA86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 · Réponds avec des mots</a:t>
            </a:r>
          </a:p>
        </p:txBody>
      </p:sp>
      <p:sp>
        <p:nvSpPr>
          <p:cNvPr id="7" name="CM2-panel">
            <a:extLst xmlns:a="http://schemas.openxmlformats.org/drawingml/2006/main">
              <a:ext uri="{FF2B5EF4-FFF2-40B4-BE49-F238E27FC236}">
                <a16:creationId xmlns:a16="http://schemas.microsoft.com/office/drawing/2014/main" id="{FF2CE259-7E9B-48C6-B9BA-647A6B0BB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8" name="CM2-label">
            <a:extLst xmlns:a="http://schemas.openxmlformats.org/drawingml/2006/main">
              <a:ext uri="{FF2B5EF4-FFF2-40B4-BE49-F238E27FC236}">
                <a16:creationId xmlns:a16="http://schemas.microsoft.com/office/drawing/2014/main" id="{30416749-DE0C-4D6E-BAA8-430463303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9" name="CM2-title">
            <a:extLst xmlns:a="http://schemas.openxmlformats.org/drawingml/2006/main">
              <a:ext uri="{FF2B5EF4-FFF2-40B4-BE49-F238E27FC236}">
                <a16:creationId xmlns:a16="http://schemas.microsoft.com/office/drawing/2014/main" id="{32F507BF-0EC1-42C7-B3DA-C55B03C17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 · Réponds avec une notation</a:t>
            </a:r>
          </a:p>
        </p:txBody>
      </p:sp>
      <p:sp>
        <p:nvSpPr>
          <p:cNvPr id="10" name="divider">
            <a:extLst xmlns:a="http://schemas.openxmlformats.org/drawingml/2006/main">
              <a:ext uri="{FF2B5EF4-FFF2-40B4-BE49-F238E27FC236}">
                <a16:creationId xmlns:a16="http://schemas.microsoft.com/office/drawing/2014/main" id="{0A7001CD-DED9-49A2-9607-EA7FD1D1B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1" name="footer">
            <a:extLst xmlns:a="http://schemas.openxmlformats.org/drawingml/2006/main">
              <a:ext uri="{FF2B5EF4-FFF2-40B4-BE49-F238E27FC236}">
                <a16:creationId xmlns:a16="http://schemas.microsoft.com/office/drawing/2014/main" id="{9FED047A-36F1-4288-8D90-09B54AD8A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Écris seulement le numéro et la réponse dans le cahier.</a:t>
            </a:r>
          </a:p>
        </p:txBody>
      </p:sp>
      <p:sp>
        <p:nvSpPr>
          <p:cNvPr id="12" name="panel-text-58">
            <a:extLst xmlns:a="http://schemas.openxmlformats.org/drawingml/2006/main">
              <a:ext uri="{FF2B5EF4-FFF2-40B4-BE49-F238E27FC236}">
                <a16:creationId xmlns:a16="http://schemas.microsoft.com/office/drawing/2014/main" id="{38FD7EE3-8033-43AE-89E9-CB407DF14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1. Quel objet a deux extrémités ?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2. Quel objet a une origine ?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3. Que représente AB ?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4. La droite s’arrête-t-elle en A et B ?</a:t>
            </a:r>
          </a:p>
        </p:txBody>
      </p:sp>
      <p:sp>
        <p:nvSpPr>
          <p:cNvPr id="13" name="panel-text-674">
            <a:extLst xmlns:a="http://schemas.openxmlformats.org/drawingml/2006/main">
              <a:ext uri="{FF2B5EF4-FFF2-40B4-BE49-F238E27FC236}">
                <a16:creationId xmlns:a16="http://schemas.microsoft.com/office/drawing/2014/main" id="{596A0196-267E-4BA0-AEA6-8F07F5E97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1. La droite passant par R et S.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2. Le segment d’extrémités T et U.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3. La demi-droite d’origine V passant par W.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4. X appartient à la droite (d).</a:t>
            </a:r>
          </a:p>
        </p:txBody>
      </p:sp>
    </p:spTree>
    <p:extLst>
      <p:ext uri="{BB962C8B-B14F-4D97-AF65-F5344CB8AC3E}">
        <p14:creationId xmlns:p14="http://schemas.microsoft.com/office/powerpoint/2010/main" val="158972726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558C64ED-5AED-411E-AAFF-F77A9BF94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1 · CORRECTION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DE9B411B-EB1D-403A-9DA2-E5FD35B27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Correction de l’application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60BE813C-841B-425D-8D7E-B9D808134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F75C762A-E030-4F6C-82A7-9F8C5F74C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6B2C9B17-13CD-4A5F-967F-19108FEBD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4D9C02A0-0CDE-4E89-A2A6-988810379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7" name="CM2-panel">
            <a:extLst xmlns:a="http://schemas.openxmlformats.org/drawingml/2006/main">
              <a:ext uri="{FF2B5EF4-FFF2-40B4-BE49-F238E27FC236}">
                <a16:creationId xmlns:a16="http://schemas.microsoft.com/office/drawing/2014/main" id="{51004946-5F26-45B7-A7D0-3ACE8AF64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8" name="CM2-label">
            <a:extLst xmlns:a="http://schemas.openxmlformats.org/drawingml/2006/main">
              <a:ext uri="{FF2B5EF4-FFF2-40B4-BE49-F238E27FC236}">
                <a16:creationId xmlns:a16="http://schemas.microsoft.com/office/drawing/2014/main" id="{920365A8-2CB6-46CD-BA23-89481EC00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9" name="CM2-title">
            <a:extLst xmlns:a="http://schemas.openxmlformats.org/drawingml/2006/main">
              <a:ext uri="{FF2B5EF4-FFF2-40B4-BE49-F238E27FC236}">
                <a16:creationId xmlns:a16="http://schemas.microsoft.com/office/drawing/2014/main" id="{EED655C0-3D9F-428C-99D0-D51C61454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divider">
            <a:extLst xmlns:a="http://schemas.openxmlformats.org/drawingml/2006/main">
              <a:ext uri="{FF2B5EF4-FFF2-40B4-BE49-F238E27FC236}">
                <a16:creationId xmlns:a16="http://schemas.microsoft.com/office/drawing/2014/main" id="{4BE980A0-65BD-49E7-A269-17F68A2DA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1" name="footer">
            <a:extLst xmlns:a="http://schemas.openxmlformats.org/drawingml/2006/main">
              <a:ext uri="{FF2B5EF4-FFF2-40B4-BE49-F238E27FC236}">
                <a16:creationId xmlns:a16="http://schemas.microsoft.com/office/drawing/2014/main" id="{48038191-F8A5-4B97-AA01-5980B343F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Corrige les signes aussi soigneusement que les mots.</a:t>
            </a:r>
          </a:p>
        </p:txBody>
      </p:sp>
      <p:sp>
        <p:nvSpPr>
          <p:cNvPr id="12" name="panel-text-58">
            <a:extLst xmlns:a="http://schemas.openxmlformats.org/drawingml/2006/main">
              <a:ext uri="{FF2B5EF4-FFF2-40B4-BE49-F238E27FC236}">
                <a16:creationId xmlns:a16="http://schemas.microsoft.com/office/drawing/2014/main" id="{16BA217A-B961-4793-B8A1-61EC2165E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5803D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5803D"/>
                </a:solidFill>
                <a:latin typeface="Arial"/>
                <a:ea typeface="Arial"/>
                <a:cs typeface="Arial"/>
              </a:rPr>
              <a:t>1. un segment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5803D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5803D"/>
                </a:solidFill>
                <a:latin typeface="Arial"/>
                <a:ea typeface="Arial"/>
                <a:cs typeface="Arial"/>
              </a:rPr>
              <a:t>2. une demi-droite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5803D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5803D"/>
                </a:solidFill>
                <a:latin typeface="Arial"/>
                <a:ea typeface="Arial"/>
                <a:cs typeface="Arial"/>
              </a:rPr>
              <a:t>3. la longueur du segment [AB]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5803D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5803D"/>
                </a:solidFill>
                <a:latin typeface="Arial"/>
                <a:ea typeface="Arial"/>
                <a:cs typeface="Arial"/>
              </a:rPr>
              <a:t>4. non, elle se prolonge des deux côtés</a:t>
            </a:r>
          </a:p>
        </p:txBody>
      </p:sp>
      <p:sp>
        <p:nvSpPr>
          <p:cNvPr id="13" name="panel-text-674">
            <a:extLst xmlns:a="http://schemas.openxmlformats.org/drawingml/2006/main">
              <a:ext uri="{FF2B5EF4-FFF2-40B4-BE49-F238E27FC236}">
                <a16:creationId xmlns:a16="http://schemas.microsoft.com/office/drawing/2014/main" id="{6678024A-AAE1-4EE5-885A-8DD7115E4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250" b="1">
                <a:solidFill>
                  <a:srgbClr val="15803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5803D"/>
                </a:solidFill>
                <a:latin typeface="Arial"/>
                <a:ea typeface="Arial"/>
                <a:cs typeface="Arial"/>
              </a:rPr>
              <a:t>1. (RS)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2250" b="1">
                <a:solidFill>
                  <a:srgbClr val="15803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5803D"/>
                </a:solidFill>
                <a:latin typeface="Arial"/>
                <a:ea typeface="Arial"/>
                <a:cs typeface="Arial"/>
              </a:rPr>
              <a:t>2. [TU]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2250" b="1">
                <a:solidFill>
                  <a:srgbClr val="15803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5803D"/>
                </a:solidFill>
                <a:latin typeface="Arial"/>
                <a:ea typeface="Arial"/>
                <a:cs typeface="Arial"/>
              </a:rPr>
              <a:t>3. [VW)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2250" b="1">
                <a:solidFill>
                  <a:srgbClr val="15803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5803D"/>
                </a:solidFill>
                <a:latin typeface="Arial"/>
                <a:ea typeface="Arial"/>
                <a:cs typeface="Arial"/>
              </a:rPr>
              <a:t>4. X ∈ (d)</a:t>
            </a:r>
          </a:p>
        </p:txBody>
      </p:sp>
    </p:spTree>
    <p:extLst>
      <p:ext uri="{BB962C8B-B14F-4D97-AF65-F5344CB8AC3E}">
        <p14:creationId xmlns:p14="http://schemas.microsoft.com/office/powerpoint/2010/main" val="30055577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C404180C-D2D1-458C-9059-30DCDA985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1 · ENTRAÎNEMENT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308EE71B-7DC2-4588-B581-831777F62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Hatier p. 172 · As-tu bien compris ?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544A84CF-3C83-41A0-B649-C3EBC4AAD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70811CC2-54FD-4258-B807-ED9EBCCD9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C91BAC13-8002-47EF-B533-789C92560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42288C70-3491-4A5D-8D78-843161C62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 · A et B</a:t>
            </a:r>
          </a:p>
        </p:txBody>
      </p:sp>
      <p:sp>
        <p:nvSpPr>
          <p:cNvPr id="7" name="CM2-panel">
            <a:extLst xmlns:a="http://schemas.openxmlformats.org/drawingml/2006/main">
              <a:ext uri="{FF2B5EF4-FFF2-40B4-BE49-F238E27FC236}">
                <a16:creationId xmlns:a16="http://schemas.microsoft.com/office/drawing/2014/main" id="{5456AE1E-6839-4101-876D-844FAF078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8" name="CM2-label">
            <a:extLst xmlns:a="http://schemas.openxmlformats.org/drawingml/2006/main">
              <a:ext uri="{FF2B5EF4-FFF2-40B4-BE49-F238E27FC236}">
                <a16:creationId xmlns:a16="http://schemas.microsoft.com/office/drawing/2014/main" id="{E88D4510-8393-432F-A045-54A8932F3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9" name="CM2-title">
            <a:extLst xmlns:a="http://schemas.openxmlformats.org/drawingml/2006/main">
              <a:ext uri="{FF2B5EF4-FFF2-40B4-BE49-F238E27FC236}">
                <a16:creationId xmlns:a16="http://schemas.microsoft.com/office/drawing/2014/main" id="{D7DA65EB-C4E0-4913-AB28-93798EB1F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 · E et G</a:t>
            </a:r>
          </a:p>
        </p:txBody>
      </p:sp>
      <p:sp>
        <p:nvSpPr>
          <p:cNvPr id="10" name="divider">
            <a:extLst xmlns:a="http://schemas.openxmlformats.org/drawingml/2006/main">
              <a:ext uri="{FF2B5EF4-FFF2-40B4-BE49-F238E27FC236}">
                <a16:creationId xmlns:a16="http://schemas.microsoft.com/office/drawing/2014/main" id="{C5012D91-B0D2-4581-A00E-9FC698582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1" name="footer">
            <a:extLst xmlns:a="http://schemas.openxmlformats.org/drawingml/2006/main">
              <a:ext uri="{FF2B5EF4-FFF2-40B4-BE49-F238E27FC236}">
                <a16:creationId xmlns:a16="http://schemas.microsoft.com/office/drawing/2014/main" id="{A350C10B-28F1-4EAA-B32C-76961C620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Les mots droite, segment et demi-droite doivent toujours accompagner les signes.</a:t>
            </a:r>
          </a:p>
        </p:txBody>
      </p:sp>
      <p:sp>
        <p:nvSpPr>
          <p:cNvPr id="12" name="panel-text-58">
            <a:extLst xmlns:a="http://schemas.openxmlformats.org/drawingml/2006/main">
              <a:ext uri="{FF2B5EF4-FFF2-40B4-BE49-F238E27FC236}">
                <a16:creationId xmlns:a16="http://schemas.microsoft.com/office/drawing/2014/main" id="{B4EB1D77-EBC0-451E-9507-AD748964D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A. Trace la droite (TU), puis la droite (UF).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B. Trace la demi-droite [EF), puis la demi-droite [EH).</a:t>
            </a:r>
          </a:p>
        </p:txBody>
      </p:sp>
      <p:sp>
        <p:nvSpPr>
          <p:cNvPr id="13" name="panel-text-674">
            <a:extLst xmlns:a="http://schemas.openxmlformats.org/drawingml/2006/main">
              <a:ext uri="{FF2B5EF4-FFF2-40B4-BE49-F238E27FC236}">
                <a16:creationId xmlns:a16="http://schemas.microsoft.com/office/drawing/2014/main" id="{835F8FAB-F8A4-472A-BBA0-3136A4C66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E. Trace le segment [CD] de 12 cm. Place M ∈ [CD] avec CM = 4 cm.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G. Trace la droite (EF). Place N ∉ (EF).</a:t>
            </a:r>
          </a:p>
        </p:txBody>
      </p:sp>
    </p:spTree>
    <p:extLst>
      <p:ext uri="{BB962C8B-B14F-4D97-AF65-F5344CB8AC3E}">
        <p14:creationId xmlns:p14="http://schemas.microsoft.com/office/powerpoint/2010/main" val="16167343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B13865EF-8846-422D-B98F-7763ABB09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1 · INSTITUTIONNALISATION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8D76E030-40BD-4AA5-9181-1764C285E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Lire les relations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BB55A386-965D-46A6-8CD0-D21C26B78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A6ECECB6-9AD8-46EB-B58B-92BC1E7BE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3E51C916-5276-498C-BD5C-CFC92FE34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9111993C-6B14-4F45-8552-73FFF8D8D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 · Je décris</a:t>
            </a:r>
          </a:p>
        </p:txBody>
      </p:sp>
      <p:sp>
        <p:nvSpPr>
          <p:cNvPr id="7" name="CM2-panel">
            <a:extLst xmlns:a="http://schemas.openxmlformats.org/drawingml/2006/main">
              <a:ext uri="{FF2B5EF4-FFF2-40B4-BE49-F238E27FC236}">
                <a16:creationId xmlns:a16="http://schemas.microsoft.com/office/drawing/2014/main" id="{617DCD03-6AC2-4947-893D-FDB0281DB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8" name="CM2-label">
            <a:extLst xmlns:a="http://schemas.openxmlformats.org/drawingml/2006/main">
              <a:ext uri="{FF2B5EF4-FFF2-40B4-BE49-F238E27FC236}">
                <a16:creationId xmlns:a16="http://schemas.microsoft.com/office/drawing/2014/main" id="{D0FEA1A7-DC2E-40DC-BF78-A9FB19904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9" name="CM2-title">
            <a:extLst xmlns:a="http://schemas.openxmlformats.org/drawingml/2006/main">
              <a:ext uri="{FF2B5EF4-FFF2-40B4-BE49-F238E27FC236}">
                <a16:creationId xmlns:a16="http://schemas.microsoft.com/office/drawing/2014/main" id="{98D1B1B5-A03A-478A-9279-F8B59EC16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 · Je traduis avec un symbole</a:t>
            </a:r>
          </a:p>
        </p:txBody>
      </p:sp>
      <p:sp>
        <p:nvSpPr>
          <p:cNvPr id="10" name="divider">
            <a:extLst xmlns:a="http://schemas.openxmlformats.org/drawingml/2006/main">
              <a:ext uri="{FF2B5EF4-FFF2-40B4-BE49-F238E27FC236}">
                <a16:creationId xmlns:a16="http://schemas.microsoft.com/office/drawing/2014/main" id="{479B6B2A-0959-43F7-B25C-793F03C1B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1" name="footer">
            <a:extLst xmlns:a="http://schemas.openxmlformats.org/drawingml/2006/main">
              <a:ext uri="{FF2B5EF4-FFF2-40B4-BE49-F238E27FC236}">
                <a16:creationId xmlns:a16="http://schemas.microsoft.com/office/drawing/2014/main" id="{10C78DA6-F4D5-4B67-AC24-34A50BA4D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Les symboles // et ⊥ sont introduits au CM2 à partir d’un code visible.</a:t>
            </a:r>
          </a:p>
        </p:txBody>
      </p:sp>
      <p:sp>
        <p:nvSpPr>
          <p:cNvPr id="12" name="panel-text-58">
            <a:extLst xmlns:a="http://schemas.openxmlformats.org/drawingml/2006/main">
              <a:ext uri="{FF2B5EF4-FFF2-40B4-BE49-F238E27FC236}">
                <a16:creationId xmlns:a16="http://schemas.microsoft.com/office/drawing/2014/main" id="{AB386620-8929-44B6-B100-A15240C95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Deux droites peuvent être :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- parallèles ;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- perpendiculaires.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Je les nomme avec des mots dans une consigne complète.</a:t>
            </a:r>
          </a:p>
        </p:txBody>
      </p:sp>
      <p:sp>
        <p:nvSpPr>
          <p:cNvPr id="13" name="panel-text-674">
            <a:extLst xmlns:a="http://schemas.openxmlformats.org/drawingml/2006/main">
              <a:ext uri="{FF2B5EF4-FFF2-40B4-BE49-F238E27FC236}">
                <a16:creationId xmlns:a16="http://schemas.microsoft.com/office/drawing/2014/main" id="{E004121B-DC94-4FCC-BDB3-BC187ECDF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(d) // (e)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Les droites (d) et (e) sont parallèles.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(f) ⊥ (g)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Les droites (f) et (g) sont perpendiculaires.</a:t>
            </a:r>
          </a:p>
        </p:txBody>
      </p:sp>
    </p:spTree>
    <p:extLst>
      <p:ext uri="{BB962C8B-B14F-4D97-AF65-F5344CB8AC3E}">
        <p14:creationId xmlns:p14="http://schemas.microsoft.com/office/powerpoint/2010/main" val="89734618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4AE7945F-4225-4E1B-9980-6A22096D7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1 · ARDOISE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6FEBCF80-9963-4BFB-84FD-DFB92B770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Vérification individuelle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12D393AA-35F6-48B4-9241-6EDE7C4E6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1382AA15-7B16-4DAE-A2C7-52FD8E47A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62E503AC-F368-4DC4-BD4D-7803FF3CE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04DF62FA-F127-4E6E-BDCF-DBDD97FB3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7" name="CM2-panel">
            <a:extLst xmlns:a="http://schemas.openxmlformats.org/drawingml/2006/main">
              <a:ext uri="{FF2B5EF4-FFF2-40B4-BE49-F238E27FC236}">
                <a16:creationId xmlns:a16="http://schemas.microsoft.com/office/drawing/2014/main" id="{55CC0636-8AE5-4B19-BE81-469EF4C9B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8" name="CM2-label">
            <a:extLst xmlns:a="http://schemas.openxmlformats.org/drawingml/2006/main">
              <a:ext uri="{FF2B5EF4-FFF2-40B4-BE49-F238E27FC236}">
                <a16:creationId xmlns:a16="http://schemas.microsoft.com/office/drawing/2014/main" id="{5427FC61-D7F9-4703-8A88-15A93E3E3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9" name="CM2-title">
            <a:extLst xmlns:a="http://schemas.openxmlformats.org/drawingml/2006/main">
              <a:ext uri="{FF2B5EF4-FFF2-40B4-BE49-F238E27FC236}">
                <a16:creationId xmlns:a16="http://schemas.microsoft.com/office/drawing/2014/main" id="{5F191A16-A4E4-4CE2-93F7-B3599A0DB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divider">
            <a:extLst xmlns:a="http://schemas.openxmlformats.org/drawingml/2006/main">
              <a:ext uri="{FF2B5EF4-FFF2-40B4-BE49-F238E27FC236}">
                <a16:creationId xmlns:a16="http://schemas.microsoft.com/office/drawing/2014/main" id="{70D69AC3-B5C8-4DCA-A024-F2CF89A8D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1" name="footer">
            <a:extLst xmlns:a="http://schemas.openxmlformats.org/drawingml/2006/main">
              <a:ext uri="{FF2B5EF4-FFF2-40B4-BE49-F238E27FC236}">
                <a16:creationId xmlns:a16="http://schemas.microsoft.com/office/drawing/2014/main" id="{ABADDEF3-8A3A-44BB-A6D8-78D95C68D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Montrez l’ardoise seulement au signal.</a:t>
            </a:r>
          </a:p>
        </p:txBody>
      </p:sp>
      <p:sp>
        <p:nvSpPr>
          <p:cNvPr id="12" name="panel-text-58">
            <a:extLst xmlns:a="http://schemas.openxmlformats.org/drawingml/2006/main">
              <a:ext uri="{FF2B5EF4-FFF2-40B4-BE49-F238E27FC236}">
                <a16:creationId xmlns:a16="http://schemas.microsoft.com/office/drawing/2014/main" id="{70FCF4B6-E7A1-4CE1-AB6C-2A70283B1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Écris le nom de :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21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(RS)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21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[TU]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21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Puis explique ce que signifie AB.</a:t>
            </a:r>
          </a:p>
        </p:txBody>
      </p:sp>
      <p:sp>
        <p:nvSpPr>
          <p:cNvPr id="13" name="panel-text-674">
            <a:extLst xmlns:a="http://schemas.openxmlformats.org/drawingml/2006/main">
              <a:ext uri="{FF2B5EF4-FFF2-40B4-BE49-F238E27FC236}">
                <a16:creationId xmlns:a16="http://schemas.microsoft.com/office/drawing/2014/main" id="{5D8748E2-A7E4-405C-8D96-53AE4C2DA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Écris le sens de :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[RS)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T ∈ (d)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U ∉ (d)</a:t>
            </a:r>
          </a:p>
        </p:txBody>
      </p:sp>
    </p:spTree>
    <p:extLst>
      <p:ext uri="{BB962C8B-B14F-4D97-AF65-F5344CB8AC3E}">
        <p14:creationId xmlns:p14="http://schemas.microsoft.com/office/powerpoint/2010/main" val="187952800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2026-08-15T12:56:32.1110000Z</dcterms:created>
  <dcterms:modified xsi:type="dcterms:W3CDTF">2026-08-15T12:56:32.1110000Z</dcterms:modified>
</coreProperties>
</file>