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c49218bef0a4dc1" /><Relationship Type="http://schemas.openxmlformats.org/officeDocument/2006/relationships/extended-properties" Target="/docProps/app.xml" Id="Rbcee83dc26764afa" /><Relationship Type="http://schemas.openxmlformats.org/officeDocument/2006/relationships/officeDocument" Target="/ppt/presentation.xml" Id="Red0dd0a21cd84a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457c83929427c"/>
  </p:sldMasterIdLst>
  <p:notesMasterIdLst>
    <p:notesMasterId xmlns:r="http://schemas.openxmlformats.org/officeDocument/2006/relationships" r:id="R25f60ff1e6344d29"/>
  </p:notesMasterIdLst>
  <p:sldIdLst>
    <p:sldId xmlns:r="http://schemas.openxmlformats.org/officeDocument/2006/relationships" id="256" r:id="R2cda2ed111e14932"/>
    <p:sldId xmlns:r="http://schemas.openxmlformats.org/officeDocument/2006/relationships" id="257" r:id="R2661b320cf0945b7"/>
    <p:sldId xmlns:r="http://schemas.openxmlformats.org/officeDocument/2006/relationships" id="258" r:id="R3ed63901719949da"/>
    <p:sldId xmlns:r="http://schemas.openxmlformats.org/officeDocument/2006/relationships" id="259" r:id="R65661f8a7c784878"/>
    <p:sldId xmlns:r="http://schemas.openxmlformats.org/officeDocument/2006/relationships" id="260" r:id="R14a9e0c0cb21445a"/>
    <p:sldId xmlns:r="http://schemas.openxmlformats.org/officeDocument/2006/relationships" id="261" r:id="R8f714f22e9da47da"/>
    <p:sldId xmlns:r="http://schemas.openxmlformats.org/officeDocument/2006/relationships" id="262" r:id="R25f93d7b4e054fb8"/>
    <p:sldId xmlns:r="http://schemas.openxmlformats.org/officeDocument/2006/relationships" id="263" r:id="R55b3d40c86e2412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6eaf8a4660c44b1" /><Relationship Type="http://schemas.openxmlformats.org/officeDocument/2006/relationships/slideMaster" Target="/ppt/slideMasters/slideMaster1.xml" Id="R849457c83929427c" /><Relationship Type="http://schemas.openxmlformats.org/officeDocument/2006/relationships/notesMaster" Target="/ppt/notesMasters/notesMaster1.xml" Id="R25f60ff1e6344d29" /><Relationship Type="http://schemas.openxmlformats.org/officeDocument/2006/relationships/presProps" Target="/ppt/presProps.xml" Id="R6ff979ba59544d60" /><Relationship Type="http://schemas.openxmlformats.org/officeDocument/2006/relationships/tableStyles" Target="/ppt/tableStyles.xml" Id="Rc1af3a03ff0a4989" /><Relationship Type="http://schemas.openxmlformats.org/officeDocument/2006/relationships/slide" Target="/ppt/slides/slide1.xml" Id="R2cda2ed111e14932" /><Relationship Type="http://schemas.openxmlformats.org/officeDocument/2006/relationships/slide" Target="/ppt/slides/slide2.xml" Id="R2661b320cf0945b7" /><Relationship Type="http://schemas.openxmlformats.org/officeDocument/2006/relationships/slide" Target="/ppt/slides/slide3.xml" Id="R3ed63901719949da" /><Relationship Type="http://schemas.openxmlformats.org/officeDocument/2006/relationships/slide" Target="/ppt/slides/slide4.xml" Id="R65661f8a7c784878" /><Relationship Type="http://schemas.openxmlformats.org/officeDocument/2006/relationships/slide" Target="/ppt/slides/slide5.xml" Id="R14a9e0c0cb21445a" /><Relationship Type="http://schemas.openxmlformats.org/officeDocument/2006/relationships/slide" Target="/ppt/slides/slide6.xml" Id="R8f714f22e9da47da" /><Relationship Type="http://schemas.openxmlformats.org/officeDocument/2006/relationships/slide" Target="/ppt/slides/slide7.xml" Id="R25f93d7b4e054fb8" /><Relationship Type="http://schemas.openxmlformats.org/officeDocument/2006/relationships/slide" Target="/ppt/slides/slide8.xml" Id="R55b3d40c86e2412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eda83a1839e4a0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d147889cad54202" /><Relationship Type="http://schemas.openxmlformats.org/officeDocument/2006/relationships/notesMaster" Target="/ppt/notesMasters/notesMaster1.xml" Id="R45b7015718394f7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31a31c2305b4770" /><Relationship Type="http://schemas.openxmlformats.org/officeDocument/2006/relationships/notesMaster" Target="/ppt/notesMasters/notesMaster1.xml" Id="R3464ce44ce4b435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b725795e2fc4499" /><Relationship Type="http://schemas.openxmlformats.org/officeDocument/2006/relationships/notesMaster" Target="/ppt/notesMasters/notesMaster1.xml" Id="R0b4e892104344f2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637fe70304243bd" /><Relationship Type="http://schemas.openxmlformats.org/officeDocument/2006/relationships/notesMaster" Target="/ppt/notesMasters/notesMaster1.xml" Id="Rda153fde3fb6487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2a5b6bb6a6c428f" /><Relationship Type="http://schemas.openxmlformats.org/officeDocument/2006/relationships/notesMaster" Target="/ppt/notesMasters/notesMaster1.xml" Id="R1359140e899f4d3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027e550b4e54fd4" /><Relationship Type="http://schemas.openxmlformats.org/officeDocument/2006/relationships/notesMaster" Target="/ppt/notesMasters/notesMaster1.xml" Id="R02d1b203f1da461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324646abfa948b5" /><Relationship Type="http://schemas.openxmlformats.org/officeDocument/2006/relationships/notesMaster" Target="/ppt/notesMasters/notesMaster1.xml" Id="R98e4b6e138db473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02c3c2bcf864c66" /><Relationship Type="http://schemas.openxmlformats.org/officeDocument/2006/relationships/notesMaster" Target="/ppt/notesMasters/notesMaster1.xml" Id="Ra8a365e9515b41b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français du cycle 3, BO du 17 avril 2025 : exemple de polysémie du mot « règle » dans les ressources de mise en œuvre CM1.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V3 p. 176, exercices 1 à 4 ; adaptation pour projection et différenciation CM1-CM2.</a:t>
            </a:r>
          </a:p>
          <a:p xmlns:a="http://schemas.openxmlformats.org/drawingml/2006/main">
            <a:r>
              <a:t>- Programme de français du cycle 3, BO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V3 p. 176, exercices 1 à 4 ; adaptation pour projection et différenciation CM1-CM2.</a:t>
            </a:r>
          </a:p>
          <a:p xmlns:a="http://schemas.openxmlformats.org/drawingml/2006/main">
            <a:r>
              <a:t>- Programme de français du cycle 3, BO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V3 p. 176, exercices 1 à 4 ; adaptation pour projection et différenciation CM1-CM2.</a:t>
            </a:r>
          </a:p>
          <a:p xmlns:a="http://schemas.openxmlformats.org/drawingml/2006/main">
            <a:r>
              <a:t>- Programme de français du cycle 3, BO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V3 p. 176, exercices 1 à 4 ; adaptation pour projection et différenciation CM1-CM2.</a:t>
            </a:r>
          </a:p>
          <a:p xmlns:a="http://schemas.openxmlformats.org/drawingml/2006/main">
            <a:r>
              <a:t>- Programme de français du cycle 3, BO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V3 p. 176, exercices 1 à 4 ; adaptation pour projection et différenciation CM1-CM2.</a:t>
            </a:r>
          </a:p>
          <a:p xmlns:a="http://schemas.openxmlformats.org/drawingml/2006/main">
            <a:r>
              <a:t>- Programme de français du cycle 3, BO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V3 p. 176, exercices 1 à 4 ; adaptation pour projection et différenciation CM1-CM2.</a:t>
            </a:r>
          </a:p>
          <a:p xmlns:a="http://schemas.openxmlformats.org/drawingml/2006/main">
            <a:r>
              <a:t>- Programme de français du cycle 3, BO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V3 p. 176, exercices 1 à 4 ; adaptation pour projection et différenciation CM1-CM2.</a:t>
            </a:r>
          </a:p>
          <a:p xmlns:a="http://schemas.openxmlformats.org/drawingml/2006/main">
            <a:r>
              <a:t>- Programme de français du cycle 3, BO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a10b2f01f41e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085908113c14940" /><Relationship Type="http://schemas.openxmlformats.org/officeDocument/2006/relationships/slideLayout" Target="/ppt/slideLayouts/slideLayout1.xml" Id="Ra4e226d24f2841e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e226d24f2841e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6045c3609487a" /><Relationship Type="http://schemas.openxmlformats.org/officeDocument/2006/relationships/notesSlide" Target="/ppt/notesSlides/notesSlide1.xml" Id="Rc23387c8d623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5e5e927df4a7f" /><Relationship Type="http://schemas.openxmlformats.org/officeDocument/2006/relationships/notesSlide" Target="/ppt/notesSlides/notesSlide2.xml" Id="Rd208f09810144f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f2fa09ff348d8" /><Relationship Type="http://schemas.openxmlformats.org/officeDocument/2006/relationships/notesSlide" Target="/ppt/notesSlides/notesSlide3.xml" Id="R7ff08ad9f01c48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1e9bf4eed4de1" /><Relationship Type="http://schemas.openxmlformats.org/officeDocument/2006/relationships/notesSlide" Target="/ppt/notesSlides/notesSlide4.xml" Id="Rcac0b04017ad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1174542c5447f" /><Relationship Type="http://schemas.openxmlformats.org/officeDocument/2006/relationships/notesSlide" Target="/ppt/notesSlides/notesSlide5.xml" Id="Rfb6f9008759c45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6adca6bef40c2" /><Relationship Type="http://schemas.openxmlformats.org/officeDocument/2006/relationships/notesSlide" Target="/ppt/notesSlides/notesSlide6.xml" Id="R3ab3601f4f414b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4120b20534cff" /><Relationship Type="http://schemas.openxmlformats.org/officeDocument/2006/relationships/notesSlide" Target="/ppt/notesSlides/notesSlide7.xml" Id="Rd820854ab6fd43d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5bca04f994df7" /><Relationship Type="http://schemas.openxmlformats.org/officeDocument/2006/relationships/notesSlide" Target="/ppt/notesSlides/notesSlide8.xml" Id="Rf413e227a66647f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label">
            <a:extLst xmlns:a="http://schemas.openxmlformats.org/drawingml/2006/main">
              <a:ext uri="{FF2B5EF4-FFF2-40B4-BE49-F238E27FC236}">
                <a16:creationId xmlns:a16="http://schemas.microsoft.com/office/drawing/2014/main" id="{B0693526-3297-460A-A299-7D2A82981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EF6C24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EF6C24"/>
                </a:solidFill>
                <a:latin typeface="Arial"/>
                <a:ea typeface="Arial"/>
                <a:cs typeface="Arial"/>
              </a:rPr>
              <a:t>V3 · SÉANCE 2 · RÉACTIVATION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D400182-12E4-4AC6-A993-B7401EC90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4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Le contexte choisit le sens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E131C5F1-8CEC-43DF-9659-FFEF770C0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question">
            <a:extLst xmlns:a="http://schemas.openxmlformats.org/drawingml/2006/main">
              <a:ext uri="{FF2B5EF4-FFF2-40B4-BE49-F238E27FC236}">
                <a16:creationId xmlns:a16="http://schemas.microsoft.com/office/drawing/2014/main" id="{5F2FD59D-9310-4652-8B90-5A7093510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097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400" b="1">
                <a:solidFill>
                  <a:srgbClr val="EF6C24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EF6C24"/>
                </a:solidFill>
                <a:latin typeface="Arial"/>
                <a:ea typeface="Arial"/>
                <a:cs typeface="Arial"/>
              </a:rPr>
              <a:t>Le mot « règle » désigne-t-il la même chose ?</a:t>
            </a:r>
          </a:p>
        </p:txBody>
      </p:sp>
      <p:sp>
        <p:nvSpPr>
          <p:cNvPr id="5" name="s1-bg">
            <a:extLst xmlns:a="http://schemas.openxmlformats.org/drawingml/2006/main">
              <a:ext uri="{FF2B5EF4-FFF2-40B4-BE49-F238E27FC236}">
                <a16:creationId xmlns:a16="http://schemas.microsoft.com/office/drawing/2014/main" id="{E703E5F1-DD35-41DE-B0AA-C2951EEB1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05100"/>
            <a:ext cx="9906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E7"/>
          </a:solidFill>
          <a:ln xmlns:a="http://schemas.openxmlformats.org/drawingml/2006/main" w="0">
            <a:solidFill>
              <a:srgbClr val="FFF0E7"/>
            </a:solidFill>
            <a:prstDash val="solid"/>
          </a:ln>
        </p:spPr>
      </p:sp>
      <p:sp>
        <p:nvSpPr>
          <p:cNvPr id="6" name="s1">
            <a:extLst xmlns:a="http://schemas.openxmlformats.org/drawingml/2006/main">
              <a:ext uri="{FF2B5EF4-FFF2-40B4-BE49-F238E27FC236}">
                <a16:creationId xmlns:a16="http://schemas.microsoft.com/office/drawing/2014/main" id="{454ED486-531B-420B-B9F7-771874A6D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819400"/>
            <a:ext cx="942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9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Je pose la règle sur la table.</a:t>
            </a:r>
          </a:p>
        </p:txBody>
      </p:sp>
      <p:sp>
        <p:nvSpPr>
          <p:cNvPr id="7" name="s2-bg">
            <a:extLst xmlns:a="http://schemas.openxmlformats.org/drawingml/2006/main">
              <a:ext uri="{FF2B5EF4-FFF2-40B4-BE49-F238E27FC236}">
                <a16:creationId xmlns:a16="http://schemas.microsoft.com/office/drawing/2014/main" id="{11570956-7565-4AED-9837-DA16BFAB9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905250"/>
            <a:ext cx="9906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8" name="s2">
            <a:extLst xmlns:a="http://schemas.openxmlformats.org/drawingml/2006/main">
              <a:ext uri="{FF2B5EF4-FFF2-40B4-BE49-F238E27FC236}">
                <a16:creationId xmlns:a16="http://schemas.microsoft.com/office/drawing/2014/main" id="{AA584073-FEFD-491C-BFEC-AEED3443B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019550"/>
            <a:ext cx="9429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7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Dans la classe, la règle est de lever la main.</a:t>
            </a:r>
          </a:p>
        </p:txBody>
      </p:sp>
      <p:sp>
        <p:nvSpPr>
          <p:cNvPr id="9" name="instruction">
            <a:extLst xmlns:a="http://schemas.openxmlformats.org/drawingml/2006/main">
              <a:ext uri="{FF2B5EF4-FFF2-40B4-BE49-F238E27FC236}">
                <a16:creationId xmlns:a16="http://schemas.microsoft.com/office/drawing/2014/main" id="{19E36D86-3CAD-4AC5-9BA8-655F26C68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334000"/>
            <a:ext cx="971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>
                <a:solidFill>
                  <a:srgbClr val="1B7F4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B7F4C"/>
                </a:solidFill>
                <a:latin typeface="Arial"/>
                <a:ea typeface="Arial"/>
                <a:cs typeface="Arial"/>
              </a:rPr>
              <a:t>Repère les mots qui permettent de comprendre chaque sens.</a:t>
            </a:r>
          </a:p>
        </p:txBody>
      </p:sp>
    </p:spTree>
    <p:extLst>
      <p:ext uri="{BB962C8B-B14F-4D97-AF65-F5344CB8AC3E}">
        <p14:creationId xmlns:p14="http://schemas.microsoft.com/office/powerpoint/2010/main" val="12468698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F751333F-6BA9-4758-85B6-76409D5E2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EF6C24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EF6C24"/>
                </a:solidFill>
                <a:latin typeface="Arial"/>
                <a:ea typeface="Arial"/>
                <a:cs typeface="Arial"/>
              </a:rPr>
              <a:t>V3 · SÉANCE 2 · EXERCICES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A2C553A-68B6-4DA3-AE51-E9150AA2A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4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Appliquons la méthode ensemble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87F843DB-2F72-4145-999C-232E6E0E3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3D490329-DF68-435E-9B60-995A2AEB1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05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3A14AA03-333A-4588-910E-3B34BF4AD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56834F4F-CB9D-4DAB-8A6E-12E35B183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574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1a · FIGURE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76FF46EA-3644-46DD-96FF-6F96ABA49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Tous les matins, Mattéo se lave la figure.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Choisis :</a:t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visage · forme · pirouette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Quel mot confirme ta réponse ?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6B48F5AB-AE84-4D5B-BD83-82827242C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05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97C8499B-0E83-4E1F-9DCC-BF328F946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F5AE0FD1-F394-43EC-82DE-60D85CFF7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574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2a · MAUVAIS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EC8808CD-57F0-429E-9CBC-B8BA600AC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7000"/>
              </a:lnSpc>
              <a:buNone/>
              <a:defRPr sz="19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Tu t’es trompé : tu as noté un mauvais numéro de téléphone.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19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Choisis :</a:t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19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dégoûtant · inexact · dangereux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19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Quel indice confirme ta réponse ?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E33C0BE6-E325-4195-BF3A-E183B66F4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053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7F87473B-FA37-44D4-A0C2-8399D84AA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0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Sur l’ardoise : choisis un sens, puis donne la preuve dans la phrase.</a:t>
            </a:r>
          </a:p>
        </p:txBody>
      </p:sp>
    </p:spTree>
    <p:extLst>
      <p:ext uri="{BB962C8B-B14F-4D97-AF65-F5344CB8AC3E}">
        <p14:creationId xmlns:p14="http://schemas.microsoft.com/office/powerpoint/2010/main" val="63742150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570B0E27-DD1E-4BAA-9EE3-602913B19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EF6C24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EF6C24"/>
                </a:solidFill>
                <a:latin typeface="Arial"/>
                <a:ea typeface="Arial"/>
                <a:cs typeface="Arial"/>
              </a:rPr>
              <a:t>V3 · SÉANCE 2 · EXERCICES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8FAEF11E-4D84-489C-A6F4-263D788B1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4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Choisir le sens précis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DD11B148-C88A-4BB7-BA33-89E12608B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45067EDC-B2C2-44CA-8599-6B8E40DEB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05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273F6803-E5C7-4892-AAED-711319223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A68FA4B5-3E02-49D6-A65C-A4BFFEB06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574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1 · FIGURE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96214397-95C5-4922-AA7A-E25CCDE28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7000"/>
              </a:lnSpc>
              <a:buNone/>
              <a:defRPr sz="18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Elle prend son élan et exécute une figure compliquée.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18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c. Pour tracer cette figure géométrique, il te faut une équerre.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18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Choix : visage · forme · pirouette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C4AA1D8C-E143-440C-8173-D03C4C563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05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CBED12CB-747B-4C8A-A4A1-8BEE4D778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3637D8AF-A693-4FE2-8485-79CC3EFDD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574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2 · MAUVAIS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1BF181E8-9C63-466E-850A-616C2D01E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7000"/>
              </a:lnSpc>
              <a:buNone/>
              <a:defRPr sz="18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Ce criminel avait l’air mauvais : dès qu’on le voyait, on ressentait de la peur.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18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c. Je trouve que ce plat est vraiment mauvais !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18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Choix : dégoûtant · inexact · dangereux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738AE05C-37A0-4514-9D04-01642F254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053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3B762218-22C8-4AAE-ADCD-CD2AD9A19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0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Dans le cahier : écris le numéro, la réponse et le mot-indice.</a:t>
            </a:r>
          </a:p>
        </p:txBody>
      </p:sp>
    </p:spTree>
    <p:extLst>
      <p:ext uri="{BB962C8B-B14F-4D97-AF65-F5344CB8AC3E}">
        <p14:creationId xmlns:p14="http://schemas.microsoft.com/office/powerpoint/2010/main" val="157153689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CE77A874-FE1D-44C5-A7A7-0449E6770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EF6C24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EF6C24"/>
                </a:solidFill>
                <a:latin typeface="Arial"/>
                <a:ea typeface="Arial"/>
                <a:cs typeface="Arial"/>
              </a:rPr>
              <a:t>V3 · SÉANCE 2 · EXERCICES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EB1CF2D2-ECFF-4490-AAF1-64831C647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4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Associer définitions et exemples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31AC5842-CE33-4632-89D8-885E26FDC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37E53276-ADCB-4D64-822C-E2A058E04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05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1FB3A6A3-B16F-4F59-8A13-663916A9F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2F62E2F4-9880-4FDA-B345-5CC00C997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574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3 · GLACE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101C1AD9-5396-42DA-9423-0A288F035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Définitions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1. eau gelée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2. dessert froid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3. surface qui reflète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Exemples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a. Regarde-toi dans la glace.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La glace à la vanille est ma préférée.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c. J’adore patiner sur la glace.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A33138B2-33F7-4798-AF4A-EF3349363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05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06076012-28C4-460B-92F2-D05EEB3AF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36ED0890-BB59-47A6-B049-8D19432E9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574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4 · POCHE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34D2E23A-61D2-40A8-9F99-D0DC5280C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Définitions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1. ouverture d’un vêtement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2. gonflement sous les yeux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3. compartiment dans un sac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Exemples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a. Sa règle est dans la poche du cartable.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Il a retrouvé ses clés dans sa poche.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c. Elle a des poches sous les yeux.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32AF8C78-BE92-4227-94CB-CD7D16FC5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053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4767184A-C771-4FF3-BEC3-44211D9E8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0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Écris les associations sous la forme 1-…, 2-…, 3-… puis relève un indice.</a:t>
            </a:r>
          </a:p>
        </p:txBody>
      </p:sp>
    </p:spTree>
    <p:extLst>
      <p:ext uri="{BB962C8B-B14F-4D97-AF65-F5344CB8AC3E}">
        <p14:creationId xmlns:p14="http://schemas.microsoft.com/office/powerpoint/2010/main" val="61068741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8DB2EC90-272F-4EDA-93A2-F71B4A01A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B7F4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B7F4C"/>
                </a:solidFill>
                <a:latin typeface="Arial"/>
                <a:ea typeface="Arial"/>
                <a:cs typeface="Arial"/>
              </a:rPr>
              <a:t>V3 · SÉANCE 2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BE1C3CEF-9A21-4913-8D5E-4CD569F29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4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· Choisir le sens précis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CB9B96FD-5AFB-437A-A697-474023C31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DDE0ACFF-2911-408D-AA8F-15133E1EF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05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3D856342-7DFE-4176-BCBA-CEA6C0A84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B7F4C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B7F4C"/>
                </a:solidFill>
                <a:latin typeface="Arial"/>
                <a:ea typeface="Arial"/>
                <a:cs typeface="Arial"/>
              </a:rPr>
              <a:t>CM1 · CORRECTION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5B9B42DC-92DB-4D6A-98EF-0D4471D71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574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1 · FIGURE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6D945FDA-8BD3-4EB2-8AE0-9974E2ECD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pirouette</a:t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Indice : prend son élan, exécute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c. forme</a:t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Indice : géométrique, équerre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4ADCA573-6FE3-4323-B50C-D6D2847FA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05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095A8A16-841C-40A2-AAFC-A0C4B48E8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B7F4C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B7F4C"/>
                </a:solidFill>
                <a:latin typeface="Arial"/>
                <a:ea typeface="Arial"/>
                <a:cs typeface="Arial"/>
              </a:rPr>
              <a:t>CM2 · CORRECTION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7776005A-95BC-46DF-83B6-60BF5010F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574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2 · MAUVAIS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8A681BD5-5347-470B-8720-8A9459FC2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dangereux</a:t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Indice : criminel, peur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c. dégoûtant</a:t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Indice : plat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AAF742E8-1498-4E26-A8AD-575E09E40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053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28775C93-242D-4B3C-8A18-09127BD0C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0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Une réponse est validée seulement si l’indice est compatible avec le sens choisi.</a:t>
            </a:r>
          </a:p>
        </p:txBody>
      </p:sp>
    </p:spTree>
    <p:extLst>
      <p:ext uri="{BB962C8B-B14F-4D97-AF65-F5344CB8AC3E}">
        <p14:creationId xmlns:p14="http://schemas.microsoft.com/office/powerpoint/2010/main" val="77096490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DF800C57-5FA0-4078-AA78-2D867B5BB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B7F4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B7F4C"/>
                </a:solidFill>
                <a:latin typeface="Arial"/>
                <a:ea typeface="Arial"/>
                <a:cs typeface="Arial"/>
              </a:rPr>
              <a:t>V3 · SÉANCE 2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F4B641B0-31EF-42BD-86BB-639B16D05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4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· Associer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7503C8EC-EA4C-4A39-9091-3D877E1DD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25665AAC-79F1-4632-A92C-B9FA7790B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05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F250B504-EA6F-4CA2-B0B7-BE0DC60F4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B7F4C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B7F4C"/>
                </a:solidFill>
                <a:latin typeface="Arial"/>
                <a:ea typeface="Arial"/>
                <a:cs typeface="Arial"/>
              </a:rPr>
              <a:t>CM1 · CORRECTION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BC142B2E-9D80-4C7F-A807-97690707E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574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3 · GLACE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70A9BFCC-C2C8-447E-8895-378C1DFE4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1-c · eau gelée → patiner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2-b · dessert → vanille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3-a · miroir → regarde-toi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9355F0D5-291C-4631-B99C-18D3C1E0D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05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ACE2E232-DCD8-42FF-A07D-3165B4657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B7F4C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B7F4C"/>
                </a:solidFill>
                <a:latin typeface="Arial"/>
                <a:ea typeface="Arial"/>
                <a:cs typeface="Arial"/>
              </a:rPr>
              <a:t>CM2 · CORRECTION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2E303F54-362B-4662-9AE8-1F95F2151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574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4 · POCHE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77EE24D7-4342-4360-8D90-FDE36E29E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1-b · vêtement → clés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2-c · sous les yeux → poches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3-a · cartable → règle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EB85241D-2D1B-456B-BDC1-1CDA8B8B1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053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1F128E67-80A8-4595-8AA4-83404F267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0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Corrige les associations et ajoute l’indice oublié si nécessaire.</a:t>
            </a:r>
          </a:p>
        </p:txBody>
      </p:sp>
    </p:spTree>
    <p:extLst>
      <p:ext uri="{BB962C8B-B14F-4D97-AF65-F5344CB8AC3E}">
        <p14:creationId xmlns:p14="http://schemas.microsoft.com/office/powerpoint/2010/main" val="187774202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6E0A89F9-2916-4F1D-90F6-2DAE2839D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EF6C24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EF6C24"/>
                </a:solidFill>
                <a:latin typeface="Arial"/>
                <a:ea typeface="Arial"/>
                <a:cs typeface="Arial"/>
              </a:rPr>
              <a:t>V3 · SÉANCE 2 · EXERCICES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6BBCC1F-F85F-4F18-A3DF-2F3BD4F90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4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Réemployer un mot polysémique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F727C06E-65AC-4D4E-9668-212F7C54E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F2DB5DD1-795E-4F7F-9473-144279488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05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B2F509AF-DD6C-4554-9C43-7DB824713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11BD4CB2-13F3-4467-81D5-80D3DDF5D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574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Deux sens du mot GLACE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044467FF-057F-40CF-B0F2-88D47F35A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7000"/>
              </a:lnSpc>
              <a:buNone/>
              <a:defRPr sz="22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Écris deux phrases dans lesquelles le mot « glace » possède deux sens différents.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22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Souligne les mots-indices.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FCE42163-991F-4477-AD93-AE8946CB4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05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A471BB40-3323-47A2-BF21-AFEFBF6C0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E4496529-BA82-48F6-8B47-1E33447C0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574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Trois sens du mot POCHE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8B8F6874-02CE-44AA-A808-FD724A38E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Écris trois phrases dans lesquelles le mot « poche » possède trois sens différents.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21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Souligne les mots-indices et indique brièvement chaque sens.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BD848ED8-1AFE-4A35-A760-1B59AB6D3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053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D794B414-085A-4DC3-863B-C7F056F0A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0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Chaque phrase doit permettre de comprendre le sens sans explication orale.</a:t>
            </a:r>
          </a:p>
        </p:txBody>
      </p:sp>
    </p:spTree>
    <p:extLst>
      <p:ext uri="{BB962C8B-B14F-4D97-AF65-F5344CB8AC3E}">
        <p14:creationId xmlns:p14="http://schemas.microsoft.com/office/powerpoint/2010/main" val="205765156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9D6A0732-A8F5-4214-8C87-26BA0BB67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B7F4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B7F4C"/>
                </a:solidFill>
                <a:latin typeface="Arial"/>
                <a:ea typeface="Arial"/>
                <a:cs typeface="Arial"/>
              </a:rPr>
              <a:t>V3 · SÉANCE 2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0BF7E98-C8FE-4EC9-B44D-EBDDD046E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4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Exemples de productions recevables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3A4E8AAC-3290-4C70-92FE-36CE27BC7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69BAE446-D257-41D1-AAF1-027A31974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05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9423D867-BB24-4659-86F0-CB517DFEE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B7F4C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B7F4C"/>
                </a:solidFill>
                <a:latin typeface="Arial"/>
                <a:ea typeface="Arial"/>
                <a:cs typeface="Arial"/>
              </a:rPr>
              <a:t>CM1 · CORRECTION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1EE57671-C01B-49F8-BF57-B8A423E7F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574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GLACE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96544D2B-326A-48AD-82FC-0887D603B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7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La glace fond dans mon verre.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Je mange une glace à la fraise.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Les mots-indices doivent permettre de distinguer les sens.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D6717727-CFEC-4E42-BA76-A426A3FEF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05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05BC0BBA-DEC5-4761-9B3D-9518A7639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B7F4C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B7F4C"/>
                </a:solidFill>
                <a:latin typeface="Arial"/>
                <a:ea typeface="Arial"/>
                <a:cs typeface="Arial"/>
              </a:rPr>
              <a:t>CM2 · CORRECTION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9E906239-1ED4-45ED-B726-C3DFDA3F6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574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POCHE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74233991-F715-40BA-A7C4-CFB69C4A6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7000"/>
              </a:lnSpc>
              <a:buNone/>
              <a:defRPr sz="19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Je mets mes clés dans ma poche.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19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Il a des poches sous les yeux.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19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La gomme est dans la poche du cartable.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94003D93-A473-4217-8749-6A04518FE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053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83E40958-E472-4A6A-A749-E57527286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0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D’autres réponses sont recevables si le contexte lève clairement l’ambiguïté.</a:t>
            </a:r>
          </a:p>
        </p:txBody>
      </p:sp>
    </p:spTree>
    <p:extLst>
      <p:ext uri="{BB962C8B-B14F-4D97-AF65-F5344CB8AC3E}">
        <p14:creationId xmlns:p14="http://schemas.microsoft.com/office/powerpoint/2010/main" val="107030485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2026-08-09T21:01:04.5710000Z</dcterms:created>
  <dcterms:modified xsi:type="dcterms:W3CDTF">2026-08-09T21:01:04.5710000Z</dcterms:modified>
</coreProperties>
</file>