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a0e90a963a14da4" /><Relationship Type="http://schemas.openxmlformats.org/officeDocument/2006/relationships/extended-properties" Target="/docProps/app.xml" Id="Rd4d739f7191d4860" /><Relationship Type="http://schemas.openxmlformats.org/officeDocument/2006/relationships/officeDocument" Target="/ppt/presentation.xml" Id="R77795cfcdd74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50cefa5eb40e4"/>
  </p:sldMasterIdLst>
  <p:notesMasterIdLst>
    <p:notesMasterId xmlns:r="http://schemas.openxmlformats.org/officeDocument/2006/relationships" r:id="R7013d6f8a0f041de"/>
  </p:notesMasterIdLst>
  <p:sldIdLst>
    <p:sldId xmlns:r="http://schemas.openxmlformats.org/officeDocument/2006/relationships" id="256" r:id="Ra64592cd59ef47a9"/>
    <p:sldId xmlns:r="http://schemas.openxmlformats.org/officeDocument/2006/relationships" id="257" r:id="R3544df1dcd984df7"/>
    <p:sldId xmlns:r="http://schemas.openxmlformats.org/officeDocument/2006/relationships" id="258" r:id="R2d0de7a07e3d4bff"/>
    <p:sldId xmlns:r="http://schemas.openxmlformats.org/officeDocument/2006/relationships" id="259" r:id="R3a9ce36da0d04712"/>
    <p:sldId xmlns:r="http://schemas.openxmlformats.org/officeDocument/2006/relationships" id="260" r:id="R47153606a4f141a6"/>
    <p:sldId xmlns:r="http://schemas.openxmlformats.org/officeDocument/2006/relationships" id="261" r:id="Rfef061366eac4a2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6e5032a0454c39" /><Relationship Type="http://schemas.openxmlformats.org/officeDocument/2006/relationships/slideMaster" Target="/ppt/slideMasters/slideMaster1.xml" Id="R0d750cefa5eb40e4" /><Relationship Type="http://schemas.openxmlformats.org/officeDocument/2006/relationships/notesMaster" Target="/ppt/notesMasters/notesMaster1.xml" Id="R7013d6f8a0f041de" /><Relationship Type="http://schemas.openxmlformats.org/officeDocument/2006/relationships/presProps" Target="/ppt/presProps.xml" Id="Rb3c67abb3a7b43ca" /><Relationship Type="http://schemas.openxmlformats.org/officeDocument/2006/relationships/tableStyles" Target="/ppt/tableStyles.xml" Id="R196c2172fad44406" /><Relationship Type="http://schemas.openxmlformats.org/officeDocument/2006/relationships/slide" Target="/ppt/slides/slide1.xml" Id="Ra64592cd59ef47a9" /><Relationship Type="http://schemas.openxmlformats.org/officeDocument/2006/relationships/slide" Target="/ppt/slides/slide2.xml" Id="R3544df1dcd984df7" /><Relationship Type="http://schemas.openxmlformats.org/officeDocument/2006/relationships/slide" Target="/ppt/slides/slide3.xml" Id="R2d0de7a07e3d4bff" /><Relationship Type="http://schemas.openxmlformats.org/officeDocument/2006/relationships/slide" Target="/ppt/slides/slide4.xml" Id="R3a9ce36da0d04712" /><Relationship Type="http://schemas.openxmlformats.org/officeDocument/2006/relationships/slide" Target="/ppt/slides/slide5.xml" Id="R47153606a4f141a6" /><Relationship Type="http://schemas.openxmlformats.org/officeDocument/2006/relationships/slide" Target="/ppt/slides/slide6.xml" Id="Rfef061366eac4a2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4782d745b90416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f77e17ce0d046af" /><Relationship Type="http://schemas.openxmlformats.org/officeDocument/2006/relationships/notesMaster" Target="/ppt/notesMasters/notesMaster1.xml" Id="R9eb6b4663d5b47e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eabb84a056849b7" /><Relationship Type="http://schemas.openxmlformats.org/officeDocument/2006/relationships/notesMaster" Target="/ppt/notesMasters/notesMaster1.xml" Id="Rf346a0b73b7e461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5ed5b386523468f" /><Relationship Type="http://schemas.openxmlformats.org/officeDocument/2006/relationships/notesMaster" Target="/ppt/notesMasters/notesMaster1.xml" Id="Rb1db1befd03c401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2d3b659e1d3430f" /><Relationship Type="http://schemas.openxmlformats.org/officeDocument/2006/relationships/notesMaster" Target="/ppt/notesMasters/notesMaster1.xml" Id="R19a65ca79c39426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93d2e7f4741463b" /><Relationship Type="http://schemas.openxmlformats.org/officeDocument/2006/relationships/notesMaster" Target="/ppt/notesMasters/notesMaster1.xml" Id="Rd73fd1ee1281444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9ffe9082d2f4907" /><Relationship Type="http://schemas.openxmlformats.org/officeDocument/2006/relationships/notesMaster" Target="/ppt/notesMasters/notesMaster1.xml" Id="R9bf77913fd0f437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et guide enseignant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  <a:p xmlns:a="http://schemas.openxmlformats.org/drawingml/2006/main">
            <a:r>
              <a:t>- Situation de départ adaptée du guide enseignant Hatier.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et guide enseignant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et guide enseignant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et guide enseignant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et guide enseignant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et guide enseignant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7375dddeb480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19e608c10d4fc6" /><Relationship Type="http://schemas.openxmlformats.org/officeDocument/2006/relationships/slideLayout" Target="/ppt/slideLayouts/slideLayout1.xml" Id="Re34c2b7c4977443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c2b7c4977443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002db448647ea" /><Relationship Type="http://schemas.openxmlformats.org/officeDocument/2006/relationships/notesSlide" Target="/ppt/notesSlides/notesSlide1.xml" Id="Rcd25f5b678f2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8867bfc8543c4" /><Relationship Type="http://schemas.openxmlformats.org/officeDocument/2006/relationships/notesSlide" Target="/ppt/notesSlides/notesSlide2.xml" Id="R6a1768739caf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5c55efd5144b6" /><Relationship Type="http://schemas.openxmlformats.org/officeDocument/2006/relationships/notesSlide" Target="/ppt/notesSlides/notesSlide3.xml" Id="Ra681598cdb4b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a2530d944838" /><Relationship Type="http://schemas.openxmlformats.org/officeDocument/2006/relationships/notesSlide" Target="/ppt/notesSlides/notesSlide4.xml" Id="Rb6d5f8e6d552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6d04d88b24366" /><Relationship Type="http://schemas.openxmlformats.org/officeDocument/2006/relationships/notesSlide" Target="/ppt/notesSlides/notesSlide5.xml" Id="Ra47e593beb18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2ff53b3c4b60" /><Relationship Type="http://schemas.openxmlformats.org/officeDocument/2006/relationships/notesSlide" Target="/ppt/notesSlides/notesSlide6.xml" Id="R38e60dd199d24d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label">
            <a:extLst xmlns:a="http://schemas.openxmlformats.org/drawingml/2006/main">
              <a:ext uri="{FF2B5EF4-FFF2-40B4-BE49-F238E27FC236}">
                <a16:creationId xmlns:a16="http://schemas.microsoft.com/office/drawing/2014/main" id="{5A486010-A1AA-4D0E-AE89-40ACF245D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1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73334D8-236A-4D91-9C3F-30374C6B0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Quel calcul effectuer d'abord ?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BD4A78D-9B2D-41BD-9E2B-20202269D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problem">
            <a:extLst xmlns:a="http://schemas.openxmlformats.org/drawingml/2006/main">
              <a:ext uri="{FF2B5EF4-FFF2-40B4-BE49-F238E27FC236}">
                <a16:creationId xmlns:a16="http://schemas.microsoft.com/office/drawing/2014/main" id="{4BEFD882-2F30-4EE6-B10D-5A05980FB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66900"/>
            <a:ext cx="9944100" cy="2457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9FC"/>
          </a:solidFill>
          <a:ln xmlns:a="http://schemas.openxmlformats.org/drawingml/2006/main" w="19050">
            <a:solidFill>
              <a:srgbClr val="16AFC3"/>
            </a:solidFill>
            <a:prstDash val="solid"/>
          </a:ln>
        </p:spPr>
        <p:txBody>
          <a:bodyPr xmlns:a="http://schemas.openxmlformats.org/drawingml/2006/main" lIns="266700" tIns="228600" rIns="266700" bIns="2286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Chloé, Abdel, Lola et Louis vont au cinéma.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 billet coûte 10 €, mais celui des enfants coûte 4 € de moins.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Combien paient-ils au total ?</a:t>
            </a:r>
          </a:p>
        </p:txBody>
      </p:sp>
      <p:sp>
        <p:nvSpPr>
          <p:cNvPr id="5" name="instruction">
            <a:extLst xmlns:a="http://schemas.openxmlformats.org/drawingml/2006/main">
              <a:ext uri="{FF2B5EF4-FFF2-40B4-BE49-F238E27FC236}">
                <a16:creationId xmlns:a16="http://schemas.microsoft.com/office/drawing/2014/main" id="{63CF3836-1104-4F79-8C78-13A209458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762500"/>
            <a:ext cx="952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Sur l'ardoise : écris les étapes de ton calcul et prépare une explication.</a:t>
            </a:r>
          </a:p>
        </p:txBody>
      </p:sp>
      <p:sp>
        <p:nvSpPr>
          <p:cNvPr id="6" name="hint">
            <a:extLst xmlns:a="http://schemas.openxmlformats.org/drawingml/2006/main">
              <a:ext uri="{FF2B5EF4-FFF2-40B4-BE49-F238E27FC236}">
                <a16:creationId xmlns:a16="http://schemas.microsoft.com/office/drawing/2014/main" id="{F471F707-61B8-4071-9F31-7B5A7358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715000"/>
            <a:ext cx="819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Commence ta phrase par : « D'abord…, puis… »</a:t>
            </a:r>
          </a:p>
        </p:txBody>
      </p:sp>
    </p:spTree>
    <p:extLst>
      <p:ext uri="{BB962C8B-B14F-4D97-AF65-F5344CB8AC3E}">
        <p14:creationId xmlns:p14="http://schemas.microsoft.com/office/powerpoint/2010/main" val="17785322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label">
            <a:extLst xmlns:a="http://schemas.openxmlformats.org/drawingml/2006/main">
              <a:ext uri="{FF2B5EF4-FFF2-40B4-BE49-F238E27FC236}">
                <a16:creationId xmlns:a16="http://schemas.microsoft.com/office/drawing/2014/main" id="{4AA25F99-33E9-46A0-AE4B-4389A0C8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1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099DD06-3890-4352-8CA9-CA679D525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Les parenthèses indiquent la première étape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28D0193-E37D-408E-93ED-D18937D42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step1-label">
            <a:extLst xmlns:a="http://schemas.openxmlformats.org/drawingml/2006/main">
              <a:ext uri="{FF2B5EF4-FFF2-40B4-BE49-F238E27FC236}">
                <a16:creationId xmlns:a16="http://schemas.microsoft.com/office/drawing/2014/main" id="{12D344F5-5DFF-4E6A-967E-6A9D7467E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8120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C92A2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C92A2A"/>
                </a:solidFill>
                <a:latin typeface="Arial"/>
                <a:ea typeface="Arial"/>
                <a:cs typeface="Arial"/>
              </a:rPr>
              <a:t>D'ABORD</a:t>
            </a:r>
          </a:p>
        </p:txBody>
      </p:sp>
      <p:sp>
        <p:nvSpPr>
          <p:cNvPr id="5" name="step1">
            <a:extLst xmlns:a="http://schemas.openxmlformats.org/drawingml/2006/main">
              <a:ext uri="{FF2B5EF4-FFF2-40B4-BE49-F238E27FC236}">
                <a16:creationId xmlns:a16="http://schemas.microsoft.com/office/drawing/2014/main" id="{CAB146EF-DA48-47EF-AF56-3642E20C1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885950"/>
            <a:ext cx="3238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7A3"/>
          </a:solidFill>
          <a:ln xmlns:a="http://schemas.openxmlformats.org/drawingml/2006/main" w="0">
            <a:solidFill>
              <a:srgbClr val="FFE7A3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10 − 4 = 6</a:t>
            </a:r>
          </a:p>
        </p:txBody>
      </p:sp>
      <p:sp>
        <p:nvSpPr>
          <p:cNvPr id="6" name="step2-label">
            <a:extLst xmlns:a="http://schemas.openxmlformats.org/drawingml/2006/main">
              <a:ext uri="{FF2B5EF4-FFF2-40B4-BE49-F238E27FC236}">
                <a16:creationId xmlns:a16="http://schemas.microsoft.com/office/drawing/2014/main" id="{D8C8021E-4F66-4113-BE1A-D981EAC07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97180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PUIS</a:t>
            </a:r>
          </a:p>
        </p:txBody>
      </p:sp>
      <p:sp>
        <p:nvSpPr>
          <p:cNvPr id="7" name="step2">
            <a:extLst xmlns:a="http://schemas.openxmlformats.org/drawingml/2006/main">
              <a:ext uri="{FF2B5EF4-FFF2-40B4-BE49-F238E27FC236}">
                <a16:creationId xmlns:a16="http://schemas.microsoft.com/office/drawing/2014/main" id="{8B4B9831-D71A-4505-B85B-460993E67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876550"/>
            <a:ext cx="3238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 × 6 = 24</a:t>
            </a:r>
          </a:p>
        </p:txBody>
      </p:sp>
      <p:sp>
        <p:nvSpPr>
          <p:cNvPr id="8" name="single-line">
            <a:extLst xmlns:a="http://schemas.openxmlformats.org/drawingml/2006/main">
              <a:ext uri="{FF2B5EF4-FFF2-40B4-BE49-F238E27FC236}">
                <a16:creationId xmlns:a16="http://schemas.microsoft.com/office/drawing/2014/main" id="{03D70712-2930-483D-84BF-A1D881EB1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71950"/>
            <a:ext cx="99060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4 × (10 − 4) = 4 × 6 = 24</a:t>
            </a:r>
          </a:p>
        </p:txBody>
      </p:sp>
      <p:sp>
        <p:nvSpPr>
          <p:cNvPr id="9" name="rule-text">
            <a:extLst xmlns:a="http://schemas.openxmlformats.org/drawingml/2006/main">
              <a:ext uri="{FF2B5EF4-FFF2-40B4-BE49-F238E27FC236}">
                <a16:creationId xmlns:a16="http://schemas.microsoft.com/office/drawing/2014/main" id="{ACC33668-8063-47C6-9D76-9DD9BAF1F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95925"/>
            <a:ext cx="971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>
                <a:solidFill>
                  <a:srgbClr val="C92A2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C92A2A"/>
                </a:solidFill>
                <a:latin typeface="Arial"/>
                <a:ea typeface="Arial"/>
                <a:cs typeface="Arial"/>
              </a:rPr>
              <a:t>Je calcule d'abord entre parenthèses. À chaque étape, je réécris toute la ligne.</a:t>
            </a:r>
          </a:p>
        </p:txBody>
      </p:sp>
    </p:spTree>
    <p:extLst>
      <p:ext uri="{BB962C8B-B14F-4D97-AF65-F5344CB8AC3E}">
        <p14:creationId xmlns:p14="http://schemas.microsoft.com/office/powerpoint/2010/main" val="18256443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A5CD2983-5DCF-40BD-B0FE-F390AFA57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1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C922E9A-08D1-4747-9D74-9B767200C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Entraînement : calcule en ligne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2249049-A741-43C6-9571-87B9525A8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31B93D74-F86F-4711-BA66-5F01B9579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77BBADC8-973F-46BD-A04F-FE1B99686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9A4C5A46-2535-4258-B9EA-E28780B32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jaune · Exercice 1 a-b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073A4ABA-7D3A-4AA8-9827-4FC37F43F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8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3 × (12 + 13)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8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65 − (94 − 89)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30553D16-3782-4B45-A5D7-F42749C23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C045873E-1F0B-41A4-8670-59B61E062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5982CC6A-1FFA-44AD-A76A-F6CD58557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orange · Exercice 6 a-b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433E5482-A0A4-4527-A573-45DEEB1E0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(4 + 8) × (4 + 11)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((15 + 2) × 2) − 30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60481A5E-8A27-448B-8D85-2C5A27542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A4D21A2D-D29E-4FA3-BB2B-5F4EE8792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Écris toutes les étapes dans ton cahier. N'utilise pas la calculatrice.</a:t>
            </a:r>
          </a:p>
        </p:txBody>
      </p:sp>
    </p:spTree>
    <p:extLst>
      <p:ext uri="{BB962C8B-B14F-4D97-AF65-F5344CB8AC3E}">
        <p14:creationId xmlns:p14="http://schemas.microsoft.com/office/powerpoint/2010/main" val="134437546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4106D07C-9A83-4D7B-98D6-0242B1558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AD0DC3A-BF1A-4A48-8E5D-E52C2562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 l'entraînement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0E639FD-4B6B-4662-92F4-907F3DB64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CDFBE9FB-952A-4EDE-AF56-C390263F1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5FA99F21-A3EA-4410-A81B-49F9A5A43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0500EE7B-03A1-4F0A-B142-56DDED6E2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1 a-b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7A85CCFD-1EFC-4093-B297-AABD5C3AD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3 × (12 + 13)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1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3 × 25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1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75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1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65 − (94 − 89)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1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65 − 5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1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60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FF9A643F-109B-4870-8CE2-A77C43E11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8A18B4A2-3543-48FB-8049-E159AC11D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D193B789-AE21-41C8-89CB-ADE41876B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6 a-b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24F6B98E-1609-4E10-B785-E43AAF7D9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(4 + 8) × (4 + 11)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12 × 15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180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((15 + 2) × 2) − 30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(17 × 2) − 30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34 − 30 = 4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E50E17C4-5992-445E-98EF-2587CF7A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FBD4E72-8C01-408B-8187-7D1DF142A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Vérifie d'abord l'ordre des calculs, puis les résultats.</a:t>
            </a:r>
          </a:p>
        </p:txBody>
      </p:sp>
    </p:spTree>
    <p:extLst>
      <p:ext uri="{BB962C8B-B14F-4D97-AF65-F5344CB8AC3E}">
        <p14:creationId xmlns:p14="http://schemas.microsoft.com/office/powerpoint/2010/main" val="22941193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F6B0BC74-DCC1-44A8-B60D-AA18ED3A4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1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2CE5F90-D86B-4832-8DB1-FED3F0627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Vérification individuelle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6237CF7D-3FBF-4104-B0BE-6C0ED3438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4290F7DF-2CFD-42F0-A0EE-10999B855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644937D-9E35-46AD-815C-7875AFCA4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5F33A406-D734-4C32-9AF4-04E0F4D3A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Une paire de parenthèses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F481A74F-A979-4688-B068-241D15728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37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 × (9 − 3)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13A1ABB0-392D-48D9-9F70-F2C0E621D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4EDDF81C-9E9A-40C1-80EC-8FF26024A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C9A8B839-BFDC-4A60-B58D-B1B21BF3E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Deux paires imbriquées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61C6652A-DB78-4F0A-985D-5C573978B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33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30 − (2 × (8 + 4))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387EAEA3-325F-43D8-9D5E-4745DD158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56BA5BB-A74E-487B-9576-B256EE35E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Souligne le premier calcul à effectuer, puis écris toutes les étapes.</a:t>
            </a:r>
          </a:p>
        </p:txBody>
      </p:sp>
    </p:spTree>
    <p:extLst>
      <p:ext uri="{BB962C8B-B14F-4D97-AF65-F5344CB8AC3E}">
        <p14:creationId xmlns:p14="http://schemas.microsoft.com/office/powerpoint/2010/main" val="98070267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A6FB0F47-D5A0-4D97-9780-79F37FE43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70C84E3-3698-47CD-90CC-2EE214D59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Vérifie ton ordre de calcul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D23F182-973D-4C7B-A86D-F92AAB997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4576CDD1-D870-4A58-9BA3-1C70D210F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9C12E3F-81B4-48F4-AF8C-9276C0636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D080F5B0-8914-4C14-A6D4-304692FD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Réponse attendue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EDE60D9E-4AD5-4760-B06C-C442BC803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30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 × (9 − 3)</a:t>
            </a:r>
          </a:p>
          <a:p xmlns:a="http://schemas.openxmlformats.org/drawingml/2006/main">
            <a:pPr algn="ctr">
              <a:lnSpc>
                <a:spcPct val="110000"/>
              </a:lnSpc>
              <a:buNone/>
              <a:defRPr sz="30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5 × 6</a:t>
            </a:r>
          </a:p>
          <a:p xmlns:a="http://schemas.openxmlformats.org/drawingml/2006/main">
            <a:pPr algn="ctr">
              <a:lnSpc>
                <a:spcPct val="110000"/>
              </a:lnSpc>
              <a:buNone/>
              <a:defRPr sz="30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30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4C8B513B-CEF1-41B9-94A8-D8F314311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8D11E009-AA71-4C80-997F-5C61CC2CB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5C1EAB23-371C-4232-A96F-30398E517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Réponse attendue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811EAFBC-5C6C-463E-A288-7BF5194F8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33700"/>
            <a:ext cx="476250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30 − (2 × (8 + 4))</a:t>
            </a:r>
          </a:p>
          <a:p xmlns:a="http://schemas.openxmlformats.org/drawingml/2006/main">
            <a:pPr algn="ctr">
              <a:lnSpc>
                <a:spcPct val="110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30 − (2 × 12)</a:t>
            </a:r>
          </a:p>
          <a:p xmlns:a="http://schemas.openxmlformats.org/drawingml/2006/main">
            <a:pPr algn="ctr">
              <a:lnSpc>
                <a:spcPct val="110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30 − 24</a:t>
            </a:r>
          </a:p>
          <a:p xmlns:a="http://schemas.openxmlformats.org/drawingml/2006/main">
            <a:pPr algn="ctr">
              <a:lnSpc>
                <a:spcPct val="110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6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F5FA4175-21B7-4294-AB11-FB3855909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D09BA16E-72CC-4A7B-919A-9E8938006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3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Critère de réussite : les parenthèses sont calculées dans le bon ordre.</a:t>
            </a:r>
          </a:p>
        </p:txBody>
      </p:sp>
    </p:spTree>
    <p:extLst>
      <p:ext uri="{BB962C8B-B14F-4D97-AF65-F5344CB8AC3E}">
        <p14:creationId xmlns:p14="http://schemas.microsoft.com/office/powerpoint/2010/main" val="2451459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2026-08-11T14:04:01.4360000Z</dcterms:created>
  <dcterms:modified xsi:type="dcterms:W3CDTF">2026-08-11T14:04:01.4360000Z</dcterms:modified>
</coreProperties>
</file>