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fb19781e5b494b" /><Relationship Type="http://schemas.openxmlformats.org/officeDocument/2006/relationships/extended-properties" Target="/docProps/app.xml" Id="R9d844dfb57744dd6" /><Relationship Type="http://schemas.openxmlformats.org/officeDocument/2006/relationships/officeDocument" Target="/ppt/presentation.xml" Id="R3920941904444b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f6cd0f2d68449d"/>
  </p:sldMasterIdLst>
  <p:notesMasterIdLst>
    <p:notesMasterId xmlns:r="http://schemas.openxmlformats.org/officeDocument/2006/relationships" r:id="Ra258260d8ffe4398"/>
  </p:notesMasterIdLst>
  <p:sldIdLst>
    <p:sldId xmlns:r="http://schemas.openxmlformats.org/officeDocument/2006/relationships" id="256" r:id="R7f5b011c5878419d"/>
    <p:sldId xmlns:r="http://schemas.openxmlformats.org/officeDocument/2006/relationships" id="257" r:id="Rc52e84fe636f40a8"/>
    <p:sldId xmlns:r="http://schemas.openxmlformats.org/officeDocument/2006/relationships" id="258" r:id="Rf527d774ac7e4024"/>
    <p:sldId xmlns:r="http://schemas.openxmlformats.org/officeDocument/2006/relationships" id="259" r:id="R8942b847061a46d9"/>
    <p:sldId xmlns:r="http://schemas.openxmlformats.org/officeDocument/2006/relationships" id="260" r:id="R9c568643e8314c0e"/>
    <p:sldId xmlns:r="http://schemas.openxmlformats.org/officeDocument/2006/relationships" id="261" r:id="R42d608634d1e44cb"/>
    <p:sldId xmlns:r="http://schemas.openxmlformats.org/officeDocument/2006/relationships" id="262" r:id="R67b9e5cb3c574a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d0bb1458b8471c" /><Relationship Type="http://schemas.openxmlformats.org/officeDocument/2006/relationships/slideMaster" Target="/ppt/slideMasters/slideMaster1.xml" Id="R9cf6cd0f2d68449d" /><Relationship Type="http://schemas.openxmlformats.org/officeDocument/2006/relationships/notesMaster" Target="/ppt/notesMasters/notesMaster1.xml" Id="Ra258260d8ffe4398" /><Relationship Type="http://schemas.openxmlformats.org/officeDocument/2006/relationships/presProps" Target="/ppt/presProps.xml" Id="R1a118d65e7fa4a73" /><Relationship Type="http://schemas.openxmlformats.org/officeDocument/2006/relationships/tableStyles" Target="/ppt/tableStyles.xml" Id="Rbe610908079b40b0" /><Relationship Type="http://schemas.openxmlformats.org/officeDocument/2006/relationships/slide" Target="/ppt/slides/slide1.xml" Id="R7f5b011c5878419d" /><Relationship Type="http://schemas.openxmlformats.org/officeDocument/2006/relationships/slide" Target="/ppt/slides/slide2.xml" Id="Rc52e84fe636f40a8" /><Relationship Type="http://schemas.openxmlformats.org/officeDocument/2006/relationships/slide" Target="/ppt/slides/slide3.xml" Id="Rf527d774ac7e4024" /><Relationship Type="http://schemas.openxmlformats.org/officeDocument/2006/relationships/slide" Target="/ppt/slides/slide4.xml" Id="R8942b847061a46d9" /><Relationship Type="http://schemas.openxmlformats.org/officeDocument/2006/relationships/slide" Target="/ppt/slides/slide5.xml" Id="R9c568643e8314c0e" /><Relationship Type="http://schemas.openxmlformats.org/officeDocument/2006/relationships/slide" Target="/ppt/slides/slide6.xml" Id="R42d608634d1e44cb" /><Relationship Type="http://schemas.openxmlformats.org/officeDocument/2006/relationships/slide" Target="/ppt/slides/slide7.xml" Id="R67b9e5cb3c574a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077f31170644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d2e6f23612434f" /><Relationship Type="http://schemas.openxmlformats.org/officeDocument/2006/relationships/notesMaster" Target="/ppt/notesMasters/notesMaster1.xml" Id="Rd73502e2fed64c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f92f8a10944e4c" /><Relationship Type="http://schemas.openxmlformats.org/officeDocument/2006/relationships/notesMaster" Target="/ppt/notesMasters/notesMaster1.xml" Id="R5996f5f805de4a8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470f3561e64f88" /><Relationship Type="http://schemas.openxmlformats.org/officeDocument/2006/relationships/notesMaster" Target="/ppt/notesMasters/notesMaster1.xml" Id="R4da55237dea944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9b76f72f1447b0" /><Relationship Type="http://schemas.openxmlformats.org/officeDocument/2006/relationships/notesMaster" Target="/ppt/notesMasters/notesMaster1.xml" Id="R95c05fccf27e4e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5336e390024c44" /><Relationship Type="http://schemas.openxmlformats.org/officeDocument/2006/relationships/notesMaster" Target="/ppt/notesMasters/notesMaster1.xml" Id="R71f79cebdb254d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62e5ce1ad74c70" /><Relationship Type="http://schemas.openxmlformats.org/officeDocument/2006/relationships/notesMaster" Target="/ppt/notesMasters/notesMaster1.xml" Id="R856deb84abd246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30e13fd632477a" /><Relationship Type="http://schemas.openxmlformats.org/officeDocument/2006/relationships/notesMaster" Target="/ppt/notesMasters/notesMaster1.xml" Id="Rbf91a5b568804a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Illustration générée pour ce chapitre avec OpenAI, 16 août 2026.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https://www.wfp.org/stories/madagascar-communities-reeling-cyclone-gamane-ready-brewing-storms</a:t>
            </a:r>
          </a:p>
          <a:p xmlns:a="http://schemas.openxmlformats.org/drawingml/2006/main">
            <a:r>
              <a:t>- https://www.wfp.org/countries/haiti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https://www.wfp.org/stories/madagascar-communities-reeling-cyclone-gamane-ready-brewing-storms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https://www.wfp.org/countries/haiti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Synthèse construite à partir des documents 1A, 1B, 2A et 2B.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Activité fondée sur les quatre documents du PAM étudiés pendant la séance.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Programme d’histoire-géographie du cycle 3, annexe 4, 2026.</a:t>
            </a:r>
          </a:p>
          <a:p xmlns:a="http://schemas.openxmlformats.org/drawingml/2006/main">
            <a:r>
              <a:t>- https://www.fao.org/interactive/hunger-map/fr/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091d04a9474e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d70c8b746e4551" /><Relationship Type="http://schemas.openxmlformats.org/officeDocument/2006/relationships/slideLayout" Target="/ppt/slideLayouts/slideLayout1.xml" Id="Re92fc286a1d2455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2fc286a1d2455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d9f2ace6d45b4" /><Relationship Type="http://schemas.openxmlformats.org/officeDocument/2006/relationships/image" Target="/ppt/media/image.png" Id="R6b64684f637d4f36" /><Relationship Type="http://schemas.openxmlformats.org/officeDocument/2006/relationships/notesSlide" Target="/ppt/notesSlides/notesSlide1.xml" Id="Ra5ee3aac0bf341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5d6ab9208d4742" /><Relationship Type="http://schemas.openxmlformats.org/officeDocument/2006/relationships/image" Target="/ppt/media/image.jpeg" Id="R47a58a0009a648e4" /><Relationship Type="http://schemas.openxmlformats.org/officeDocument/2006/relationships/image" Target="/ppt/media/image2.jpeg" Id="R15c251810b91482c" /><Relationship Type="http://schemas.openxmlformats.org/officeDocument/2006/relationships/notesSlide" Target="/ppt/notesSlides/notesSlide2.xml" Id="R58aa60a14aa94d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8a8435d5be47f1" /><Relationship Type="http://schemas.openxmlformats.org/officeDocument/2006/relationships/image" Target="/ppt/media/image3.jpeg" Id="R66602176bd514598" /><Relationship Type="http://schemas.openxmlformats.org/officeDocument/2006/relationships/notesSlide" Target="/ppt/notesSlides/notesSlide3.xml" Id="R8a9f87e7088246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ebc47533a4545" /><Relationship Type="http://schemas.openxmlformats.org/officeDocument/2006/relationships/image" Target="/ppt/media/image4.jpeg" Id="R68385c95e3cd4750" /><Relationship Type="http://schemas.openxmlformats.org/officeDocument/2006/relationships/notesSlide" Target="/ppt/notesSlides/notesSlide4.xml" Id="R1e0f0549f6844e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ed154dc154fb8" /><Relationship Type="http://schemas.openxmlformats.org/officeDocument/2006/relationships/notesSlide" Target="/ppt/notesSlides/notesSlide5.xml" Id="Rd82ea1f2f2aa47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85439e7deb4ea8" /><Relationship Type="http://schemas.openxmlformats.org/officeDocument/2006/relationships/notesSlide" Target="/ppt/notesSlides/notesSlide6.xml" Id="R9eda91ee954d4d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0e4c0bb508491e" /><Relationship Type="http://schemas.openxmlformats.org/officeDocument/2006/relationships/notesSlide" Target="/ppt/notesSlides/notesSlide7.xml" Id="Rda0d404086ad41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64684f637d4f3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2FA82-62C6-435F-8263-1D2AD699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5381625" cy="53340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7ED9EB-6BB6-4E0E-9F64-BFF5B314E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0477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734070-2FA5-4448-A05B-2A380C63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62100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Séance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A4BFD-1350-4AB8-8E62-48B5B558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190750"/>
            <a:ext cx="4572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30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Madagascar et Haïti : quand se nourrir devient difficile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273BD-D49A-40EA-960C-F4D2D634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14800"/>
            <a:ext cx="857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8A5D5-D6E2-4A7B-8944-FBBBB2EB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29125"/>
            <a:ext cx="4572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18211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8211D"/>
                </a:solidFill>
                <a:latin typeface="Aptos"/>
                <a:ea typeface="Aptos"/>
                <a:cs typeface="Aptos"/>
              </a:rPr>
              <a:t>Pourquoi certains habitants ne mangent-ils pas toujours à leur faim 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2FE53-9647-469B-A614-EC89C831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667375"/>
            <a:ext cx="447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63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50" b="0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5F6B67"/>
                </a:solidFill>
                <a:latin typeface="Aptos"/>
                <a:ea typeface="Aptos"/>
                <a:cs typeface="Aptos"/>
              </a:rPr>
              <a:t>Chapitre 1 · Des façons différentes de se nourrir</a:t>
            </a:r>
          </a:p>
        </p:txBody>
      </p:sp>
    </p:spTree>
    <p:extLst>
      <p:ext uri="{BB962C8B-B14F-4D97-AF65-F5344CB8AC3E}">
        <p14:creationId xmlns:p14="http://schemas.microsoft.com/office/powerpoint/2010/main" val="14969535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C9F739-76D8-46EB-A937-A4FDB1377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B0F0DA-1944-47CB-9F29-B7A56505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Séance 2 · Observer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0BC3A2-52DD-4870-8282-0AA99BDC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52FB55-9119-40D9-9F8D-F3975169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198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654B7-230A-4B10-8F8F-6D180612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071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Deux photographies, beaucoup de questions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794A5-38D8-4262-AE6B-E00247FF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0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F6B67"/>
                </a:solidFill>
                <a:latin typeface="Aptos"/>
                <a:ea typeface="Aptos"/>
                <a:cs typeface="Aptos"/>
              </a:rPr>
              <a:t>Décrire ce qui est visible sans inventer les causes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a58a0009a648e4"/>
          <a:srcRect xmlns:a="http://schemas.openxmlformats.org/drawingml/2006/main" l="0" t="6944" r="0" b="69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" y="2143125"/>
            <a:ext cx="5143500" cy="2952750"/>
          </a:xfrm>
          <a:prstGeom xmlns:a="http://schemas.openxmlformats.org/drawingml/2006/main" prst="roundRect">
            <a:avLst>
              <a:gd name="adj" fmla="val 3871"/>
            </a:avLst>
          </a:prstGeom>
        </p:spPr>
      </p:pic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c251810b91482c"/>
          <a:stretch xmlns:a="http://schemas.openxmlformats.org/drawingml/2006/main"/>
        </p:blipFill>
        <p:spPr>
          <a:xfrm xmlns:a="http://schemas.openxmlformats.org/drawingml/2006/main">
            <a:off x="7477125" y="2143125"/>
            <a:ext cx="2952750" cy="2952750"/>
          </a:xfrm>
          <a:prstGeom xmlns:a="http://schemas.openxmlformats.org/drawingml/2006/main" prst="roundRect">
            <a:avLst>
              <a:gd name="adj" fmla="val 3871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429D4D-038D-4FEC-8E88-B5EA8DBD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286375"/>
            <a:ext cx="485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337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>
                <a:solidFill>
                  <a:srgbClr val="D98A2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D98A2B"/>
                </a:solidFill>
                <a:latin typeface="Aptos"/>
                <a:ea typeface="Aptos"/>
                <a:cs typeface="Aptos"/>
              </a:rPr>
              <a:t>PHOTO 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01EC23-82F3-4E48-AF40-41DE50E7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286375"/>
            <a:ext cx="485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337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27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PHOTO 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FABA78-D9E5-4B6C-AFEB-9F934707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715000"/>
            <a:ext cx="895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9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Que voyez-vous ? Quelles informations manquent pour comprendre ?</a:t>
            </a:r>
          </a:p>
        </p:txBody>
      </p:sp>
    </p:spTree>
    <p:extLst>
      <p:ext uri="{BB962C8B-B14F-4D97-AF65-F5344CB8AC3E}">
        <p14:creationId xmlns:p14="http://schemas.microsoft.com/office/powerpoint/2010/main" val="20780688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DFE8C5-81B9-4259-99E5-4386CC80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9493AD-CE3C-416A-8BC0-46F7E8F69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Séance 2 · Dossier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D428C3-C053-4896-B103-05305149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DE044-CF43-4FEE-A053-25A297B3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198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3A6E2B-60A9-4E4D-B179-E3EB0E26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071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Madagascar : replanter après le cyclone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9572C4-D430-4EC0-A66E-41CBC4E2A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0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F6B67"/>
                </a:solidFill>
                <a:latin typeface="Aptos"/>
                <a:ea typeface="Aptos"/>
                <a:cs typeface="Aptos"/>
              </a:rPr>
              <a:t>Documents 1A et 1B · PAM · 2024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02176bd514598"/>
          <a:srcRect xmlns:a="http://schemas.openxmlformats.org/drawingml/2006/main" l="0" t="1163" r="0" b="11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" y="2095500"/>
            <a:ext cx="4095750" cy="26670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578765-E642-409D-87EC-C4F76E44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2383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52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DOCUMENT 1A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7B809B-5129-43BA-8E4F-0804501F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57750"/>
            <a:ext cx="4000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18211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8211D"/>
                </a:solidFill>
                <a:latin typeface="Aptos"/>
                <a:ea typeface="Aptos"/>
                <a:cs typeface="Aptos"/>
              </a:rPr>
              <a:t>Emerencienne et Arijaona préparent des boutures de vanille pour replanter. Le cyclone Gamane a inondé leurs champs de riz et de vanille en mars 2024.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BB9B4-17F8-4597-8980-0EFD599D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095500"/>
            <a:ext cx="65722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8A2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2984E-CCEC-46C6-AC0D-5084F3C6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33625"/>
            <a:ext cx="561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8A2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D98A2B"/>
                </a:solidFill>
                <a:latin typeface="Aptos"/>
                <a:ea typeface="Aptos"/>
                <a:cs typeface="Aptos"/>
              </a:rPr>
              <a:t>DOCUMENT 1B — CE QUI A CHANGÉ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B92EFD-91A5-4B59-80F7-92E9349E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57500"/>
            <a:ext cx="56197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807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– La famille n'a pas pu vendre de riz pendant trois mois.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– Une tasse de riz est passée d'environ 0,08 $ à 0,21 $.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– Le PAM a distribué du riz, des légumes secs et de l'huile.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73F80-3E57-4A5D-845D-91ACF50D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0"/>
            <a:ext cx="52387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DD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E35D8A-5D82-4B52-8346-9AD7D4F7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8102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51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Document 1A. Que préparent Emerencienne et Arijaona ? Pourquoi 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11989B-5991-4FE3-BBAC-BDA94CFA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715000"/>
            <a:ext cx="52387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D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84068B-1A86-4DE7-B59E-CD4A49E9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8102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7936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Document 1B. Relève deux conséquences du cyclone qui rendent l'accès à la nourriture plus difficile.</a:t>
            </a:r>
          </a:p>
        </p:txBody>
      </p:sp>
    </p:spTree>
    <p:extLst>
      <p:ext uri="{BB962C8B-B14F-4D97-AF65-F5344CB8AC3E}">
        <p14:creationId xmlns:p14="http://schemas.microsoft.com/office/powerpoint/2010/main" val="7691584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C20536-F65B-457F-93BF-955805C1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2EE89-9274-4107-BBFC-613B1683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Séance 2 · Dossier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5F830-A216-4873-8618-859140D4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DFAD2-522A-41E7-9A9B-F56390D1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198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663E48-35E0-4EA1-A73F-C763E557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071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Haïti : acheter, vendre et aider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5E5413-8F0E-4471-B6BC-C82CEFD5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0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F6B67"/>
                </a:solidFill>
                <a:latin typeface="Aptos"/>
                <a:ea typeface="Aptos"/>
                <a:cs typeface="Aptos"/>
              </a:rPr>
              <a:t>Documents 2A et 2B · PAM · 2026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85c95e3cd4750"/>
          <a:stretch xmlns:a="http://schemas.openxmlformats.org/drawingml/2006/main"/>
        </p:blipFill>
        <p:spPr>
          <a:xfrm xmlns:a="http://schemas.openxmlformats.org/drawingml/2006/main">
            <a:off x="1333500" y="2095500"/>
            <a:ext cx="2667000" cy="26670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F403B2-B893-4AAC-B50A-87768469C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2383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52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2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DOCUMENT 2A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09776-8A8E-47F2-8972-7249998E8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57750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>
                <a:solidFill>
                  <a:srgbClr val="18211D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8211D"/>
                </a:solidFill>
                <a:latin typeface="Aptos"/>
                <a:ea typeface="Aptos"/>
                <a:cs typeface="Aptos"/>
              </a:rPr>
              <a:t>Des élèves de l'école Saint-Raphaël reçoivent un repas chaud fourni par le PAM.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65CD92-FC06-48B7-A889-BCEE69561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095500"/>
            <a:ext cx="65722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3E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1B426C-33B9-42A4-A6DE-BB51C8D0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33625"/>
            <a:ext cx="561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DOCUMENT 2B — ACHETER ET VENDRE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0E5B61-BB02-414B-B675-35BE6D10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09875"/>
            <a:ext cx="56673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94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– Les prix alimentaires sont de 30 à 77 % plus élevés que la moyenne régionale.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– Des routes bloquées empêchent parfois les agriculteurs de vendre sur les marchés.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– Les repas scolaires aident les enfants ; 70 % utilisent des aliments achetés dans le pays.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BDC743-B0F0-46D4-B3C3-0F0EFD0B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0"/>
            <a:ext cx="52387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DD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B7DFA0-F663-40A6-A921-C9DA361A5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8102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79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Document 2A. Quelle forme d'aide est visible sur la photographie 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E956C9-519F-40DC-A18D-0E1BD594F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715000"/>
            <a:ext cx="52387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D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8991C0-6356-42B3-9905-FB0CD3BA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781675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80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Document 2B. Relève deux obstacles qui empêchent d'acheter ou de vendre facilement de la nourriture.</a:t>
            </a:r>
          </a:p>
        </p:txBody>
      </p:sp>
    </p:spTree>
    <p:extLst>
      <p:ext uri="{BB962C8B-B14F-4D97-AF65-F5344CB8AC3E}">
        <p14:creationId xmlns:p14="http://schemas.microsoft.com/office/powerpoint/2010/main" val="8665148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9A722D-671F-42F2-A9F4-859823D7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722958-BDCC-4DED-AC6D-EAF08200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Séance 2 · Présenter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882CF-8E01-4E79-B8E9-5131438C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63A87-F5A8-4E63-9253-695AFC136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198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99D77-EC2D-4B52-85F0-ECE6B31F9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071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Deux dossiers à mettre en commun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323C59-9527-4F4F-95E6-220D4133B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0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F6B67"/>
                </a:solidFill>
                <a:latin typeface="Aptos"/>
                <a:ea typeface="Aptos"/>
                <a:cs typeface="Aptos"/>
              </a:rPr>
              <a:t>Un fait visible · deux difficultés · une réponse apportée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0C96E3-5990-480D-83F7-B0B3FA3D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4857750" cy="295275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98A2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18FBD8-2CF2-41E8-8B18-723ABAEB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571750"/>
            <a:ext cx="4191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>
                <a:solidFill>
                  <a:srgbClr val="D98A2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98A2B"/>
                </a:solidFill>
                <a:latin typeface="Aptos"/>
                <a:ea typeface="Aptos"/>
                <a:cs typeface="Aptos"/>
              </a:rPr>
              <a:t>MADAGASCAR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D40325-4DBC-4370-87E1-774CB140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90875"/>
            <a:ext cx="3810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Fait visible : ____________________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Difficultés : _____________________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Réponse : ________________________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5E8693-0BB2-4B57-B63E-AA31E941D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38375"/>
            <a:ext cx="4857750" cy="295275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C83E3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90BEB0-3510-4D1D-8FA3-EB0A5CAF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571750"/>
            <a:ext cx="4191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HAÏTI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A3D4FA-52EA-4069-81B8-528980A3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190875"/>
            <a:ext cx="3810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Fait visible : ____________________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Difficultés : _____________________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725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Réponse : ________________________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4BF4F4-6BB7-44B1-B689-05B78D73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572125"/>
            <a:ext cx="904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8962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65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Le porte-parole dispose de 45 secondes. Les auditeurs complètent le dossier qu'ils n'ont pas étudié.</a:t>
            </a:r>
          </a:p>
        </p:txBody>
      </p:sp>
    </p:spTree>
    <p:extLst>
      <p:ext uri="{BB962C8B-B14F-4D97-AF65-F5344CB8AC3E}">
        <p14:creationId xmlns:p14="http://schemas.microsoft.com/office/powerpoint/2010/main" val="13715408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374E50-B2BC-4B35-B55F-A2ABFFCD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79BB98-3362-4C48-BB98-8DA3FCC1A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Séance 2 · Classer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CBAEC9-0463-43FF-A434-92FF2F7D5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3D559-4DBE-4911-8E21-C582E87F8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198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DF15E-05FC-461F-AA4B-8CC4A42D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071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Où se situe chaque difficulté ou chaque aide 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F3E50-6327-4A0D-825A-23FC004D9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0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F6B67"/>
                </a:solidFill>
                <a:latin typeface="Aptos"/>
                <a:ea typeface="Aptos"/>
                <a:cs typeface="Aptos"/>
              </a:rPr>
              <a:t>Découper, classer, coller puis justifier avec la phrase-source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355382-69A3-4FBE-9FB2-1131DBF0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238375"/>
            <a:ext cx="2619375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D98A2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223877-6F8D-48C0-8064-26397A65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14625"/>
            <a:ext cx="2238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D98A2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D98A2B"/>
                </a:solidFill>
                <a:latin typeface="Aptos"/>
                <a:ea typeface="Aptos"/>
                <a:cs typeface="Aptos"/>
              </a:rPr>
              <a:t>PRODUIRE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A55BD3-3A1A-4D9C-855D-3E7A7D66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38375"/>
            <a:ext cx="2619375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C83E3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3FEFFA-4124-427B-9B61-14D39491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714625"/>
            <a:ext cx="2238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9325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TRANSPORTER / VENDRE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25E84-5163-41D5-80E9-0245DED67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38375"/>
            <a:ext cx="2619375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2F6B4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034165-0DD3-4AA0-8792-1BED7A45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714625"/>
            <a:ext cx="2238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ACHETER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AFA74-1AB5-461A-9FD0-5255E6CF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238375"/>
            <a:ext cx="2619375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F4E79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01620F-C5EB-42E3-81D3-DCBB5A29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714625"/>
            <a:ext cx="2238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AIDER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18008-0732-476C-91CD-C846271A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33875"/>
            <a:ext cx="33337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5DDD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D25FD3-7B1D-4107-A439-A0B7D6B7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448175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champs inondés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3C86D9-25A4-4210-B384-8FE98A0FD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33875"/>
            <a:ext cx="33337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5DDD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A5732F-AB6F-480A-B47B-0524A3F60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448175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vente de riz arrêtée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44E876-A542-45CC-B53C-6AB28D00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333875"/>
            <a:ext cx="33337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5DDD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20268-CD7A-492D-812F-E44E9023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448175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riz plus cher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DE9556-67AB-4A0E-85D1-6499307C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95875"/>
            <a:ext cx="33337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5DDD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A79191-0322-4688-B59D-B9FCD05C0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210175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routes bloquées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AFE67F-D08B-41CC-9528-B05D8AD8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095875"/>
            <a:ext cx="33337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5DDD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B43D99-62C6-4D97-9413-3B296BE2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210175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distribution de nourriture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45DAAA-91D3-4CD1-A0C9-CB8FE803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095875"/>
            <a:ext cx="33337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5DDD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D18F94-C562-4371-8169-60BA3FAAB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5210175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500" b="1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F4E79"/>
                </a:solidFill>
                <a:latin typeface="Aptos"/>
                <a:ea typeface="Aptos"/>
                <a:cs typeface="Aptos"/>
              </a:rPr>
              <a:t>repas scolaires</a:t>
            </a:r>
          </a:p>
        </p:txBody>
      </p:sp>
    </p:spTree>
    <p:extLst>
      <p:ext uri="{BB962C8B-B14F-4D97-AF65-F5344CB8AC3E}">
        <p14:creationId xmlns:p14="http://schemas.microsoft.com/office/powerpoint/2010/main" val="859418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7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29FB99-B3B3-4589-8A3D-885278BC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975" b="1">
                <a:solidFill>
                  <a:srgbClr val="2F6B4F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2F6B4F"/>
                </a:solidFill>
                <a:latin typeface="Aptos"/>
                <a:ea typeface="Aptos"/>
                <a:cs typeface="Aptos"/>
              </a:rPr>
              <a:t>GÉOGRAPHIE · CM1 · CHAPITRE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4F4B4A-FC3B-436E-872F-677F06D9D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85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768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75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Séance 2 · Trace écrite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E5719-7C48-4967-8DD7-18B0E953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0550"/>
            <a:ext cx="11001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F19CAB-45D7-480B-B503-D26F02AF6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198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900" b="1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67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A7D305-3B7C-4F13-BC0E-39EB4939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0715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>
                <a:solidFill>
                  <a:srgbClr val="173B2B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73B2B"/>
                </a:solidFill>
                <a:latin typeface="Aptos"/>
                <a:ea typeface="Aptos"/>
                <a:cs typeface="Aptos"/>
              </a:rPr>
              <a:t>Madagascar et Haïti : quand se nourrir devient difficile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AFC93B-2B8B-4360-BDE9-0A352E15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0">
                <a:solidFill>
                  <a:srgbClr val="5F6B67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F6B67"/>
                </a:solidFill>
                <a:latin typeface="Aptos"/>
                <a:ea typeface="Aptos"/>
                <a:cs typeface="Aptos"/>
              </a:rPr>
              <a:t>À copier — une seule diapositive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92E44-1CA9-434C-82B4-079E60DF3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07061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D5778A-4CE4-40A3-BAD3-B5A2E0F1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26695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7369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86633-6D7A-431D-8D44-074A3C89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190750"/>
            <a:ext cx="9667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L'</a:t>
            </a: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insécurité alimentaire</a:t>
            </a: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signifie qu'une personne n'a pas un accès régulier à une nourriture suffisante et de qualité.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2682F8-5A7E-4B5E-97AB-57C09A67C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107061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C58952-4439-4B84-AA1B-9FCDCE97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4800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7369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E32BD3-744B-450B-93DB-826C2A5A2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971800"/>
            <a:ext cx="9667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Pour se nourrir, il faut pouvoir produire, transporter, vendre et acheter les aliments.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F7911-979C-4105-89B8-DAEDC5A6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57600"/>
            <a:ext cx="107061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77A356-3A00-49F5-A189-E8D05590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2905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7369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91C8EE-4F52-40A9-A51B-EF663872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752850"/>
            <a:ext cx="9667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À Madagascar, le cyclone Gamane a détruit ou inondé des cultures, empêché des ventes et fait augmenter le prix du riz.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66F0E6-6EA0-4AE5-9571-FCB0EF76F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38650"/>
            <a:ext cx="107061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F6B4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D32716-422C-4DD5-B1A2-AAD32CF0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7369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7D3005-313D-4278-8157-423029C4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533900"/>
            <a:ext cx="9667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En Haïti, les prix élevés et des routes bloquées compliquent l'achat et la vente des aliments.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513E75-F387-428E-BBD9-8435C705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107061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83E3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44DD25-3D68-46AD-A0AD-BE28F904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391150"/>
            <a:ext cx="342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t">
            <a:normAutofit fontScale="7369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2100" b="1">
                <a:solidFill>
                  <a:srgbClr val="C83E3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A3FC7C-D834-4A51-BEA0-90007439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314950"/>
            <a:ext cx="9667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38100" rIns="38100" bIns="38100" anchor="ctr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F4E79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Des distributions de nourriture et des repas scolaires peuvent aider les familles. Ces deux dossiers montrent des situations précises : ils </a:t>
            </a:r>
            <a:r>
              <a:rPr sz="1800" b="1">
                <a:solidFill>
                  <a:srgbClr val="C83E32"/>
                </a:solidFill>
                <a:latin typeface="Aptos"/>
                <a:ea typeface="Aptos"/>
                <a:cs typeface="Aptos"/>
              </a:rPr>
              <a:t>ne décrivent pas</a:t>
            </a:r>
            <a:r>
              <a:rPr sz="1800" b="0">
                <a:solidFill>
                  <a:srgbClr val="1F4E79"/>
                </a:solidFill>
                <a:latin typeface="Aptos"/>
                <a:ea typeface="Aptos"/>
                <a:cs typeface="Aptos"/>
              </a:rPr>
              <a:t> chaque habitant.</a:t>
            </a:r>
          </a:p>
        </p:txBody>
      </p:sp>
    </p:spTree>
    <p:extLst>
      <p:ext uri="{BB962C8B-B14F-4D97-AF65-F5344CB8AC3E}">
        <p14:creationId xmlns:p14="http://schemas.microsoft.com/office/powerpoint/2010/main" val="13849664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2026-08-16T13:23:43.2580000Z</dcterms:created>
  <dcterms:modified xsi:type="dcterms:W3CDTF">2026-08-16T13:23:43.2580000Z</dcterms:modified>
</coreProperties>
</file>