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ee09f5d07fe41be" /><Relationship Type="http://schemas.openxmlformats.org/officeDocument/2006/relationships/extended-properties" Target="/docProps/app.xml" Id="Re0cb1d2f756d4c9d" /><Relationship Type="http://schemas.openxmlformats.org/officeDocument/2006/relationships/officeDocument" Target="/ppt/presentation.xml" Id="Rf3db72fc44ae4a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c190a3692f74440"/>
  </p:sldMasterIdLst>
  <p:notesMasterIdLst>
    <p:notesMasterId xmlns:r="http://schemas.openxmlformats.org/officeDocument/2006/relationships" r:id="Refa1d6b3443249c3"/>
  </p:notesMasterIdLst>
  <p:sldIdLst>
    <p:sldId xmlns:r="http://schemas.openxmlformats.org/officeDocument/2006/relationships" id="256" r:id="R065015f259204511"/>
    <p:sldId xmlns:r="http://schemas.openxmlformats.org/officeDocument/2006/relationships" id="257" r:id="R88fb7dba033c465c"/>
    <p:sldId xmlns:r="http://schemas.openxmlformats.org/officeDocument/2006/relationships" id="258" r:id="R8b2f52c00aed4e23"/>
    <p:sldId xmlns:r="http://schemas.openxmlformats.org/officeDocument/2006/relationships" id="259" r:id="R8840cbdd74ae401d"/>
    <p:sldId xmlns:r="http://schemas.openxmlformats.org/officeDocument/2006/relationships" id="260" r:id="Rd1cea7eeacce4fc7"/>
    <p:sldId xmlns:r="http://schemas.openxmlformats.org/officeDocument/2006/relationships" id="261" r:id="R07acb5720dcf4681"/>
    <p:sldId xmlns:r="http://schemas.openxmlformats.org/officeDocument/2006/relationships" id="262" r:id="R33c0dced03f341ee"/>
    <p:sldId xmlns:r="http://schemas.openxmlformats.org/officeDocument/2006/relationships" id="263" r:id="Rf3e2f02c1da045d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b173fb2f63c4f7f" /><Relationship Type="http://schemas.openxmlformats.org/officeDocument/2006/relationships/slideMaster" Target="/ppt/slideMasters/slideMaster1.xml" Id="R7c190a3692f74440" /><Relationship Type="http://schemas.openxmlformats.org/officeDocument/2006/relationships/notesMaster" Target="/ppt/notesMasters/notesMaster1.xml" Id="Refa1d6b3443249c3" /><Relationship Type="http://schemas.openxmlformats.org/officeDocument/2006/relationships/presProps" Target="/ppt/presProps.xml" Id="R1b19d1f221244eb7" /><Relationship Type="http://schemas.openxmlformats.org/officeDocument/2006/relationships/tableStyles" Target="/ppt/tableStyles.xml" Id="R1e0465c53ec54129" /><Relationship Type="http://schemas.openxmlformats.org/officeDocument/2006/relationships/slide" Target="/ppt/slides/slide1.xml" Id="R065015f259204511" /><Relationship Type="http://schemas.openxmlformats.org/officeDocument/2006/relationships/slide" Target="/ppt/slides/slide2.xml" Id="R88fb7dba033c465c" /><Relationship Type="http://schemas.openxmlformats.org/officeDocument/2006/relationships/slide" Target="/ppt/slides/slide3.xml" Id="R8b2f52c00aed4e23" /><Relationship Type="http://schemas.openxmlformats.org/officeDocument/2006/relationships/slide" Target="/ppt/slides/slide4.xml" Id="R8840cbdd74ae401d" /><Relationship Type="http://schemas.openxmlformats.org/officeDocument/2006/relationships/slide" Target="/ppt/slides/slide5.xml" Id="Rd1cea7eeacce4fc7" /><Relationship Type="http://schemas.openxmlformats.org/officeDocument/2006/relationships/slide" Target="/ppt/slides/slide6.xml" Id="R07acb5720dcf4681" /><Relationship Type="http://schemas.openxmlformats.org/officeDocument/2006/relationships/slide" Target="/ppt/slides/slide7.xml" Id="R33c0dced03f341ee" /><Relationship Type="http://schemas.openxmlformats.org/officeDocument/2006/relationships/slide" Target="/ppt/slides/slide8.xml" Id="Rf3e2f02c1da045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533e61b61340f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198de5bbffc4018" /><Relationship Type="http://schemas.openxmlformats.org/officeDocument/2006/relationships/notesMaster" Target="/ppt/notesMasters/notesMaster1.xml" Id="R54d27d9eea88438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c62b64bf4b74935" /><Relationship Type="http://schemas.openxmlformats.org/officeDocument/2006/relationships/notesMaster" Target="/ppt/notesMasters/notesMaster1.xml" Id="Re9c5f7dddbd54f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4dd250d1e3e4858" /><Relationship Type="http://schemas.openxmlformats.org/officeDocument/2006/relationships/notesMaster" Target="/ppt/notesMasters/notesMaster1.xml" Id="R151c013c3e32468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a2ee27508a34d91" /><Relationship Type="http://schemas.openxmlformats.org/officeDocument/2006/relationships/notesMaster" Target="/ppt/notesMasters/notesMaster1.xml" Id="R8bded4725b03496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3a5441c7c1c4bcb" /><Relationship Type="http://schemas.openxmlformats.org/officeDocument/2006/relationships/notesMaster" Target="/ppt/notesMasters/notesMaster1.xml" Id="Rc066b2fbc46e4f1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c891d19697b4a24" /><Relationship Type="http://schemas.openxmlformats.org/officeDocument/2006/relationships/notesMaster" Target="/ppt/notesMasters/notesMaster1.xml" Id="R9c8436809ee143e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f39253e07034970" /><Relationship Type="http://schemas.openxmlformats.org/officeDocument/2006/relationships/notesMaster" Target="/ppt/notesMasters/notesMaster1.xml" Id="R068f76e89ed64a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7425926c11e4973" /><Relationship Type="http://schemas.openxmlformats.org/officeDocument/2006/relationships/notesMaster" Target="/ppt/notesMasters/notesMaster1.xml" Id="R82492e155896408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Programme d’histoire-géographie du cycle 3, annexe 4, 2026, p. 11.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https://cdn.paris.fr/paris/2026/06/21/semaine-26-elementaires-offices-wzZf.pdf</a:t>
            </a:r>
          </a:p>
          <a:p xmlns:a="http://schemas.openxmlformats.org/drawingml/2006/main">
            <a:r>
              <a:t>- https://www.city.toride.ibaraki.jp/hoken-k/kurashi/kosodate/gakko/gakkokyusyoku/kyusyokukondate/suiton.html</a:t>
            </a:r>
          </a:p>
          <a:p xmlns:a="http://schemas.openxmlformats.org/drawingml/2006/main">
            <a:r>
              <a:t>- https://www.wfp.org/stories/madagascar-communities-reeling-cyclone-gamane-ready-brewing-storms</a:t>
            </a:r>
          </a:p>
          <a:p xmlns:a="http://schemas.openxmlformats.org/drawingml/2006/main">
            <a:r>
              <a:t>- https://www.wfp.org/stories/haiti-locally-sourced-school-meals-nurture-future-students-and-farmers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https://cdn.paris.fr/paris/2026/06/21/semaine-26-elementaires-offices-wzZf.pdf</a:t>
            </a:r>
          </a:p>
          <a:p xmlns:a="http://schemas.openxmlformats.org/drawingml/2006/main">
            <a:r>
              <a:t>- https://www.city.toride.ibaraki.jp/hoken-k/kurashi/kosodate/gakko/gakkokyusyoku/kyusyokukondate/suiton.html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Synthèse établie à partir des documents A et B de la séance.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https://www.wfp.org/stories/madagascar-communities-reeling-cyclone-gamane-ready-brewing-storms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https://www.wfp.org/stories/haiti-locally-sourced-school-meals-nurture-future-students-and-farmers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https://datahelpdesk.worldbank.org/knowledgebase/articles/906519-world-bank-country-and-lending-groups</a:t>
            </a:r>
          </a:p>
          <a:p xmlns:a="http://schemas.openxmlformats.org/drawingml/2006/main">
            <a:r>
              <a:t>- https://blogs.worldbank.org/fr/opendata/le-groupe-de-la-banque-mondiale-actualise-sa-classification-des-pays-par-niveau-de-revenu-qui-progresse-et-pourquoi-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Programme d’histoire-géographie du cycle 3, annexe 4, 2026, p. 11.</a:t>
            </a:r>
          </a:p>
          <a:p xmlns:a="http://schemas.openxmlformats.org/drawingml/2006/main">
            <a:r>
              <a:t>- https://datahelpdesk.worldbank.org/knowledgebase/articles/906519-world-bank-country-and-lending-groups</a:t>
            </a:r>
          </a:p>
          <a:p xmlns:a="http://schemas.openxmlformats.org/drawingml/2006/main">
            <a:r>
              <a:t>- https://www.wfp.org/stories/madagascar-communities-reeling-cyclone-gamane-ready-brewing-storms</a:t>
            </a:r>
          </a:p>
          <a:p xmlns:a="http://schemas.openxmlformats.org/drawingml/2006/main">
            <a:r>
              <a:t>- https://www.wfp.org/stories/haiti-locally-sourced-school-meals-nurture-future-students-and-farmers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6385c16bfd420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28a7d9b3d84e37" /><Relationship Type="http://schemas.openxmlformats.org/officeDocument/2006/relationships/slideLayout" Target="/ppt/slideLayouts/slideLayout1.xml" Id="Re1c96c34ff104d7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1c96c34ff104d7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61fd36f1074bd6" /><Relationship Type="http://schemas.openxmlformats.org/officeDocument/2006/relationships/notesSlide" Target="/ppt/notesSlides/notesSlide1.xml" Id="R7de2ddaeca6a4ca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6a7f2f6dbe4970" /><Relationship Type="http://schemas.openxmlformats.org/officeDocument/2006/relationships/image" Target="/ppt/media/image.png" Id="R54496457609f4a5d" /><Relationship Type="http://schemas.openxmlformats.org/officeDocument/2006/relationships/image" Target="/ppt/media/image.jpeg" Id="Ra56af0179c674e14" /><Relationship Type="http://schemas.openxmlformats.org/officeDocument/2006/relationships/image" Target="/ppt/media/image2.jpeg" Id="R1bc9fc5ccde34e18" /><Relationship Type="http://schemas.openxmlformats.org/officeDocument/2006/relationships/image" Target="/ppt/media/image3.jpeg" Id="R7402834e2db748d5" /><Relationship Type="http://schemas.openxmlformats.org/officeDocument/2006/relationships/notesSlide" Target="/ppt/notesSlides/notesSlide2.xml" Id="R692fae6598bf4d0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9aab77de9d4975" /><Relationship Type="http://schemas.openxmlformats.org/officeDocument/2006/relationships/image" Target="/ppt/media/image2.png" Id="R1c385c8d92034a84" /><Relationship Type="http://schemas.openxmlformats.org/officeDocument/2006/relationships/image" Target="/ppt/media/image4.jpeg" Id="Re07294bb97934c2c" /><Relationship Type="http://schemas.openxmlformats.org/officeDocument/2006/relationships/notesSlide" Target="/ppt/notesSlides/notesSlide3.xml" Id="R870b66188442410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2b385826be40bd" /><Relationship Type="http://schemas.openxmlformats.org/officeDocument/2006/relationships/notesSlide" Target="/ppt/notesSlides/notesSlide4.xml" Id="R17087d2f09f5433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b4abe4d3fa43bb" /><Relationship Type="http://schemas.openxmlformats.org/officeDocument/2006/relationships/image" Target="/ppt/media/image5.jpeg" Id="Rbd7d7e0046154738" /><Relationship Type="http://schemas.openxmlformats.org/officeDocument/2006/relationships/notesSlide" Target="/ppt/notesSlides/notesSlide5.xml" Id="Rb2ab4ae3b9a8419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0123af20054f3c" /><Relationship Type="http://schemas.openxmlformats.org/officeDocument/2006/relationships/image" Target="/ppt/media/image6.jpeg" Id="Rc0c4f07b93d547aa" /><Relationship Type="http://schemas.openxmlformats.org/officeDocument/2006/relationships/notesSlide" Target="/ppt/notesSlides/notesSlide6.xml" Id="R144b2682f362490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2c1dc2ae62451c" /><Relationship Type="http://schemas.openxmlformats.org/officeDocument/2006/relationships/notesSlide" Target="/ppt/notesSlides/notesSlide7.xml" Id="Rd760d988f5674fb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af7d76475b413d" /><Relationship Type="http://schemas.openxmlformats.org/officeDocument/2006/relationships/notesSlide" Target="/ppt/notesSlides/notesSlide8.xml" Id="R99e928a32f64498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4A3EBB-B0AB-4557-A867-BB24C1AB0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38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8CE3CC-2868-4707-B4A8-64B488954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714375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GÉOGRAPHIE · 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DE9D7-61B8-48B4-AC2A-89DF2A14C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85875"/>
            <a:ext cx="4095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25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Séance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5B77DB-166F-4871-A28E-2420AC2CD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47875"/>
            <a:ext cx="68580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90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Comparer quatre façons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90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de se nourrir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D0FD67-8A69-4D40-A8D5-E6E2C8AE6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14750"/>
            <a:ext cx="90487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DBEE6A-0C23-4F75-ABD7-6F68C9B5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43375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75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Que montrent nos quatre études de cas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175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sur les façons de se nourrir dans le monde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545D98-7D69-4040-B880-03F266103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953125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125" b="0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56D"/>
                </a:solidFill>
                <a:latin typeface="Aptos"/>
                <a:ea typeface="Aptos"/>
                <a:cs typeface="Aptos"/>
              </a:rPr>
              <a:t>Chapitre 1 · Des façons différentes de se nourrir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B0DBEC-B2EB-4DAD-920C-AB895C1DC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809750"/>
            <a:ext cx="1285875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EAF5EE"/>
          </a:solidFill>
          <a:ln xmlns:a="http://schemas.openxmlformats.org/drawingml/2006/main" w="28575">
            <a:solidFill>
              <a:srgbClr val="2F6B4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1C0ED0-265A-4ACB-862B-06314C546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190750"/>
            <a:ext cx="1190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FRANCE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561698-AE30-4DF7-BBAF-8FBBB685B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8875" y="1809750"/>
            <a:ext cx="1285875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EAF5EE"/>
          </a:solidFill>
          <a:ln xmlns:a="http://schemas.openxmlformats.org/drawingml/2006/main" w="28575">
            <a:solidFill>
              <a:srgbClr val="2F6B4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39A0C8-C431-4645-9F4E-9CBF4DE3D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190750"/>
            <a:ext cx="1190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JAPON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86B494-0211-401E-9ABE-DD7B043B4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86125"/>
            <a:ext cx="1285875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D98A2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9C3906-4AD7-443F-8824-894BC559F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667125"/>
            <a:ext cx="1190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05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MADAGASCAR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BF3736-A529-428C-BEE3-CD1BDFC8D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8875" y="3286125"/>
            <a:ext cx="1285875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D98A2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AEC689-B86B-4DBB-BA04-AD8DD09B2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667125"/>
            <a:ext cx="1190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HAÏTI</a:t>
            </a:r>
          </a:p>
        </p:txBody>
      </p:sp>
    </p:spTree>
    <p:extLst>
      <p:ext uri="{BB962C8B-B14F-4D97-AF65-F5344CB8AC3E}">
        <p14:creationId xmlns:p14="http://schemas.microsoft.com/office/powerpoint/2010/main" val="3806335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60D259-4483-4CE3-B10C-CC6A49D9D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05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GÉOGRAPHIE · CM1 · CHAPITRE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85F6C8-A498-412A-8B69-CFE674B09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66700"/>
            <a:ext cx="3905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050" b="1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6756D"/>
                </a:solidFill>
                <a:latin typeface="Aptos"/>
                <a:ea typeface="Aptos"/>
                <a:cs typeface="Aptos"/>
              </a:rPr>
              <a:t>Séance 3 · Réactiver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483CD5-1657-4641-8EB5-7DE1637EE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0075"/>
            <a:ext cx="1100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B7D2CA-CF06-422E-9EFB-27FC091A6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900" b="1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6756D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DA4B1C-1779-4688-879A-7DB5303F3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00100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15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Quatre documents, quatre lieux précis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46C1C1-2770-43E8-8138-56FC2D102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4668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0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66756D"/>
                </a:solidFill>
                <a:latin typeface="Aptos"/>
                <a:ea typeface="Aptos"/>
                <a:cs typeface="Aptos"/>
              </a:rPr>
              <a:t>Avant de comparer, nommons ce que chaque support montre réellement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93DC7A-0D22-4D2D-BB9E-59B965DD5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047875"/>
            <a:ext cx="2667000" cy="333375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496457609f4a5d"/>
          <a:srcRect xmlns:a="http://schemas.openxmlformats.org/drawingml/2006/main" l="4596" t="0" r="45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95325" y="2238375"/>
            <a:ext cx="2324100" cy="1809750"/>
          </a:xfrm>
          <a:prstGeom xmlns:a="http://schemas.openxmlformats.org/drawingml/2006/main" prst="roundRect">
            <a:avLst>
              <a:gd name="adj" fmla="val 6316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93477E-D8F9-4B6B-838E-1BB943876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238625"/>
            <a:ext cx="228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803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A · PARIS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46B8EE-3FA9-440B-9177-89BCBFFFE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686300"/>
            <a:ext cx="22479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Menu scolaire officiel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B51E44-305F-4F36-BE0B-8AD372960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47875"/>
            <a:ext cx="2667000" cy="333375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6af0179c674e14"/>
          <a:srcRect xmlns:a="http://schemas.openxmlformats.org/drawingml/2006/main" l="0" t="20799" r="0" b="2079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00450" y="2238375"/>
            <a:ext cx="2324100" cy="1809750"/>
          </a:xfrm>
          <a:prstGeom xmlns:a="http://schemas.openxmlformats.org/drawingml/2006/main" prst="roundRect">
            <a:avLst>
              <a:gd name="adj" fmla="val 6316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0CAA4F-CC2A-4B75-86CF-DCB7F0B90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238625"/>
            <a:ext cx="228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803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B · TORIDE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E9B290-EC45-4A91-8CBD-627618E4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4686300"/>
            <a:ext cx="22479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Photographie d’un repas scolaire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378E2C-1F24-440B-B846-C7084A72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47875"/>
            <a:ext cx="2667000" cy="333375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8A2B"/>
            </a:solidFill>
            <a:prstDash val="solid"/>
          </a:ln>
        </p:spPr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c9fc5ccde34e18"/>
          <a:srcRect xmlns:a="http://schemas.openxmlformats.org/drawingml/2006/main" l="7193" t="0" r="719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05575" y="2238375"/>
            <a:ext cx="2324100" cy="1809750"/>
          </a:xfrm>
          <a:prstGeom xmlns:a="http://schemas.openxmlformats.org/drawingml/2006/main" prst="roundRect">
            <a:avLst>
              <a:gd name="adj" fmla="val 6316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37AAEB-70E1-4A40-9D60-47FD91F00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238625"/>
            <a:ext cx="228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803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C · SAMBAVA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1AAD44-9B3E-4649-AECC-9717E8281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4686300"/>
            <a:ext cx="22479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Famille après le cyclone Gamane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624B9A-AD53-457C-861A-4B8AEF894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047875"/>
            <a:ext cx="2667000" cy="333375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8A2B"/>
            </a:solidFill>
            <a:prstDash val="solid"/>
          </a:ln>
        </p:spPr>
      </p:sp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02834e2db748d5"/>
          <a:srcRect xmlns:a="http://schemas.openxmlformats.org/drawingml/2006/main" l="13899" t="0" r="1389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410700" y="2238375"/>
            <a:ext cx="2324100" cy="1809750"/>
          </a:xfrm>
          <a:prstGeom xmlns:a="http://schemas.openxmlformats.org/drawingml/2006/main" prst="roundRect">
            <a:avLst>
              <a:gd name="adj" fmla="val 6316"/>
            </a:avLst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75A099-FC32-40BE-AFC6-E7C5C84A5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238625"/>
            <a:ext cx="228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803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D · GONAÏVES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B36EFF-3AAF-4E7B-8F76-75680287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4686300"/>
            <a:ext cx="22479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Cuisinières d’une cantine scolaire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D25A68-8FE6-4C62-8A0F-666BE7C90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71500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773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025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Un document présente un exemple situé et daté : il ne décrit jamais, à lui seul, tout un pays.</a:t>
            </a:r>
          </a:p>
        </p:txBody>
      </p:sp>
    </p:spTree>
    <p:extLst>
      <p:ext uri="{BB962C8B-B14F-4D97-AF65-F5344CB8AC3E}">
        <p14:creationId xmlns:p14="http://schemas.microsoft.com/office/powerpoint/2010/main" val="2030437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76A0E1-3550-499C-BA6D-AFF2288EB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05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GÉOGRAPHIE · CM1 · CHAPITRE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D38EB0-5010-47D0-89F3-4CFFFBBA7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66700"/>
            <a:ext cx="3905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050" b="1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6756D"/>
                </a:solidFill>
                <a:latin typeface="Aptos"/>
                <a:ea typeface="Aptos"/>
                <a:cs typeface="Aptos"/>
              </a:rPr>
              <a:t>Séance 3 · Comparer A et 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DB20AB-EA06-4251-B101-CA78C980E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0075"/>
            <a:ext cx="1100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A5CB09-B96C-4255-9136-8146F06CB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900" b="1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6756D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B8CD63-E78B-4DDD-AE84-A969BA0A6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00100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15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Paris et Toride : deux repas scolaires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96530D-7643-45A0-B5F0-419990156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4668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0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66756D"/>
                </a:solidFill>
                <a:latin typeface="Aptos"/>
                <a:ea typeface="Aptos"/>
                <a:cs typeface="Aptos"/>
              </a:rPr>
              <a:t>Cherche d’abord un point commun, puis deux différences visibles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0A21BE-6353-4C94-BB27-ECA9D279D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000250"/>
            <a:ext cx="5334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385c8d92034a84"/>
          <a:stretch xmlns:a="http://schemas.openxmlformats.org/drawingml/2006/main"/>
        </p:blipFill>
        <p:spPr>
          <a:xfrm xmlns:a="http://schemas.openxmlformats.org/drawingml/2006/main">
            <a:off x="1675460" y="2238375"/>
            <a:ext cx="3030829" cy="2143125"/>
          </a:xfrm>
          <a:prstGeom xmlns:a="http://schemas.openxmlformats.org/drawingml/2006/main" prst="roundRect">
            <a:avLst>
              <a:gd name="adj" fmla="val 5333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825428-79BE-45F2-B60D-D127F0868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5720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PARIS · 22 JUIN 2026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9E999F-2641-4EE2-B1E7-62697272E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905375"/>
            <a:ext cx="466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957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275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Dinde · haricots verts et pommes de terre · gouda · pastèque · pain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3F089D-3626-41F7-ADFB-56E25F4DB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00250"/>
            <a:ext cx="5334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7294bb97934c2c"/>
          <a:srcRect xmlns:a="http://schemas.openxmlformats.org/drawingml/2006/main" l="0" t="33456" r="0" b="334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2238375"/>
            <a:ext cx="4857750" cy="2143125"/>
          </a:xfrm>
          <a:prstGeom xmlns:a="http://schemas.openxmlformats.org/drawingml/2006/main" prst="roundRect">
            <a:avLst>
              <a:gd name="adj" fmla="val 533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C1B0FF-A812-4FA4-8BBE-AAF825745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720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TORIDE · 7 FÉVRIER 2024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690C5C-D24E-4270-9867-BAEF08856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905375"/>
            <a:ext cx="466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275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Poisson · légumes · soupe suiton · riz · lait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8C8E70-0F2D-43BD-B16C-53930E8B3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667375"/>
            <a:ext cx="914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10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QUESTION 2 · Un point commun ? Deux différences ?</a:t>
            </a:r>
          </a:p>
        </p:txBody>
      </p:sp>
    </p:spTree>
    <p:extLst>
      <p:ext uri="{BB962C8B-B14F-4D97-AF65-F5344CB8AC3E}">
        <p14:creationId xmlns:p14="http://schemas.microsoft.com/office/powerpoint/2010/main" val="1602555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1F94C9-6CB0-4E8B-842E-06ACD93CA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05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GÉOGRAPHIE · CM1 · CHAPITRE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9EB133-0A79-48E6-BD93-8C87FC7C7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66700"/>
            <a:ext cx="3905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050" b="1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6756D"/>
                </a:solidFill>
                <a:latin typeface="Aptos"/>
                <a:ea typeface="Aptos"/>
                <a:cs typeface="Aptos"/>
              </a:rPr>
              <a:t>Séance 3 · Mettre en mots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D4AE59-B1ED-48FD-9E71-C5093AA89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0075"/>
            <a:ext cx="1100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2BCF21-11DD-4847-B2B2-A171EB70A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900" b="1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6756D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61C9AB-1C04-40DD-812D-0554A2876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00100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15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Même type de repas, pratiques différentes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79F23A-54D4-47FF-82C5-224F5FA63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4668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0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66756D"/>
                </a:solidFill>
                <a:latin typeface="Aptos"/>
                <a:ea typeface="Aptos"/>
                <a:cs typeface="Aptos"/>
              </a:rPr>
              <a:t>Une comparaison réunit un point commun et des différences précises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613BDB-2D49-442B-BE16-5A768929F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90750"/>
            <a:ext cx="495300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F51273-890D-4869-B47B-46EC2E604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81250"/>
            <a:ext cx="4495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POINT COMMUN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685C4D-F46E-4857-81E0-6C7B91AAE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76550"/>
            <a:ext cx="44958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Deux repas scolaires composés de plusieurs aliments.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CDFFEC-A04A-4D52-AE51-BFA860D4C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90750"/>
            <a:ext cx="495300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3E3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E9A3C0-D8C2-43D5-9EBF-469ED82EC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381250"/>
            <a:ext cx="4495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DIFFÉRENCES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258570-E2D7-4647-8DEE-A9C9F4061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876550"/>
            <a:ext cx="44958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Paris : pain, fromage, fruit.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575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Toride : riz, poisson, soupe, lait.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575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La composition et la présentation diffèrent.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522F06-6F48-4E03-A030-BA8B54112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2387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655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Formulation attendue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B9C651-5391-40CE-9F22-E2536873F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638800"/>
            <a:ext cx="914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250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« Dans les documents A et B, je vois… tandis que… »</a:t>
            </a:r>
          </a:p>
        </p:txBody>
      </p:sp>
    </p:spTree>
    <p:extLst>
      <p:ext uri="{BB962C8B-B14F-4D97-AF65-F5344CB8AC3E}">
        <p14:creationId xmlns:p14="http://schemas.microsoft.com/office/powerpoint/2010/main" val="7037085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EFA500-0E5D-4384-804E-CF22022C4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05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GÉOGRAPHIE · CM1 · CHAPITRE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C31D23-ED99-41DE-98E8-515456DA0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66700"/>
            <a:ext cx="3905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050" b="1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6756D"/>
                </a:solidFill>
                <a:latin typeface="Aptos"/>
                <a:ea typeface="Aptos"/>
                <a:cs typeface="Aptos"/>
              </a:rPr>
              <a:t>Séance 3 · Document 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F1799F-5E2B-43C4-80BA-56E0FB009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0075"/>
            <a:ext cx="1100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890435-1642-4F52-B973-76D584C57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900" b="1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6756D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9E46D2-E857-4587-9815-530DCD999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00100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15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Madagascar : un cyclone fragilise une famille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33F01A-C1F4-474F-BCA5-EE91EB9D5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4668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0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66756D"/>
                </a:solidFill>
                <a:latin typeface="Aptos"/>
                <a:ea typeface="Aptos"/>
                <a:cs typeface="Aptos"/>
              </a:rPr>
              <a:t>Le document relie un évènement, des activités et l’accès à la nourriture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7d7e0046154738"/>
          <a:srcRect xmlns:a="http://schemas.openxmlformats.org/drawingml/2006/main" l="0" t="5738" r="0" b="57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" y="2047875"/>
            <a:ext cx="5810250" cy="3429000"/>
          </a:xfrm>
          <a:prstGeom xmlns:a="http://schemas.openxmlformats.org/drawingml/2006/main" prst="roundRect">
            <a:avLst>
              <a:gd name="adj" fmla="val 3333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8A1BA0-ACA1-4F2C-B303-C2AA69D6F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47875"/>
            <a:ext cx="4857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8A2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E8051D-EE5F-4D22-864B-EA4FCB2BF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2333625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98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TANAMBAO VAO · PRÈS DE SAMBAVA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AA2D43-1CB4-49CF-849C-FB42AD02C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2857500"/>
            <a:ext cx="4191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975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Le cyclone Gamane a inondé les champs de riz et de vanille d’Emerencienne et Arijaona.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Pendant trois mois, ils n’ont pas pu vendre de riz.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Le prix d’une tasse de riz est passé de 0,08 à 0,21 dollar.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1E623E-3DA1-4DE2-A941-02BE5744C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8102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920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10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QUESTION 3 · Quelle cause ? Quelles conséquences ?</a:t>
            </a:r>
          </a:p>
        </p:txBody>
      </p:sp>
    </p:spTree>
    <p:extLst>
      <p:ext uri="{BB962C8B-B14F-4D97-AF65-F5344CB8AC3E}">
        <p14:creationId xmlns:p14="http://schemas.microsoft.com/office/powerpoint/2010/main" val="15167214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B7BBC7-6F50-4BD2-B544-52BBDCED3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05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GÉOGRAPHIE · CM1 · CHAPITRE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A37C9B-7DDC-4B12-902D-0177A6C29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66700"/>
            <a:ext cx="3905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050" b="1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6756D"/>
                </a:solidFill>
                <a:latin typeface="Aptos"/>
                <a:ea typeface="Aptos"/>
                <a:cs typeface="Aptos"/>
              </a:rPr>
              <a:t>Séance 3 · Document 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DA72ED-C20F-40EC-83E2-059839A52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0075"/>
            <a:ext cx="1100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8BAB41-93DF-4E69-AC44-2BF236BE4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900" b="1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6756D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3B0E2E-26FE-4BD5-BEB2-F6E746DE9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00100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15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Haïti : une cantine garantit un repas à des élèves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5EF555-0E74-453B-86AB-6DE5EF9F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4668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0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66756D"/>
                </a:solidFill>
                <a:latin typeface="Aptos"/>
                <a:ea typeface="Aptos"/>
                <a:cs typeface="Aptos"/>
              </a:rPr>
              <a:t>Le document présente une difficulté et une réponse locale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c4f07b93d547aa"/>
          <a:srcRect xmlns:a="http://schemas.openxmlformats.org/drawingml/2006/main" l="2367" t="0" r="23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" y="2047875"/>
            <a:ext cx="5810250" cy="3429000"/>
          </a:xfrm>
          <a:prstGeom xmlns:a="http://schemas.openxmlformats.org/drawingml/2006/main" prst="roundRect">
            <a:avLst>
              <a:gd name="adj" fmla="val 3333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56339D-E9EF-491F-B0B8-7BBC342A0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47875"/>
            <a:ext cx="4857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E9C55C-6AF9-4C58-8AF2-21B3F9FAC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2333625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98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GONAÏVES · 2024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70D796-6B52-4183-8F40-9A365607A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2857500"/>
            <a:ext cx="4191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827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Des cuisinières préparent chaque jour un repas pour plus de 250 élèves.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Magali dit qu’elle n’a parfois pas assez d’argent pour nourrir ses six enfants.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La cantine leur assure au moins un repas complet.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9369D7-AA54-47CE-8126-4DE1FD340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8102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920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10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QUESTION 4 · Quelle difficulté ? Quelle solution ?</a:t>
            </a:r>
          </a:p>
        </p:txBody>
      </p:sp>
    </p:spTree>
    <p:extLst>
      <p:ext uri="{BB962C8B-B14F-4D97-AF65-F5344CB8AC3E}">
        <p14:creationId xmlns:p14="http://schemas.microsoft.com/office/powerpoint/2010/main" val="17121186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3D82A9-E1EA-4D52-8ED1-F3485E8A5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05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GÉOGRAPHIE · CM1 · CHAPITRE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D68D3F-9733-4272-B0E5-508CA5FCC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66700"/>
            <a:ext cx="3905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050" b="1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6756D"/>
                </a:solidFill>
                <a:latin typeface="Aptos"/>
                <a:ea typeface="Aptos"/>
                <a:cs typeface="Aptos"/>
              </a:rPr>
              <a:t>Séance 3 · Mettre en relation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85512B-7CDD-4730-B1C8-21750D935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0075"/>
            <a:ext cx="1100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3F4B26-7222-438E-B74B-AA1F421E4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900" b="1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6756D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64E975-9AD8-423C-92D3-181837027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00100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15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Un indicateur économique pour situer les quatre pays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7ED2B6-A3EC-421D-BB5C-392C0F4DA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4668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0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66756D"/>
                </a:solidFill>
                <a:latin typeface="Aptos"/>
                <a:ea typeface="Aptos"/>
                <a:cs typeface="Aptos"/>
              </a:rPr>
              <a:t>Document E — Classification de la Banque mondiale, exercice 2027 (données de 2025)</a:t>
            </a:r>
          </a:p>
        </p:txBody>
      </p:sp>
      <p:graphicFrame>
        <p:nvGraphicFramePr>
          <p:cNvPr id="19" name=""/>
          <p:cNvGraphicFramePr/>
          <p:nvPr/>
        </p:nvGraphicFramePr>
        <p:xfrm>
          <a:off xmlns:a="http://schemas.openxmlformats.org/drawingml/2006/main" x="571500" y="2047875"/>
          <a:ext xmlns:a="http://schemas.openxmlformats.org/drawingml/2006/main" cx="752475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71750"/>
                <a:gridCol w="2381250"/>
                <a:gridCol w="2571750"/>
              </a:tblGrid>
              <a:tr h="62865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</a:rPr>
                        <a:t>GROUPE DE REVENU</a:t>
                      </a:r>
                    </a:p>
                  </a:txBody>
                  <a:tcPr marL="76200" marR="76200" marT="76200" marB="76200" anchor="ctr">
                    <a:solidFill>
                      <a:srgbClr val="2F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</a:rPr>
                        <a:t>RNB MOYEN PAR HABITANT</a:t>
                      </a:r>
                    </a:p>
                  </a:txBody>
                  <a:tcPr marL="76200" marR="76200" marT="76200" marB="76200" anchor="ctr">
                    <a:solidFill>
                      <a:srgbClr val="2F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</a:rPr>
                        <a:t>PAYS ÉTUDIÉ(S)</a:t>
                      </a:r>
                    </a:p>
                  </a:txBody>
                  <a:tcPr marL="76200" marR="76200" marT="76200" marB="76200" anchor="ctr">
                    <a:solidFill>
                      <a:srgbClr val="2F6B4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1275" b="1">
                          <a:solidFill>
                            <a:srgbClr val="173B2B"/>
                          </a:solidFill>
                        </a:rPr>
                        <a:t>Faible</a:t>
                      </a:r>
                    </a:p>
                  </a:txBody>
                  <a:tcPr marL="114300" marR="76200" marT="76200" marB="76200" anchor="ctr">
                    <a:solidFill>
                      <a:srgbClr val="EAF5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>
                          <a:solidFill>
                            <a:srgbClr val="1F4E79"/>
                          </a:solidFill>
                        </a:rPr>
                        <a:t>1 175 $ ou moins</a:t>
                      </a:r>
                    </a:p>
                  </a:txBody>
                  <a:tcPr marL="76200" marR="762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>
                          <a:solidFill>
                            <a:srgbClr val="1F4E79"/>
                          </a:solidFill>
                        </a:rPr>
                        <a:t>Madagascar</a:t>
                      </a:r>
                    </a:p>
                  </a:txBody>
                  <a:tcPr marL="76200" marR="76200" marT="76200" marB="76200"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1275" b="1">
                          <a:solidFill>
                            <a:srgbClr val="173B2B"/>
                          </a:solidFill>
                        </a:rPr>
                        <a:t>Intermédiaire inférieur</a:t>
                      </a:r>
                    </a:p>
                  </a:txBody>
                  <a:tcPr marL="114300" marR="76200" marT="76200" marB="76200" anchor="ctr">
                    <a:solidFill>
                      <a:srgbClr val="EAF5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>
                          <a:solidFill>
                            <a:srgbClr val="1F4E79"/>
                          </a:solidFill>
                        </a:rPr>
                        <a:t>de 1 176 à 4 635 $</a:t>
                      </a:r>
                    </a:p>
                  </a:txBody>
                  <a:tcPr marL="76200" marR="762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>
                          <a:solidFill>
                            <a:srgbClr val="1F4E79"/>
                          </a:solidFill>
                        </a:rPr>
                        <a:t>Haïti</a:t>
                      </a:r>
                    </a:p>
                  </a:txBody>
                  <a:tcPr marL="76200" marR="76200" marT="76200" marB="76200"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1275" b="1">
                          <a:solidFill>
                            <a:srgbClr val="173B2B"/>
                          </a:solidFill>
                        </a:rPr>
                        <a:t>Intermédiaire supérieur</a:t>
                      </a:r>
                    </a:p>
                  </a:txBody>
                  <a:tcPr marL="114300" marR="76200" marT="76200" marB="76200" anchor="ctr">
                    <a:solidFill>
                      <a:srgbClr val="EAF5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>
                          <a:solidFill>
                            <a:srgbClr val="1F4E79"/>
                          </a:solidFill>
                        </a:rPr>
                        <a:t>de 4 636 à 14 375 $</a:t>
                      </a:r>
                    </a:p>
                  </a:txBody>
                  <a:tcPr marL="76200" marR="762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>
                          <a:solidFill>
                            <a:srgbClr val="1F4E79"/>
                          </a:solidFill>
                        </a:rPr>
                        <a:t>Aucun des quatre cas</a:t>
                      </a:r>
                    </a:p>
                  </a:txBody>
                  <a:tcPr marL="76200" marR="76200" marT="76200" marB="76200"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1275" b="1">
                          <a:solidFill>
                            <a:srgbClr val="173B2B"/>
                          </a:solidFill>
                        </a:rPr>
                        <a:t>Élevé</a:t>
                      </a:r>
                    </a:p>
                  </a:txBody>
                  <a:tcPr marL="114300" marR="76200" marT="76200" marB="76200" anchor="ctr">
                    <a:solidFill>
                      <a:srgbClr val="EAF5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>
                          <a:solidFill>
                            <a:srgbClr val="1F4E79"/>
                          </a:solidFill>
                        </a:rPr>
                        <a:t>plus de 14 375 $</a:t>
                      </a:r>
                    </a:p>
                  </a:txBody>
                  <a:tcPr marL="76200" marR="762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>
                          <a:solidFill>
                            <a:srgbClr val="1F4E79"/>
                          </a:solidFill>
                        </a:rPr>
                        <a:t>France · Japon</a:t>
                      </a:r>
                    </a:p>
                  </a:txBody>
                  <a:tcPr marL="76200" marR="76200" marT="76200" marB="762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40265D-50C5-465C-A1F8-5E9186A5A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47875"/>
            <a:ext cx="3238500" cy="314325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8A2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42032A-5E62-4F58-9CE1-EE90E08AA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333625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22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>
                <a:solidFill>
                  <a:srgbClr val="D98A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D98A2B"/>
                </a:solidFill>
                <a:latin typeface="Aptos"/>
                <a:ea typeface="Aptos"/>
                <a:cs typeface="Aptos"/>
              </a:rPr>
              <a:t>COMMENT LIRE CE DOCUMENT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7BDE4C-2482-4282-B03D-078B124F1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809875"/>
            <a:ext cx="2667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054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Le RNB par habitant est une moyenne utilisée pour classer l’économie d’un pays.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Il ne donne ni le revenu de chaque famille, ni ce que mange chaque personne.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Pour comparer les façons de se nourrir, il faut revenir aux documents A, B, C et 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31705D-D2DC-4E23-97EA-CCD9A6EA0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000125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EAF5EE"/>
          </a:solidFill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3816DD-313D-4C31-9735-6A7800851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715000"/>
            <a:ext cx="9429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046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0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QUESTION 5 · Compare un pays à revenu élevé et un pays en développement. Cite deux documents précis.</a:t>
            </a:r>
          </a:p>
        </p:txBody>
      </p:sp>
    </p:spTree>
    <p:extLst>
      <p:ext uri="{BB962C8B-B14F-4D97-AF65-F5344CB8AC3E}">
        <p14:creationId xmlns:p14="http://schemas.microsoft.com/office/powerpoint/2010/main" val="10511991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9836436-8DAD-4DF2-B9E5-A50DFF1D3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05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GÉOGRAPHIE · CM1 · CHAPITRE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7370B6-7320-4034-86B6-37A72B3DD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66700"/>
            <a:ext cx="3905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050" b="1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6756D"/>
                </a:solidFill>
                <a:latin typeface="Aptos"/>
                <a:ea typeface="Aptos"/>
                <a:cs typeface="Aptos"/>
              </a:rPr>
              <a:t>Séance 3 · Trace écrite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E65DD1-2A0F-4A92-B3F5-13E33AEF1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0075"/>
            <a:ext cx="1100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C670E5-3A0B-404D-9B49-35CE3407E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900" b="1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6756D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AA4AF8-1CC6-4D57-A3F0-E76DA455D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00100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15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Des façons différentes de se nourrir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7779E9-100E-4E84-A345-B65993499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4668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0">
                <a:solidFill>
                  <a:srgbClr val="66756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66756D"/>
                </a:solidFill>
                <a:latin typeface="Aptos"/>
                <a:ea typeface="Aptos"/>
                <a:cs typeface="Aptos"/>
              </a:rPr>
              <a:t>À copier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446803-9B8F-4FC6-9158-652AFEA9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85950"/>
            <a:ext cx="108585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AA5F6F-956D-4177-8915-7DF05C840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19300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6657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025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2E0873-0608-42EC-A926-4F380E3DD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962150"/>
            <a:ext cx="10048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Les </a:t>
            </a:r>
            <a:r>
              <a:rPr sz="18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pratiques alimentaires</a:t>
            </a: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 désignent ce que l’on mange et la manière d’organiser les repas.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7B85F1-8AE5-4A47-9411-6F6D1F0EE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00325"/>
            <a:ext cx="108585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7500A9-2DE1-4526-BA3D-BBF97D2FC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336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6657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025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813E69-09F5-4B83-B6BD-2D69437A2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76525"/>
            <a:ext cx="10048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Elles </a:t>
            </a:r>
            <a:r>
              <a:rPr sz="18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varient dans le monde</a:t>
            </a: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 : aliments, composition et présentation des repas.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3AD8B0-C3DE-4A25-A174-37797CA57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14700"/>
            <a:ext cx="108585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35F2D1-68C9-4AC0-A68F-00E75F52D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448050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6657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025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93D50A-14B3-4D0E-96BC-188ED7954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390900"/>
            <a:ext cx="10048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À Paris et à Toride, les repas étudiés sont variés mais différents.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A830E1-465F-48FE-8A92-60600D66D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29075"/>
            <a:ext cx="108585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D6D66F-3EA7-4916-84CD-499EE5C72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16242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6657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025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92CB77-9385-4F19-9610-D6D6F8EAA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105275"/>
            <a:ext cx="10048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496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À Madagascar et en Haïti, certaines situations étudiées montrent un </a:t>
            </a:r>
            <a:r>
              <a:rPr sz="18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accès plus difficile</a:t>
            </a: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 à la nourriture.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11CED9-8740-48BC-A391-CD88F25C1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43450"/>
            <a:ext cx="108585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D53B4B-FF07-47FE-9FE7-D13E98A23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876800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6657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025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38C1AD-EB09-49B0-8565-59E8A371B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819650"/>
            <a:ext cx="10048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France et Japon : </a:t>
            </a:r>
            <a:r>
              <a:rPr sz="165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revenu élevé</a:t>
            </a:r>
            <a:r>
              <a:rPr sz="165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 ; Madagascar : </a:t>
            </a:r>
            <a:r>
              <a:rPr sz="165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faible revenu</a:t>
            </a:r>
            <a:r>
              <a:rPr sz="165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 ; Haïti : </a:t>
            </a:r>
            <a:r>
              <a:rPr sz="165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revenu intermédiaire inférieur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6E154F-163C-4D29-93CC-CADF09013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57825"/>
            <a:ext cx="108585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3E32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AC5E53-1ACF-4FC1-B1B1-5A99E7474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5911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6657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025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–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A8315E-735E-4117-BEC1-D6E4BCBEB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34025"/>
            <a:ext cx="10048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92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Ces documents montrent des </a:t>
            </a:r>
            <a:r>
              <a:rPr sz="18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exemples précis</a:t>
            </a: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 : ils ne décrivent pas tous les habitants d’un pays.</a:t>
            </a:r>
          </a:p>
        </p:txBody>
      </p:sp>
    </p:spTree>
    <p:extLst>
      <p:ext uri="{BB962C8B-B14F-4D97-AF65-F5344CB8AC3E}">
        <p14:creationId xmlns:p14="http://schemas.microsoft.com/office/powerpoint/2010/main" val="17517161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2026-08-16T19:56:12.9530000Z</dcterms:created>
  <dcterms:modified xsi:type="dcterms:W3CDTF">2026-08-16T19:56:12.9530000Z</dcterms:modified>
</coreProperties>
</file>