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b9388d5ea9a48dd" /><Relationship Type="http://schemas.openxmlformats.org/officeDocument/2006/relationships/extended-properties" Target="/docProps/app.xml" Id="Rd6008f673a634255" /><Relationship Type="http://schemas.openxmlformats.org/officeDocument/2006/relationships/officeDocument" Target="/ppt/presentation.xml" Id="R995a9c85648b4b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4a953d566344473"/>
  </p:sldMasterIdLst>
  <p:notesMasterIdLst>
    <p:notesMasterId xmlns:r="http://schemas.openxmlformats.org/officeDocument/2006/relationships" r:id="Rd8b50ed651b64eca"/>
  </p:notesMasterIdLst>
  <p:sldIdLst>
    <p:sldId xmlns:r="http://schemas.openxmlformats.org/officeDocument/2006/relationships" id="256" r:id="Rdb077d2d8ea94245"/>
    <p:sldId xmlns:r="http://schemas.openxmlformats.org/officeDocument/2006/relationships" id="257" r:id="R16b5682727e44b38"/>
    <p:sldId xmlns:r="http://schemas.openxmlformats.org/officeDocument/2006/relationships" id="258" r:id="R2df99880f8df4d17"/>
    <p:sldId xmlns:r="http://schemas.openxmlformats.org/officeDocument/2006/relationships" id="259" r:id="R21ab1f7339034ec5"/>
    <p:sldId xmlns:r="http://schemas.openxmlformats.org/officeDocument/2006/relationships" id="260" r:id="Rcc3bb79122924ec4"/>
    <p:sldId xmlns:r="http://schemas.openxmlformats.org/officeDocument/2006/relationships" id="261" r:id="Rc67b5e6ad59d44ad"/>
    <p:sldId xmlns:r="http://schemas.openxmlformats.org/officeDocument/2006/relationships" id="262" r:id="Rdd68b92de537458d"/>
    <p:sldId xmlns:r="http://schemas.openxmlformats.org/officeDocument/2006/relationships" id="263" r:id="R96ce0a29ed334e45"/>
    <p:sldId xmlns:r="http://schemas.openxmlformats.org/officeDocument/2006/relationships" id="264" r:id="R7f3c62f7399f42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ee38d2f1e04f6d" /><Relationship Type="http://schemas.openxmlformats.org/officeDocument/2006/relationships/slideMaster" Target="/ppt/slideMasters/slideMaster1.xml" Id="R74a953d566344473" /><Relationship Type="http://schemas.openxmlformats.org/officeDocument/2006/relationships/notesMaster" Target="/ppt/notesMasters/notesMaster1.xml" Id="Rd8b50ed651b64eca" /><Relationship Type="http://schemas.openxmlformats.org/officeDocument/2006/relationships/presProps" Target="/ppt/presProps.xml" Id="R4b067fbc4604458e" /><Relationship Type="http://schemas.openxmlformats.org/officeDocument/2006/relationships/tableStyles" Target="/ppt/tableStyles.xml" Id="R48a5a80cb3954b76" /><Relationship Type="http://schemas.openxmlformats.org/officeDocument/2006/relationships/slide" Target="/ppt/slides/slide1.xml" Id="Rdb077d2d8ea94245" /><Relationship Type="http://schemas.openxmlformats.org/officeDocument/2006/relationships/slide" Target="/ppt/slides/slide2.xml" Id="R16b5682727e44b38" /><Relationship Type="http://schemas.openxmlformats.org/officeDocument/2006/relationships/slide" Target="/ppt/slides/slide3.xml" Id="R2df99880f8df4d17" /><Relationship Type="http://schemas.openxmlformats.org/officeDocument/2006/relationships/slide" Target="/ppt/slides/slide4.xml" Id="R21ab1f7339034ec5" /><Relationship Type="http://schemas.openxmlformats.org/officeDocument/2006/relationships/slide" Target="/ppt/slides/slide5.xml" Id="Rcc3bb79122924ec4" /><Relationship Type="http://schemas.openxmlformats.org/officeDocument/2006/relationships/slide" Target="/ppt/slides/slide6.xml" Id="Rc67b5e6ad59d44ad" /><Relationship Type="http://schemas.openxmlformats.org/officeDocument/2006/relationships/slide" Target="/ppt/slides/slide7.xml" Id="Rdd68b92de537458d" /><Relationship Type="http://schemas.openxmlformats.org/officeDocument/2006/relationships/slide" Target="/ppt/slides/slide8.xml" Id="R96ce0a29ed334e45" /><Relationship Type="http://schemas.openxmlformats.org/officeDocument/2006/relationships/slide" Target="/ppt/slides/slide9.xml" Id="R7f3c62f7399f42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4f4e4951064e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7e742c0ee5741fc" /><Relationship Type="http://schemas.openxmlformats.org/officeDocument/2006/relationships/notesMaster" Target="/ppt/notesMasters/notesMaster1.xml" Id="R12b479def0c643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80aad6a81214010" /><Relationship Type="http://schemas.openxmlformats.org/officeDocument/2006/relationships/notesMaster" Target="/ppt/notesMasters/notesMaster1.xml" Id="R665ffe1f6b474d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33a8c66fe74ad2" /><Relationship Type="http://schemas.openxmlformats.org/officeDocument/2006/relationships/notesMaster" Target="/ppt/notesMasters/notesMaster1.xml" Id="R6d2210812038421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5871e4df59f4dd8" /><Relationship Type="http://schemas.openxmlformats.org/officeDocument/2006/relationships/notesMaster" Target="/ppt/notesMasters/notesMaster1.xml" Id="R97e0dacfe3c442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e76171906b345c9" /><Relationship Type="http://schemas.openxmlformats.org/officeDocument/2006/relationships/notesMaster" Target="/ppt/notesMasters/notesMaster1.xml" Id="R96f3f13982cf43d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746da9a7c04ffd" /><Relationship Type="http://schemas.openxmlformats.org/officeDocument/2006/relationships/notesMaster" Target="/ppt/notesMasters/notesMaster1.xml" Id="R7c958417ca0c4f3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c600b39caf04747" /><Relationship Type="http://schemas.openxmlformats.org/officeDocument/2006/relationships/notesMaster" Target="/ppt/notesMasters/notesMaster1.xml" Id="R5538b040a8684bc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ffa6df499b148e2" /><Relationship Type="http://schemas.openxmlformats.org/officeDocument/2006/relationships/notesMaster" Target="/ppt/notesMasters/notesMaster1.xml" Id="Rc8b9466db5a84ba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283db7b11e64fc6" /><Relationship Type="http://schemas.openxmlformats.org/officeDocument/2006/relationships/notesMaster" Target="/ppt/notesMasters/notesMaster1.xml" Id="Rbcceda02818246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https://www.statistiques.developpement-durable.gouv.fr/media/6336/download?inline=</a:t>
            </a:r>
          </a:p>
          <a:p xmlns:a="http://schemas.openxmlformats.org/drawingml/2006/main">
            <a:r>
              <a:t>- https://www.insee.fr/fr/statistiques/5013868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https://www.statistiques.developpement-durable.gouv.fr/media/6336/download?inline=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https://www.statistiques.developpement-durable.gouv.fr/media/6336/download?inline=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https://www.statistiques.developpement-durable.gouv.fr/media/6336/download?inline=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https://www.statistiques.developpement-durable.gouv.fr/media/6336/download?inline=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https://www.insee.fr/fr/statistiques/5013868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https://www.insee.fr/fr/statistiques/5013868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https://www.insee.fr/fr/statistiques/5013868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https://www.statistiques.developpement-durable.gouv.fr/media/6336/download?inline=</a:t>
            </a:r>
          </a:p>
          <a:p xmlns:a="http://schemas.openxmlformats.org/drawingml/2006/main">
            <a:r>
              <a:t>- https://www.insee.fr/fr/statistiques/5013868</a:t>
            </a:r>
          </a:p>
          <a:p xmlns:a="http://schemas.openxmlformats.org/drawingml/2006/main">
            <a:r>
              <a:t>- Programme d’histoire-géographie du cycle 3, BOEN du 30 juillet 2020 modifié en 2023.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60645280bc4a8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1791c0e77c4a3b" /><Relationship Type="http://schemas.openxmlformats.org/officeDocument/2006/relationships/slideLayout" Target="/ppt/slideLayouts/slideLayout1.xml" Id="R69d9d957c7ef45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d9d957c7ef45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9bb41ee7124385" /><Relationship Type="http://schemas.openxmlformats.org/officeDocument/2006/relationships/image" Target="/ppt/media/image.png" Id="Rc1f09abeee8740be" /><Relationship Type="http://schemas.openxmlformats.org/officeDocument/2006/relationships/notesSlide" Target="/ppt/notesSlides/notesSlide1.xml" Id="R3980fd97f0c441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50f2c195744288" /><Relationship Type="http://schemas.openxmlformats.org/officeDocument/2006/relationships/notesSlide" Target="/ppt/notesSlides/notesSlide2.xml" Id="R778def2b84e04e9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0d52677114425f" /><Relationship Type="http://schemas.openxmlformats.org/officeDocument/2006/relationships/image" Target="/ppt/media/image2.png" Id="R2949a82342a44f0a" /><Relationship Type="http://schemas.openxmlformats.org/officeDocument/2006/relationships/notesSlide" Target="/ppt/notesSlides/notesSlide3.xml" Id="Rffb967cfbabb478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64f584cdbe4bd4" /><Relationship Type="http://schemas.openxmlformats.org/officeDocument/2006/relationships/notesSlide" Target="/ppt/notesSlides/notesSlide4.xml" Id="R4b7ebc65d3d64a4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25d0b76723496c" /><Relationship Type="http://schemas.openxmlformats.org/officeDocument/2006/relationships/notesSlide" Target="/ppt/notesSlides/notesSlide5.xml" Id="R2ae9304f469f450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3d925d15d44c75" /><Relationship Type="http://schemas.openxmlformats.org/officeDocument/2006/relationships/image" Target="/ppt/media/image3.png" Id="Red8b5149a044462d" /><Relationship Type="http://schemas.openxmlformats.org/officeDocument/2006/relationships/notesSlide" Target="/ppt/notesSlides/notesSlide6.xml" Id="R9d8621507a25482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2b872124534763" /><Relationship Type="http://schemas.openxmlformats.org/officeDocument/2006/relationships/notesSlide" Target="/ppt/notesSlides/notesSlide7.xml" Id="Re9346176e9994f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802cb974c4bf5" /><Relationship Type="http://schemas.openxmlformats.org/officeDocument/2006/relationships/notesSlide" Target="/ppt/notesSlides/notesSlide8.xml" Id="Rb85e754bb521445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160eecea5a4028" /><Relationship Type="http://schemas.openxmlformats.org/officeDocument/2006/relationships/notesSlide" Target="/ppt/notesSlides/notesSlide9.xml" Id="R29f5e1f5c25c42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2463C7-3C29-4723-BC97-CD958BBA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D1D1ED-2289-4A6C-839F-DC57204F2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THÈME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C2E719-7ED1-4176-80E3-EA701882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09650"/>
            <a:ext cx="21907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CHAPITRE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A96E08-2A27-4BEF-A233-F2EDD9EB7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954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Séance 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D66BAB-6023-4A85-9A70-D34129F2B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5334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Lire les mobilités du quotidien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C286EF-334D-44C1-8A2E-42BD2980D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52387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171450" tIns="152400" rIns="171450" bIns="152400" anchor="ctr">
            <a:normAutofit fontScale="98015"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Que montrent les données sur les déplacements quotidiens et sur l’effet de la distance ?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f09abeee8740be"/>
          <a:stretch xmlns:a="http://schemas.openxmlformats.org/drawingml/2006/main"/>
        </p:blipFill>
        <p:spPr>
          <a:xfrm xmlns:a="http://schemas.openxmlformats.org/drawingml/2006/main">
            <a:off x="6334125" y="1865313"/>
            <a:ext cx="5286375" cy="2936875"/>
          </a:xfrm>
          <a:prstGeom xmlns:a="http://schemas.openxmlformats.org/drawingml/2006/main" prst="roundRect">
            <a:avLst>
              <a:gd name="adj" fmla="val 216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1AF5FF-7BFF-4D07-8DDA-C93925544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666750"/>
            <a:ext cx="5286375" cy="5334000"/>
          </a:xfrm>
          <a:prstGeom xmlns:a="http://schemas.openxmlformats.org/drawingml/2006/main" prst="roundRect">
            <a:avLst>
              <a:gd name="adj" fmla="val 2162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2A972B-C548-40A1-B4DD-3F05B654D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10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Démarche : localiser, observer, comparer, mettre en relation et justifier.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DFCC1A-8CEA-4F88-848C-440AAE59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EB1DEB-4F8A-4953-8312-46CC66671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B2AB6F-F223-4473-84BE-C11F193C6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943632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5E3775-CF14-43B0-A8CE-3A5F24A64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93E3B1-2562-48CD-A929-840A5F6F6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7BEB18-508A-4944-B6B9-D7FA00ABE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MISE EN SITUATION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E37AC4-570C-4AC5-B8EA-495AE8AA3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713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Un jour de semaine, une personne réalise plusieurs trajets. L’infographie permet de mesurer cette mobilité quotidienne.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73147-FB55-47DA-8621-6D66CE611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45440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2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1 h 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2BC9CB-E56C-40B4-AC22-71BBFBEB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8800" y="2095500"/>
            <a:ext cx="345440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225" b="1" i="0">
                <a:solidFill>
                  <a:srgbClr val="C53D32"/>
                </a:solidFill>
                <a:latin typeface="Arial"/>
                <a:ea typeface="Arial"/>
                <a:cs typeface="Arial"/>
              </a:defRPr>
            </a:pPr>
            <a:r>
              <a:t>3 trajets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B587D1-62E5-41DC-8DF6-84189BC4D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1800" y="2095500"/>
            <a:ext cx="3454400" cy="1952625"/>
          </a:xfrm>
          <a:prstGeom xmlns:a="http://schemas.openxmlformats.org/drawingml/2006/main" prst="roundRect">
            <a:avLst>
              <a:gd name="adj" fmla="val 780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19050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95250" tIns="133350" rIns="95250" bIns="1333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22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62,8 % en voiture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2C1F8-9568-4928-AF63-1C35E08D4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108204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C53D32"/>
                </a:solidFill>
              </a:rPr>
              <a:t>QUESTION-PROBLÈME  </a:t>
            </a:r>
            <a:r>
              <a:rPr b="1">
                <a:solidFill>
                  <a:srgbClr val="173B37"/>
                </a:solidFill>
              </a:rPr>
              <a:t>Comment mesure-t-on les déplacements du quotidien 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C60E35-7422-4530-9433-0D388B17A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42CD26-CAE4-43F6-AF20-E28D97D0C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2CADAC-0466-4E03-9AA7-3BF8EAAE2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4464330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452B3-E1B3-4A94-B790-9446C48D9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D34BB2-07FF-4B85-8E80-756BAF2BA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4F86D9-2971-4CD5-880E-894F1FAF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DOCUMENT · PHASE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449B4B-0CE1-489D-893F-0511C3BF2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A — Trois chiffres sur les déplacements du quotidien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5B55FC-0716-4939-8986-B024A55A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Infographie adaptée de l’Enquête nationale sur la mobilité des personnes 2019, édition 2023.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49a82342a44f0a"/>
          <a:stretch xmlns:a="http://schemas.openxmlformats.org/drawingml/2006/main"/>
        </p:blipFill>
        <p:spPr>
          <a:xfrm xmlns:a="http://schemas.openxmlformats.org/drawingml/2006/main">
            <a:off x="2195513" y="1571625"/>
            <a:ext cx="7800975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D7C571-31A4-45AC-93FE-6957DD525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020324-9D6A-4B2D-96D0-F34F46A90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SDES, Enquête nationale sur la mobilité des personnes 2019, édition 2023.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53B704-E52C-41CD-BBBC-7060E93C7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C5EFD0-63F5-4752-A013-B9116CDF7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B56CD2-E17D-48B3-B00C-D62DFDA9C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5603643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855222-28A5-4487-9633-7852AFAA5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EC5B07-98DB-4394-B48A-FEB18BAEB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CD8F35-074D-416E-8CE8-2FC824C92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ENQUÊTE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D3F029-D8A9-4B28-A4C4-6D56F7549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D99CAC-89FB-4400-8842-EB3F02BE5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348CBD-F744-4E1E-9F30-82B3FFFC4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Quel est le champ de l’infographie : quels jours et quels déplacements sont étudiés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Combien de temps une personne se déplace-t-elle en moyenne par jour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Combien de trajets réalise-t-elle et quelle part se fait en voiture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Présente la mobilité quotidienne en une phrase en utilisant les trois nombres.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2CFCAC-DFE6-4B12-8C0D-AB355DE03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B5AC41-C5B6-4384-9E99-6ED881409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BD6493-C0A3-4485-B517-45C3953D2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D19C6D-4BB0-49A5-AD18-C2525B3F5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232192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B7D85A-E49C-4B0B-B04E-600CFC54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B3FCF0-08AB-4F3D-931A-71C51354A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BC78D6-02CD-4CAC-B648-EA60D4CC2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CORRECTION · DOCUMENT 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654431-7017-48DF-8787-451F314C7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9BFF97-061F-48A8-A097-EE9557168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0B0E70-78F8-44CB-90CF-FEDD2278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 est le champ de l’infographie : quels jours et quels déplacements sont étudiés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1FAD06-78BB-46FA-ACC3-2A529F9EB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L’infographie étudie les déplacements à moins de 80 km du domicile, du lundi au vendredi.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D6E56D-7A93-4A50-B3CD-BEB508416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31056A-5591-4E17-BAB9-FB97369C5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2955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Combien de temps une personne se déplace-t-elle en moyenne par jour 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3062F5-22D0-4A7B-B59E-B9991F6CD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57175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Une personne se déplace en moyenne 1 h 02 par jour.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842FA3-DAAF-4DF3-B259-09C9CEA10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CEB186-1253-4370-BEBB-087C5911D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18135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Combien de trajets réalise-t-elle et quelle part se fait en voiture 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558B07-1CCD-47AA-9BE3-A3CF91EE1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457575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Elle réalise 3 trajets par jour et 62,8 % des déplacements se font en voiture.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FABDF9-1E01-42A1-8AE7-0FE66714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81A885-3F22-40AA-A089-D8193ECDE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06717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Présente la mobilité quotidienne en une phrase en utilisant les trois nombres.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10744F-75E7-40DE-8AF2-FFF3C18DD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434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Du lundi au vendredi, une personne réalise en moyenne 3 trajets, se déplace 1 h 02 et effectue 62,8 % de ses déplacements en voiture.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5EB75C-5341-4CF9-A4F0-900AEFC50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91125"/>
            <a:ext cx="10782300" cy="9144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19050">
            <a:solidFill>
              <a:srgbClr val="C53D32"/>
            </a:solidFill>
            <a:prstDash val="solid"/>
          </a:ln>
        </p:spPr>
        <p:txBody>
          <a:bodyPr xmlns:a="http://schemas.openxmlformats.org/drawingml/2006/main" wrap="square" lIns="171450" tIns="114300" rIns="17145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À poursuivre : La distance parcourue modifie-t-elle les modes utilisés 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67BCCF-E1D8-4B5B-B062-CF4369E44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383BA9-A3BB-46E2-9E93-D2C0D30D6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C407E7-F77F-480F-B8EB-651B6D3B0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6203482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A44AD7-07C2-49CB-861C-73FAA8FB3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612AA0-5B63-4894-8844-217CDB560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BC04CB-25AE-47EA-9826-1AEC2F991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DOCUMENT · PHASE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AE50A3-163B-441F-9D58-88821074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Document B — Les modes utilisés selon la distance domicile-travail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396FDA-8F64-4EA6-B47D-A64F2E86B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Graphique adapté du recensement 2017, France hors Mayotte.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8b5149a044462d"/>
          <a:stretch xmlns:a="http://schemas.openxmlformats.org/drawingml/2006/main"/>
        </p:blipFill>
        <p:spPr>
          <a:xfrm xmlns:a="http://schemas.openxmlformats.org/drawingml/2006/main">
            <a:off x="2195513" y="1571625"/>
            <a:ext cx="7800975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C27828-D300-42AC-BA5B-177C09E0B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71625"/>
            <a:ext cx="11049000" cy="4333875"/>
          </a:xfrm>
          <a:prstGeom xmlns:a="http://schemas.openxmlformats.org/drawingml/2006/main" prst="roundRect">
            <a:avLst>
              <a:gd name="adj" fmla="val 2637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AFCDB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746A06-95B1-40BC-9FA5-6066FE0E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124575"/>
            <a:ext cx="11125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Source : Insee Première n°1835, janvier 2021, figure 3.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881D35-C5ED-44CA-AF81-B04E8C01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0FB11B-BBCB-4C93-A620-F5118EE56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E9A755-DA57-443D-ACFA-9FB68D747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3996084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0CFEC7-39DF-4EBC-9641-34A2F5CF5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F74687-9BD7-4E72-9E5F-E23A8DAAC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439B1A-7340-404E-B0F9-07F52C389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ENQUÊTE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8BF81D-F75F-4847-90C4-3B40852E2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Cherche les preuves dans le document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0D6EC6-0F8E-44CF-8250-7A7C73756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20015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Réponds en citant un mot, une expression ou un indice visible.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141CDA-3CC7-4E97-B9F0-8AB3A5B2A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10668000" cy="3952875"/>
          </a:xfrm>
          <a:prstGeom xmlns:a="http://schemas.openxmlformats.org/drawingml/2006/main" prst="roundRect">
            <a:avLst>
              <a:gd name="adj" fmla="val 3855"/>
            </a:avLst>
          </a:prstGeom>
          <a:solidFill xmlns:a="http://schemas.openxmlformats.org/drawingml/2006/main">
            <a:srgbClr val="FFFEFA"/>
          </a:solidFill>
          <a:ln xmlns:a="http://schemas.openxmlformats.org/drawingml/2006/main" w="9525">
            <a:solidFill>
              <a:srgbClr val="AFCDBA"/>
            </a:solidFill>
            <a:prstDash val="solid"/>
          </a:ln>
        </p:spPr>
        <p:txBody>
          <a:bodyPr xmlns:a="http://schemas.openxmlformats.org/drawingml/2006/main" wrap="square" lIns="266700" tIns="209550" rIns="266700" bIns="2095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1. </a:t>
            </a:r>
            <a:r>
              <a:rPr b="1">
                <a:solidFill>
                  <a:srgbClr val="173B37"/>
                </a:solidFill>
              </a:rPr>
              <a:t>Quelles sont les trois catégories de distance ? Quelle est l’unité des valeurs ?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2. </a:t>
            </a:r>
            <a:r>
              <a:rPr b="1">
                <a:solidFill>
                  <a:srgbClr val="173B37"/>
                </a:solidFill>
              </a:rPr>
              <a:t>Compare la part des modes actifs à 2 km ou moins et à plus de 5 km. Calcule l’écart.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3. </a:t>
            </a:r>
            <a:r>
              <a:rPr b="1">
                <a:solidFill>
                  <a:srgbClr val="173B37"/>
                </a:solidFill>
              </a:rPr>
              <a:t>Comment la part de la voiture évolue-t-elle quand la distance augmente ? Cite les trois valeurs.</a:t>
            </a:r>
          </a:p>
          <a:p xmlns:a="http://schemas.openxmlformats.org/drawingml/2006/main">
            <a:pPr algn="l">
              <a:spcAft>
                <a:spcPts val="16"/>
              </a:spcAft>
              <a:defRPr sz="2100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1E513B"/>
                </a:solidFill>
              </a:rPr>
              <a:t>4. </a:t>
            </a:r>
            <a:r>
              <a:rPr b="1">
                <a:solidFill>
                  <a:srgbClr val="173B37"/>
                </a:solidFill>
              </a:rPr>
              <a:t>Rédige une conclusion sur l’effet de la distance en utilisant deux valeurs.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0B25FC-B339-4CFA-95B7-51CABBED1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3810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Méthode : j’identifie → j’observe → je prélève → je justifie.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1BF4E8-B564-4CD5-A673-84CE603D8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E57804-5F45-4CC1-B1A2-B729EF632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B939DC-235F-4D75-A4EE-F1BDA3F47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20962112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72FF2A-9820-43F7-92B1-DDC1F81F9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ABBDB3-D29E-4AB3-B68D-089485DE5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5147D4-AD6C-4E4F-BC4D-D7EFF5B21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CORRECTION · DOCUMENT 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6138E0-1630-4EC8-99E0-E9271840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Correction — Document 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15505D-A009-494D-836A-C292B9999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30381A-B1D4-404E-B13C-45435813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4097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Quelles sont les trois catégories de distance ? Quelle est l’unité des valeurs 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58A10E-2DBF-418D-B18C-7F577F738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859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catégories sont : 2 km ou moins ; de 2 à 5 km ; plus de 5 km. Les valeurs sont des pourcentages.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FE992-84B8-4010-920E-D2FE8DC6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45D31D-1D48-4359-86A9-D43575871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4003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Compare la part des modes actifs à 2 km ou moins et à plus de 5 km. Calcule l’écart.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4D0A92-5F67-4803-8A62-73446994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6765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Les modes actifs passent de 35,6 % à 1,5 %, soit une baisse de 34,1 points.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1AFC23-8793-4780-8D53-0C7F19F20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4D3245-105E-4A80-B811-A1087234F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3909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Comment la part de la voiture évolue-t-elle quand la distance augmente ? Cite les trois valeurs.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7763AB-D106-442B-A8CA-A0058914F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671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La part de la voiture augmente : 52,9 %, puis 66,5 %, puis 80,4 %.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09E3CA-A37A-4316-93D1-1DB5EFD95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D14449-CD6D-4964-8EDC-365CBC206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381500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Rédige une conclusion sur l’effet de la distance en utilisant deux valeurs.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F8E72B-A3C4-4D31-80A5-4FF7F9AC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657725"/>
            <a:ext cx="10191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173B37"/>
                </a:solidFill>
                <a:latin typeface="Arial"/>
                <a:ea typeface="Arial"/>
                <a:cs typeface="Arial"/>
              </a:defRPr>
            </a:pPr>
            <a:r>
              <a:t>Plus la distance augmente, plus la voiture est utilisée : elle passe de 52,9 % à 80,4 %, tandis que les modes actifs passent de 35,6 % à 1,5 %.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DF8192-1EA7-4A81-A46D-46DB1780A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B58BEF-1C3D-4EAF-98D0-9F9AC7E2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963392-1EE7-45FF-BC21-898598F64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16966612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E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3E45C7-0BEC-4658-B537-8F75DE417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6B4F"/>
          </a:solidFill>
          <a:ln xmlns:a="http://schemas.openxmlformats.org/drawingml/2006/main" w="0">
            <a:solidFill>
              <a:srgbClr val="2F6B4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1CE69-ADC5-46E1-AAD6-E94E67E9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E513B"/>
                </a:solidFill>
                <a:latin typeface="Arial"/>
                <a:ea typeface="Arial"/>
                <a:cs typeface="Arial"/>
              </a:defRPr>
            </a:pPr>
            <a:r>
              <a:t>GÉOGRAPHIE · CM2 · CHAPITRE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DDFE16-CFB8-4DE0-8073-B5A82624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6700"/>
            <a:ext cx="582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SÉANCE 1 · TRACE ÉCRITE À COPIER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6FCEBF-4D3E-4B40-870C-73C5A4003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t>Se déplacer au quotidien : des choix liés à la distance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7E75EC-3AE6-42CF-ABB9-6F415C94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3975"/>
            <a:ext cx="80962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58F586-C52E-48BC-84E2-DBC9FCBC9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8096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3D32"/>
          </a:solidFill>
          <a:ln xmlns:a="http://schemas.openxmlformats.org/drawingml/2006/main" w="0">
            <a:solidFill>
              <a:srgbClr val="C53D3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49C119-1A09-4504-A409-076207507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33550"/>
            <a:ext cx="10629900" cy="419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Une </a:t>
            </a:r>
            <a:r>
              <a:rPr b="1">
                <a:solidFill>
                  <a:srgbClr val="C53D32"/>
                </a:solidFill>
              </a:rPr>
              <a:t>mobilité quotidienne</a:t>
            </a:r>
            <a:r>
              <a:rPr b="0">
                <a:solidFill>
                  <a:srgbClr val="0057B8"/>
                </a:solidFill>
              </a:rPr>
              <a:t> est un déplacement régulier de la vie de tous les jours.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En semaine, une personne réalise en moyenne </a:t>
            </a:r>
            <a:r>
              <a:rPr b="1">
                <a:solidFill>
                  <a:srgbClr val="C53D32"/>
                </a:solidFill>
              </a:rPr>
              <a:t>3 trajets</a:t>
            </a:r>
            <a:r>
              <a:rPr b="0">
                <a:solidFill>
                  <a:srgbClr val="0057B8"/>
                </a:solidFill>
              </a:rPr>
              <a:t> et se déplace </a:t>
            </a:r>
            <a:r>
              <a:rPr b="1">
                <a:solidFill>
                  <a:srgbClr val="C53D32"/>
                </a:solidFill>
              </a:rPr>
              <a:t>1 h 02</a:t>
            </a:r>
            <a:r>
              <a:rPr b="0">
                <a:solidFill>
                  <a:srgbClr val="0057B8"/>
                </a:solidFill>
              </a:rPr>
              <a:t> par jour en France en 2019.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Pour les trajets domicile-travail, le mode choisi dépend notamment de la </a:t>
            </a:r>
            <a:r>
              <a:rPr b="1">
                <a:solidFill>
                  <a:srgbClr val="C53D32"/>
                </a:solidFill>
              </a:rPr>
              <a:t>distance</a:t>
            </a:r>
            <a:r>
              <a:rPr b="0">
                <a:solidFill>
                  <a:srgbClr val="0057B8"/>
                </a:solidFill>
              </a:rPr>
              <a:t>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Pour 2 km ou moins, les </a:t>
            </a:r>
            <a:r>
              <a:rPr b="1">
                <a:solidFill>
                  <a:srgbClr val="C53D32"/>
                </a:solidFill>
              </a:rPr>
              <a:t>modes actifs</a:t>
            </a:r>
            <a:r>
              <a:rPr b="0">
                <a:solidFill>
                  <a:srgbClr val="0057B8"/>
                </a:solidFill>
              </a:rPr>
              <a:t> sont davantage utilisés.</a:t>
            </a:r>
          </a:p>
          <a:p xmlns:a="http://schemas.openxmlformats.org/drawingml/2006/main">
            <a:pPr algn="l">
              <a:spcAft>
                <a:spcPts val="18"/>
              </a:spcAft>
              <a:defRPr sz="2100" b="0" i="0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b="1">
                <a:solidFill>
                  <a:srgbClr val="0057B8"/>
                </a:solidFill>
              </a:rPr>
              <a:t>– </a:t>
            </a:r>
            <a:r>
              <a:rPr b="0">
                <a:solidFill>
                  <a:srgbClr val="0057B8"/>
                </a:solidFill>
              </a:rPr>
              <a:t>Au-delà de 5 km, la </a:t>
            </a:r>
            <a:r>
              <a:rPr b="1">
                <a:solidFill>
                  <a:srgbClr val="C53D32"/>
                </a:solidFill>
              </a:rPr>
              <a:t>voiture</a:t>
            </a:r>
            <a:r>
              <a:rPr b="0">
                <a:solidFill>
                  <a:srgbClr val="0057B8"/>
                </a:solidFill>
              </a:rPr>
              <a:t> devient très majoritaire.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C7B3D2-57B6-43D4-9BC1-AE89D50FA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43675"/>
            <a:ext cx="11277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DBA"/>
          </a:solidFill>
          <a:ln xmlns:a="http://schemas.openxmlformats.org/drawingml/2006/main" w="0">
            <a:solidFill>
              <a:srgbClr val="AFCD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A1CDA1-057B-4161-B2F7-CFD5DBBA8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00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Se déplacer au quotidien en France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9D3CF1-62CA-4257-853C-C79D3B938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600825"/>
            <a:ext cx="297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750" b="0" i="0">
                <a:solidFill>
                  <a:srgbClr val="5B6470"/>
                </a:solidFill>
                <a:latin typeface="Arial"/>
                <a:ea typeface="Arial"/>
                <a:cs typeface="Arial"/>
              </a:defRPr>
            </a:pPr>
            <a:r>
              <a:t>Programme CM2 2026-2027</a:t>
            </a:r>
          </a:p>
        </p:txBody>
      </p:sp>
    </p:spTree>
    <p:extLst>
      <p:ext uri="{BB962C8B-B14F-4D97-AF65-F5344CB8AC3E}">
        <p14:creationId xmlns:p14="http://schemas.microsoft.com/office/powerpoint/2010/main" val="9788558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2026-08-23T16:26:20.8730000Z</dcterms:created>
  <dcterms:modified xsi:type="dcterms:W3CDTF">2026-08-23T16:26:20.8730000Z</dcterms:modified>
</coreProperties>
</file>