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25a5e95551d455d" /><Relationship Type="http://schemas.openxmlformats.org/officeDocument/2006/relationships/extended-properties" Target="/docProps/app.xml" Id="R1249dc5515bc4466" /><Relationship Type="http://schemas.openxmlformats.org/officeDocument/2006/relationships/officeDocument" Target="/ppt/presentation.xml" Id="R86bb4b6a6d0a45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134034a6c84fa3"/>
  </p:sldMasterIdLst>
  <p:notesMasterIdLst>
    <p:notesMasterId xmlns:r="http://schemas.openxmlformats.org/officeDocument/2006/relationships" r:id="Rea72d89cb24f4acc"/>
  </p:notesMasterIdLst>
  <p:sldIdLst>
    <p:sldId xmlns:r="http://schemas.openxmlformats.org/officeDocument/2006/relationships" id="256" r:id="R88a9a9e35e8349ed"/>
    <p:sldId xmlns:r="http://schemas.openxmlformats.org/officeDocument/2006/relationships" id="257" r:id="R8ef792fca5374dbc"/>
    <p:sldId xmlns:r="http://schemas.openxmlformats.org/officeDocument/2006/relationships" id="258" r:id="Rda3b702767ff4d8f"/>
    <p:sldId xmlns:r="http://schemas.openxmlformats.org/officeDocument/2006/relationships" id="259" r:id="R67e41940dd85439b"/>
    <p:sldId xmlns:r="http://schemas.openxmlformats.org/officeDocument/2006/relationships" id="260" r:id="Rf0ad2e92e16a4666"/>
    <p:sldId xmlns:r="http://schemas.openxmlformats.org/officeDocument/2006/relationships" id="261" r:id="R3c2e24666a164fd2"/>
    <p:sldId xmlns:r="http://schemas.openxmlformats.org/officeDocument/2006/relationships" id="262" r:id="Rabd6ae9852ed411a"/>
    <p:sldId xmlns:r="http://schemas.openxmlformats.org/officeDocument/2006/relationships" id="263" r:id="Rb4b4d827988d464a"/>
    <p:sldId xmlns:r="http://schemas.openxmlformats.org/officeDocument/2006/relationships" id="264" r:id="R13b09784ff534f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81285726cb4970" /><Relationship Type="http://schemas.openxmlformats.org/officeDocument/2006/relationships/slideMaster" Target="/ppt/slideMasters/slideMaster1.xml" Id="R3e134034a6c84fa3" /><Relationship Type="http://schemas.openxmlformats.org/officeDocument/2006/relationships/notesMaster" Target="/ppt/notesMasters/notesMaster1.xml" Id="Rea72d89cb24f4acc" /><Relationship Type="http://schemas.openxmlformats.org/officeDocument/2006/relationships/presProps" Target="/ppt/presProps.xml" Id="R9dce7e7dafaa4655" /><Relationship Type="http://schemas.openxmlformats.org/officeDocument/2006/relationships/tableStyles" Target="/ppt/tableStyles.xml" Id="R6a8c5d999df247d6" /><Relationship Type="http://schemas.openxmlformats.org/officeDocument/2006/relationships/slide" Target="/ppt/slides/slide1.xml" Id="R88a9a9e35e8349ed" /><Relationship Type="http://schemas.openxmlformats.org/officeDocument/2006/relationships/slide" Target="/ppt/slides/slide2.xml" Id="R8ef792fca5374dbc" /><Relationship Type="http://schemas.openxmlformats.org/officeDocument/2006/relationships/slide" Target="/ppt/slides/slide3.xml" Id="Rda3b702767ff4d8f" /><Relationship Type="http://schemas.openxmlformats.org/officeDocument/2006/relationships/slide" Target="/ppt/slides/slide4.xml" Id="R67e41940dd85439b" /><Relationship Type="http://schemas.openxmlformats.org/officeDocument/2006/relationships/slide" Target="/ppt/slides/slide5.xml" Id="Rf0ad2e92e16a4666" /><Relationship Type="http://schemas.openxmlformats.org/officeDocument/2006/relationships/slide" Target="/ppt/slides/slide6.xml" Id="R3c2e24666a164fd2" /><Relationship Type="http://schemas.openxmlformats.org/officeDocument/2006/relationships/slide" Target="/ppt/slides/slide7.xml" Id="Rabd6ae9852ed411a" /><Relationship Type="http://schemas.openxmlformats.org/officeDocument/2006/relationships/slide" Target="/ppt/slides/slide8.xml" Id="Rb4b4d827988d464a" /><Relationship Type="http://schemas.openxmlformats.org/officeDocument/2006/relationships/slide" Target="/ppt/slides/slide9.xml" Id="R13b09784ff534f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365e5021b2f4b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f1db7b232e84a28" /><Relationship Type="http://schemas.openxmlformats.org/officeDocument/2006/relationships/notesMaster" Target="/ppt/notesMasters/notesMaster1.xml" Id="R5a61240223d44d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94d719d06d419f" /><Relationship Type="http://schemas.openxmlformats.org/officeDocument/2006/relationships/notesMaster" Target="/ppt/notesMasters/notesMaster1.xml" Id="Refaf019a896c44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446745144d245fb" /><Relationship Type="http://schemas.openxmlformats.org/officeDocument/2006/relationships/notesMaster" Target="/ppt/notesMasters/notesMaster1.xml" Id="R4ffb05fca6bb47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751bdeb77e4000" /><Relationship Type="http://schemas.openxmlformats.org/officeDocument/2006/relationships/notesMaster" Target="/ppt/notesMasters/notesMaster1.xml" Id="Rd473071cc6a245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392c1feff24fdd" /><Relationship Type="http://schemas.openxmlformats.org/officeDocument/2006/relationships/notesMaster" Target="/ppt/notesMasters/notesMaster1.xml" Id="R44984ea93e9a4b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3e2735082b49cc" /><Relationship Type="http://schemas.openxmlformats.org/officeDocument/2006/relationships/notesMaster" Target="/ppt/notesMasters/notesMaster1.xml" Id="R5e8781a3f21844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9a2dbd39d94629" /><Relationship Type="http://schemas.openxmlformats.org/officeDocument/2006/relationships/notesMaster" Target="/ppt/notesMasters/notesMaster1.xml" Id="Rae032863290148a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45443063e548fe" /><Relationship Type="http://schemas.openxmlformats.org/officeDocument/2006/relationships/notesMaster" Target="/ppt/notesMasters/notesMaster1.xml" Id="Rc842419432704d1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8103b0b9484ac6" /><Relationship Type="http://schemas.openxmlformats.org/officeDocument/2006/relationships/notesMaster" Target="/ppt/notesMasters/notesMaster1.xml" Id="R119e4e03ebe948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https://www.insee.fr/fr/statistiques/4808125</a:t>
            </a:r>
          </a:p>
          <a:p xmlns:a="http://schemas.openxmlformats.org/drawingml/2006/main">
            <a:r>
              <a:t>- https://www.insee.fr/fr/statistiques/5039987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https://www.insee.fr/fr/statistiques/4808125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https://www.insee.fr/fr/statistiques/4808125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https://www.insee.fr/fr/statistiques/4808125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https://www.insee.fr/fr/statistiques/4808125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https://www.insee.fr/fr/statistiques/5039987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https://www.insee.fr/fr/statistiques/5039987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https://www.insee.fr/fr/statistiques/5039987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https://www.insee.fr/fr/statistiques/4808125</a:t>
            </a:r>
          </a:p>
          <a:p xmlns:a="http://schemas.openxmlformats.org/drawingml/2006/main">
            <a:r>
              <a:t>- https://www.insee.fr/fr/statistiques/5039987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e444ec2cf04c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4215eb7ab44f1e" /><Relationship Type="http://schemas.openxmlformats.org/officeDocument/2006/relationships/slideLayout" Target="/ppt/slideLayouts/slideLayout1.xml" Id="R1e45e41e5f7640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45e41e5f7640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37f77d0f7e414a" /><Relationship Type="http://schemas.openxmlformats.org/officeDocument/2006/relationships/image" Target="/ppt/media/image.png" Id="R319b9c418c294d21" /><Relationship Type="http://schemas.openxmlformats.org/officeDocument/2006/relationships/notesSlide" Target="/ppt/notesSlides/notesSlide1.xml" Id="R8c2a09397e8a4b6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62e8ff2af94dd4" /><Relationship Type="http://schemas.openxmlformats.org/officeDocument/2006/relationships/notesSlide" Target="/ppt/notesSlides/notesSlide2.xml" Id="R6c479d8dd6bf4a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ab802e22a242f5" /><Relationship Type="http://schemas.openxmlformats.org/officeDocument/2006/relationships/image" Target="/ppt/media/image2.png" Id="Ra071a5110613488f" /><Relationship Type="http://schemas.openxmlformats.org/officeDocument/2006/relationships/notesSlide" Target="/ppt/notesSlides/notesSlide3.xml" Id="R5eb144bf6e8444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56b912f64a40d7" /><Relationship Type="http://schemas.openxmlformats.org/officeDocument/2006/relationships/notesSlide" Target="/ppt/notesSlides/notesSlide4.xml" Id="R2e3ad4785c174c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8c712c52ad4d31" /><Relationship Type="http://schemas.openxmlformats.org/officeDocument/2006/relationships/notesSlide" Target="/ppt/notesSlides/notesSlide5.xml" Id="R2ac69b59cec143c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c041bf5a2b4922" /><Relationship Type="http://schemas.openxmlformats.org/officeDocument/2006/relationships/image" Target="/ppt/media/image3.png" Id="Rf5e5a69d51ff417f" /><Relationship Type="http://schemas.openxmlformats.org/officeDocument/2006/relationships/notesSlide" Target="/ppt/notesSlides/notesSlide6.xml" Id="Rf82ba891f9d04a8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7aa321638b4a97" /><Relationship Type="http://schemas.openxmlformats.org/officeDocument/2006/relationships/notesSlide" Target="/ppt/notesSlides/notesSlide7.xml" Id="Ra6d77c167a4e4f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590765bf5748a4" /><Relationship Type="http://schemas.openxmlformats.org/officeDocument/2006/relationships/notesSlide" Target="/ppt/notesSlides/notesSlide8.xml" Id="R9d860080cfb94e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e36087e8d4c3c" /><Relationship Type="http://schemas.openxmlformats.org/officeDocument/2006/relationships/notesSlide" Target="/ppt/notesSlides/notesSlide9.xml" Id="R629821887fcb41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24EEA4-AB85-4AEE-B913-032986CD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8E222-5836-4454-9771-694A6D38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EB00FD-BDE5-4775-A818-8C220D20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285346-0DDF-4A00-B86B-8BE19264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E40BE9-AA28-4242-8298-11AA66E4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Relier mobilités et territoires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AE9F2A-07A9-4509-887F-FF195F92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Comment les déplacements domicile-travail relient-ils les pôles et leurs couronnes ?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b9c418c294d21"/>
          <a:stretch xmlns:a="http://schemas.openxmlformats.org/drawingml/2006/main"/>
        </p:blipFill>
        <p:spPr>
          <a:xfrm xmlns:a="http://schemas.openxmlformats.org/drawingml/2006/main">
            <a:off x="6334125" y="1673828"/>
            <a:ext cx="5286375" cy="3319843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36018-6C51-4C21-95EE-A3EE9616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752CFC-4910-4740-8A8C-4C769C7C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A653DF-CB43-4E03-96F7-05E8320B8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5958A0-BD26-4A15-A85C-3A29BE55E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03A78F-1D5F-4BA1-84DA-A50F68E4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740452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544F7C-2DF8-42CD-B612-B09C4E2B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E64E17-AFFD-4DE9-BFD7-E30B6B1F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A906A-3D26-4ED7-B6D6-2A9683B88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C2B492-FBF7-43CA-AA52-57437E58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713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carte organise la Bretagne autour de villes-pôles et de couronnes reliées par les déplacements domicile-travail.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F130D8-3C19-489C-A15B-FC4A6982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Domicile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BD343D-BF4C-43ED-974F-7604A7E1F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Pôle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709DF5-F12A-441D-B8F6-9330D985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Couronne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66741A-51B5-4CE4-9258-8023382E9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Travail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369939-EABF-49AE-B7BA-C3A5DD5A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Comment la carte organise-t-elle les espaces autour des villes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7BB154-38F5-4B3E-ABE4-27BD2C62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EBFC7A-F297-4BA9-B59C-E90AE85F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F05EEC-E689-4108-9099-D1CF36428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4020830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F19E9C-BACC-482F-BA8B-F7E543557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F0ACAA-06ED-4B0F-8155-A1BA5B12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E63180-CEB6-46C1-AFCA-2FB28D465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1148F-6D83-4258-B5E1-E8466555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Les aires d’attraction des villes en Bretagne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014908-E1F4-4528-970F-15BC8E72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Carte Insee du zonage 2020, construite à partir du recensement 2017.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71a5110613488f"/>
          <a:stretch xmlns:a="http://schemas.openxmlformats.org/drawingml/2006/main"/>
        </p:blipFill>
        <p:spPr>
          <a:xfrm xmlns:a="http://schemas.openxmlformats.org/drawingml/2006/main">
            <a:off x="2645463" y="1571625"/>
            <a:ext cx="6901075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96F33F-1678-4334-920E-E7B46C781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DD264-BD97-4261-B059-900BC6FB4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Insee Analyses Bretagne n°64, octobre 2020.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2D5121-9069-4C6A-AE41-650A3BC2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8F7BE0-7A64-4FF2-98D1-C6A1D89A9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22DF69-774A-4C94-8E65-E633CA86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2322183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22CCDE-A895-4700-AE3C-BE78532C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CBC3DF-F489-4BA5-AF4F-33FC80E0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07F509-92EE-4EB2-9744-40A80DE55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F83F32-3543-446F-8A72-38E5E278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A0D28-C48B-4E20-A9EC-5A151B79D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942697-9A2E-4E66-A052-09E4CD51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 territoire la carte représente-t-elle ? Quelle est sa date et sa source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Localise Rennes. Quelles couleurs représentent son pôle et sa couronne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Nomme deux autres pôles entourés d’une couronne.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Quelle couleur représente les communes hors attraction des villes ? Localise une zone concernée.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0BE6D5-4C54-4BC7-8C02-DAE5A0904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CB0ABD-4A6A-44F2-8374-916320AC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E14335-6F01-4F02-A33E-298B43774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CEEEF1-8E5F-4AD8-A19D-64AF3802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428427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81EC0A-BC82-4825-8F46-0171C8AB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BF8A08-7184-4D39-B209-47313A7E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DCE2E1-5021-4BE6-9F8C-846619C1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5EBFB8-DB8B-4039-BF29-C423C6CF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985E4A-4D14-44CD-B68B-AC893859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4E2BD5-64B6-49DB-9AB7-63835AC2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territoire la carte représente-t-elle ? Quelle est sa date et sa source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437AF2-E68A-4749-BF50-7BE59089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carte représente la Bretagne. Le zonage date de 2020 et la source est l’Insee.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3042C8-311A-4CB7-864C-2297B814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24C573-C421-4A12-AED5-59D1D1E5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Localise Rennes. Quelles couleurs représentent son pôle et sa couronne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EB2405-EAF1-4662-8463-118E543F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Rennes se situe à l’est de la Bretagne. Son pôle est en rouge ; sa couronne est en orange.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86ED6D-B10B-4C8D-9B62-30A95112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E14F0E-B6BC-4C45-BE2D-B3C4A407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Nomme deux autres pôles entourés d’une couronne.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DC6189-A7B7-466F-95B8-EADCC755D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On peut citer par exemple Brest, Quimper, Lorient, Vannes, Saint-Brieuc ou Saint-Malo.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5153A3-B75F-4326-9386-1ACA127A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F7D173-D40A-4720-B64A-9819B78F9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 couleur représente les communes hors attraction des villes ? Localise une zone concernée.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11D401-6C2F-4084-B43E-9627FF19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communes hors attraction des villes sont en gris clair. On en observe notamment dans le centre-ouest de la Bretagne.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43C3DD-2EE1-4351-A227-65D18FB12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Quels déplacements relient les pôles et leurs couronnes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3CEB29-A970-4005-9234-236BBF1B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6E4448-B622-4AA4-951A-AA770739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874F26-8C70-45F6-9A84-F92188E8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1093585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B28910-2FF2-43B8-9B33-8CE985F4C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64F3CF-707B-4C79-A73B-6A70FF17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7A03B5-0238-44FE-B6DF-043B037D5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4DEED3-663A-496A-817B-BB187B6F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Les déplacements entre pôles et couronnes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0ABCB-D005-4C1B-93C7-E6F7CB722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Schéma de flux, France hors Mayotte, recensement 2017.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e5a69d51ff417f"/>
          <a:stretch xmlns:a="http://schemas.openxmlformats.org/drawingml/2006/main"/>
        </p:blipFill>
        <p:spPr>
          <a:xfrm xmlns:a="http://schemas.openxmlformats.org/drawingml/2006/main">
            <a:off x="3159125" y="1571625"/>
            <a:ext cx="5873750" cy="3524250"/>
          </a:xfrm>
          <a:prstGeom xmlns:a="http://schemas.openxmlformats.org/drawingml/2006/main" prst="roundRect">
            <a:avLst>
              <a:gd name="adj" fmla="val 3243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FD8AC2-993F-4BA6-82CB-71C28515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3524250"/>
          </a:xfrm>
          <a:prstGeom xmlns:a="http://schemas.openxmlformats.org/drawingml/2006/main" prst="roundRect">
            <a:avLst>
              <a:gd name="adj" fmla="val 3243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3EA9CC-D6E5-43BE-8F7D-6291F604E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91125"/>
            <a:ext cx="107061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4F1"/>
          </a:solidFill>
          <a:ln xmlns:a="http://schemas.openxmlformats.org/drawingml/2006/main" w="9525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gauche : le domicile. À droite : le lieu de travail. Rose : voiture ; bleu : autre mode. Lecture : en 2017, 18 % des personnes en emploi vivent dans une couronne et se rendent au travail en voiture, dans un pôle.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D4F514-FB85-4885-850A-330948AF0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Insee, La France et ses territoires, édition 2021, figure 5.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EF5823-A780-47E6-81DF-9918F825A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D497CC-8756-4B95-A9D6-EB1A23018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5879A1-D75C-49FA-AA66-F977E563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1663887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5A9166-845A-454B-8B21-2D284D63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044EF6-30C1-40D0-97D8-943BCBD8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5F2479-96B8-4AAD-8058-4EC4425CF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45DA6-CF60-46B5-AE9C-9697BF8B6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51A509-5E8D-4FF2-A2C3-623A98AC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F097C-E69C-40BA-9376-6E5FDC61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Quelle part des personnes représentées habite dans un pôle ? dans une couronne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Quelle part des lieux de travail se situe dans un pôle ? dans une couronne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D’après la ligne « Lecture », quel déplacement concerne 18 % des personnes représentées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Compare les parts du pôle pour le domicile et pour le lieu de travail. Que montre cet écart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DC0F72-249A-4743-A217-C6CD6B263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5ADA5E-AA94-4FE5-88DE-BBE30ECD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A1C81F-7622-4A52-A11A-E60E151B2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BB6B5E-1A5E-4842-8768-639CB2CF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7948173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001F81-6878-4D48-AB20-335886E3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E07023-FCC3-4BA2-B011-CA8B95CB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5856FB-4446-4AA9-A460-C982218A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35B030-F160-45E1-A109-B952EC1CC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D763A5-2D3B-4FBB-873E-4A3261AA8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87557-C6C8-44D9-8B40-D17D779C7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 part des personnes représentées habite dans un pôle ? dans une couronne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C9A9AC-27B6-40A3-A97B-6CF6F327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57 % des personnes représentées habitent dans un pôle et 43 % dans une couronne.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386A2E-9075-4256-83F4-24FAA578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741142-CCA0-4CCC-85F4-9641EF80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 part des lieux de travail se situe dans un pôle ? dans une couronne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EA2A49-2623-4960-9B9B-8B35E47D9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71 % des lieux de travail se situent dans un pôle et 29 % dans une couronne.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52C972-BD13-4DC4-9E31-6E6D26B9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FA45D-F4C8-486A-A399-2CF0349A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D’après la ligne « Lecture », quel déplacement concerne 18 % des personnes représentées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403174-951B-42EB-9C4C-D89658A1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18 % des personnes représentées habitent dans une couronne et se rendent travailler en voiture dans un pôle.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33AB4C-9B74-400C-916C-61045817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8E05D5-43F0-4A39-B2F6-A31F9719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Compare les parts du pôle pour le domicile et pour le lieu de travail. Que montre cet écart 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B5DEB7-F049-45CF-8CCF-F8D233C6E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part du pôle passe de 57 % des domiciles à 71 % des lieux de travail, soit 14 points d’écart. Le pôle concentre donc davantage les emplois et attire des déplacements depuis la couronne.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A001D6-BC30-4BE1-B8D2-A216A106E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677AA5-F687-4294-825A-33B31C48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8E6AC1-E8AF-44AE-8A7D-3FE128DA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3687505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78CC80-FC9C-43C7-B7B5-F77B56C3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2AC243-B6C7-4051-B928-AC702714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233884-E39B-448F-9EA4-7C2F5BCCC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8CD55C-35B5-49FB-8DF6-C785902F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Les déplacements relient les pôles et leurs couronnes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6FB8ED-504E-4D4F-9010-D8D4E71C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905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7BF5DA-0D62-442A-A100-D04BC618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7905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182CFA-54A2-44BE-9635-73A1EFA34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Une </a:t>
            </a:r>
            <a:r>
              <a:rPr b="1">
                <a:solidFill>
                  <a:srgbClr val="C53D32"/>
                </a:solidFill>
              </a:rPr>
              <a:t>aire d’attraction</a:t>
            </a:r>
            <a:r>
              <a:rPr b="0">
                <a:solidFill>
                  <a:srgbClr val="0057B8"/>
                </a:solidFill>
              </a:rPr>
              <a:t> comprend un pôle et une couronne reliés par les déplacements domicile-travail.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 </a:t>
            </a:r>
            <a:r>
              <a:rPr b="1">
                <a:solidFill>
                  <a:srgbClr val="C53D32"/>
                </a:solidFill>
              </a:rPr>
              <a:t>pôle</a:t>
            </a:r>
            <a:r>
              <a:rPr b="0">
                <a:solidFill>
                  <a:srgbClr val="0057B8"/>
                </a:solidFill>
              </a:rPr>
              <a:t> concentre les habitants, mais aussi une part plus importante des emplois.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La </a:t>
            </a:r>
            <a:r>
              <a:rPr b="1">
                <a:solidFill>
                  <a:srgbClr val="C53D32"/>
                </a:solidFill>
              </a:rPr>
              <a:t>couronne</a:t>
            </a:r>
            <a:r>
              <a:rPr b="0">
                <a:solidFill>
                  <a:srgbClr val="0057B8"/>
                </a:solidFill>
              </a:rPr>
              <a:t> regroupe des communes dont une partie des habitants se déplace vers le pôle pour travailler.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Ces déplacements quotidiens forment des </a:t>
            </a:r>
            <a:r>
              <a:rPr b="1">
                <a:solidFill>
                  <a:srgbClr val="C53D32"/>
                </a:solidFill>
              </a:rPr>
              <a:t>flux</a:t>
            </a:r>
            <a:r>
              <a:rPr b="0">
                <a:solidFill>
                  <a:srgbClr val="0057B8"/>
                </a:solidFill>
              </a:rPr>
              <a:t> entre les communes.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 lieu où l’on habite et celui où l’on travaille organisent donc les mobilités quotidiennes.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F56476-401C-4AF0-BEFD-45497439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67874F-403D-4DA8-BF07-E4EBD4959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0DE5C3-0C1A-49F9-9ECA-A00C8818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8224248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2026-08-23T16:26:22.2420000Z</dcterms:created>
  <dcterms:modified xsi:type="dcterms:W3CDTF">2026-08-23T16:26:22.2420000Z</dcterms:modified>
</coreProperties>
</file>