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dd50f60f59349ac" /><Relationship Type="http://schemas.openxmlformats.org/officeDocument/2006/relationships/extended-properties" Target="/docProps/app.xml" Id="R0213b940f7174564" /><Relationship Type="http://schemas.openxmlformats.org/officeDocument/2006/relationships/officeDocument" Target="/ppt/presentation.xml" Id="Rfc5a359b39d5458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bfeb377bf734f3c"/>
  </p:sldMasterIdLst>
  <p:notesMasterIdLst>
    <p:notesMasterId xmlns:r="http://schemas.openxmlformats.org/officeDocument/2006/relationships" r:id="Race75629354a471c"/>
  </p:notesMasterIdLst>
  <p:sldIdLst>
    <p:sldId xmlns:r="http://schemas.openxmlformats.org/officeDocument/2006/relationships" id="256" r:id="R37e5322957a04d3e"/>
    <p:sldId xmlns:r="http://schemas.openxmlformats.org/officeDocument/2006/relationships" id="257" r:id="Rba2397bbb5654de0"/>
    <p:sldId xmlns:r="http://schemas.openxmlformats.org/officeDocument/2006/relationships" id="258" r:id="Red8d8b7c81524f03"/>
    <p:sldId xmlns:r="http://schemas.openxmlformats.org/officeDocument/2006/relationships" id="259" r:id="Rebf0e4ae50384d85"/>
    <p:sldId xmlns:r="http://schemas.openxmlformats.org/officeDocument/2006/relationships" id="260" r:id="R64b26135ad924b41"/>
    <p:sldId xmlns:r="http://schemas.openxmlformats.org/officeDocument/2006/relationships" id="261" r:id="R44c0fa475d594ff2"/>
    <p:sldId xmlns:r="http://schemas.openxmlformats.org/officeDocument/2006/relationships" id="262" r:id="R34026c713863427b"/>
    <p:sldId xmlns:r="http://schemas.openxmlformats.org/officeDocument/2006/relationships" id="263" r:id="R1d6e6dd87c7c4fca"/>
    <p:sldId xmlns:r="http://schemas.openxmlformats.org/officeDocument/2006/relationships" id="264" r:id="R74ff809066d34cb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1eb40954eba40f4" /><Relationship Type="http://schemas.openxmlformats.org/officeDocument/2006/relationships/slideMaster" Target="/ppt/slideMasters/slideMaster1.xml" Id="R7bfeb377bf734f3c" /><Relationship Type="http://schemas.openxmlformats.org/officeDocument/2006/relationships/notesMaster" Target="/ppt/notesMasters/notesMaster1.xml" Id="Race75629354a471c" /><Relationship Type="http://schemas.openxmlformats.org/officeDocument/2006/relationships/presProps" Target="/ppt/presProps.xml" Id="Rceb66239d39e4f0e" /><Relationship Type="http://schemas.openxmlformats.org/officeDocument/2006/relationships/tableStyles" Target="/ppt/tableStyles.xml" Id="Rf5cb2777542447c0" /><Relationship Type="http://schemas.openxmlformats.org/officeDocument/2006/relationships/slide" Target="/ppt/slides/slide1.xml" Id="R37e5322957a04d3e" /><Relationship Type="http://schemas.openxmlformats.org/officeDocument/2006/relationships/slide" Target="/ppt/slides/slide2.xml" Id="Rba2397bbb5654de0" /><Relationship Type="http://schemas.openxmlformats.org/officeDocument/2006/relationships/slide" Target="/ppt/slides/slide3.xml" Id="Red8d8b7c81524f03" /><Relationship Type="http://schemas.openxmlformats.org/officeDocument/2006/relationships/slide" Target="/ppt/slides/slide4.xml" Id="Rebf0e4ae50384d85" /><Relationship Type="http://schemas.openxmlformats.org/officeDocument/2006/relationships/slide" Target="/ppt/slides/slide5.xml" Id="R64b26135ad924b41" /><Relationship Type="http://schemas.openxmlformats.org/officeDocument/2006/relationships/slide" Target="/ppt/slides/slide6.xml" Id="R44c0fa475d594ff2" /><Relationship Type="http://schemas.openxmlformats.org/officeDocument/2006/relationships/slide" Target="/ppt/slides/slide7.xml" Id="R34026c713863427b" /><Relationship Type="http://schemas.openxmlformats.org/officeDocument/2006/relationships/slide" Target="/ppt/slides/slide8.xml" Id="R1d6e6dd87c7c4fca" /><Relationship Type="http://schemas.openxmlformats.org/officeDocument/2006/relationships/slide" Target="/ppt/slides/slide9.xml" Id="R74ff809066d34cb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98e63b1cf2c463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2574d836782402f" /><Relationship Type="http://schemas.openxmlformats.org/officeDocument/2006/relationships/notesMaster" Target="/ppt/notesMasters/notesMaster1.xml" Id="R8d6e4c8d454b49d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616fd2a3aa74007" /><Relationship Type="http://schemas.openxmlformats.org/officeDocument/2006/relationships/notesMaster" Target="/ppt/notesMasters/notesMaster1.xml" Id="Rf4b975c2a388460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7d8d3596133484a" /><Relationship Type="http://schemas.openxmlformats.org/officeDocument/2006/relationships/notesMaster" Target="/ppt/notesMasters/notesMaster1.xml" Id="R83ebd503e5d1400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1d807d5dbf04b74" /><Relationship Type="http://schemas.openxmlformats.org/officeDocument/2006/relationships/notesMaster" Target="/ppt/notesMasters/notesMaster1.xml" Id="Rdb55fb0a1d7b424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05cc90458c64c9c" /><Relationship Type="http://schemas.openxmlformats.org/officeDocument/2006/relationships/notesMaster" Target="/ppt/notesMasters/notesMaster1.xml" Id="Rd3a1b0512174450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25188e8ddcf45b8" /><Relationship Type="http://schemas.openxmlformats.org/officeDocument/2006/relationships/notesMaster" Target="/ppt/notesMasters/notesMaster1.xml" Id="R568e542718854f3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443eb551ab04bd4" /><Relationship Type="http://schemas.openxmlformats.org/officeDocument/2006/relationships/notesMaster" Target="/ppt/notesMasters/notesMaster1.xml" Id="R55b10a08aa9b41c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eeb4fb2469d485b" /><Relationship Type="http://schemas.openxmlformats.org/officeDocument/2006/relationships/notesMaster" Target="/ppt/notesMasters/notesMaster1.xml" Id="R75ce35e517544e8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ceacc89b5a148e5" /><Relationship Type="http://schemas.openxmlformats.org/officeDocument/2006/relationships/notesMaster" Target="/ppt/notesMasters/notesMaster1.xml" Id="R8a18f47ff2e34f1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https://www.star.fr/reseau-star/bus-metro/ligne/a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https://www.star.fr/reseau-star/bus-metro/ligne/a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https://www.star.fr/reseau-star/bus-metro/ligne/a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https://www.star.fr/reseau-star/bus-metro/ligne/a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https://www.star.fr/reseau-star/bus-metro/ligne/a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https://www.star.fr/reseau-star/bus-metro/ligne/a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https://www.star.fr/reseau-star/bus-metro/ligne/a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https://www.star.fr/reseau-star/bus-metro/ligne/a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https://www.star.fr/reseau-star/bus-metro/ligne/a</a:t>
            </a:r>
          </a:p>
          <a:p xmlns:a="http://schemas.openxmlformats.org/drawingml/2006/main">
            <a:r>
              <a:t>- Programme d’histoire-géographie du cycle 3, BOEN du 30 juillet 2020 modifié en 2023.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76e969920f940b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e737bbc9ce64d99" /><Relationship Type="http://schemas.openxmlformats.org/officeDocument/2006/relationships/slideLayout" Target="/ppt/slideLayouts/slideLayout1.xml" Id="Ra8f89e4ceb73419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8f89e4ceb73419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5d6f5f5c9845c9" /><Relationship Type="http://schemas.openxmlformats.org/officeDocument/2006/relationships/image" Target="/ppt/media/image.png" Id="R4633c1df8ec6466a" /><Relationship Type="http://schemas.openxmlformats.org/officeDocument/2006/relationships/notesSlide" Target="/ppt/notesSlides/notesSlide1.xml" Id="Re4965cf906a248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16fe14636240ee" /><Relationship Type="http://schemas.openxmlformats.org/officeDocument/2006/relationships/notesSlide" Target="/ppt/notesSlides/notesSlide2.xml" Id="Ra468af08f0be472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2dffd3620644f2" /><Relationship Type="http://schemas.openxmlformats.org/officeDocument/2006/relationships/image" Target="/ppt/media/image2.png" Id="Rb80522a1fdf8483a" /><Relationship Type="http://schemas.openxmlformats.org/officeDocument/2006/relationships/notesSlide" Target="/ppt/notesSlides/notesSlide3.xml" Id="R0b1f9aac57914b8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371cbed9b042de" /><Relationship Type="http://schemas.openxmlformats.org/officeDocument/2006/relationships/notesSlide" Target="/ppt/notesSlides/notesSlide4.xml" Id="R5a7065ae76884c5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1e12bb5b164e4d" /><Relationship Type="http://schemas.openxmlformats.org/officeDocument/2006/relationships/notesSlide" Target="/ppt/notesSlides/notesSlide5.xml" Id="Rfb9810dcd8624ff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0667fd50344ad7" /><Relationship Type="http://schemas.openxmlformats.org/officeDocument/2006/relationships/image" Target="/ppt/media/image3.png" Id="R707c00747ef04153" /><Relationship Type="http://schemas.openxmlformats.org/officeDocument/2006/relationships/notesSlide" Target="/ppt/notesSlides/notesSlide6.xml" Id="R8b65c4864381420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9b178f2e714b55" /><Relationship Type="http://schemas.openxmlformats.org/officeDocument/2006/relationships/notesSlide" Target="/ppt/notesSlides/notesSlide7.xml" Id="Rea804e2964b041b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3a1f467a5a4f51" /><Relationship Type="http://schemas.openxmlformats.org/officeDocument/2006/relationships/notesSlide" Target="/ppt/notesSlides/notesSlide8.xml" Id="R98d76b7c6e4b469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2af2aec9c84784" /><Relationship Type="http://schemas.openxmlformats.org/officeDocument/2006/relationships/notesSlide" Target="/ppt/notesSlides/notesSlide9.xml" Id="Rec34f0f7581c463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C2D803-41C8-4FC8-815A-D1AC2EFAD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194866-1CB0-442B-8128-33507147A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76250"/>
            <a:ext cx="400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THÈME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30A60A-B9FC-4D5D-8999-D1F526A87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009650"/>
            <a:ext cx="2190750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CHAPITRE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983CCF-5923-4006-95C0-797B2BB4E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695450"/>
            <a:ext cx="476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Séance 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532D34-4A28-4752-8912-B7A19044C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171700"/>
            <a:ext cx="53340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75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Préparer un trajet dans un réseau urbain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39A9B2-BDD8-4AFD-A1FE-AD02A15D3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43350"/>
            <a:ext cx="5238750" cy="11430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171450" tIns="152400" rIns="171450" bIns="1524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Comment utiliser un plan et des informations de service pour préparer un déplacement ?</a:t>
            </a:r>
          </a:p>
        </p:txBody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33c1df8ec6466a"/>
          <a:stretch xmlns:a="http://schemas.openxmlformats.org/drawingml/2006/main"/>
        </p:blipFill>
        <p:spPr>
          <a:xfrm xmlns:a="http://schemas.openxmlformats.org/drawingml/2006/main">
            <a:off x="6334125" y="1387253"/>
            <a:ext cx="5286375" cy="3892994"/>
          </a:xfrm>
          <a:prstGeom xmlns:a="http://schemas.openxmlformats.org/drawingml/2006/main" prst="roundRect">
            <a:avLst>
              <a:gd name="adj" fmla="val 2162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66C321-26EC-44E7-ADB9-CBDF6CB56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666750"/>
            <a:ext cx="5286375" cy="5334000"/>
          </a:xfrm>
          <a:prstGeom xmlns:a="http://schemas.openxmlformats.org/drawingml/2006/main" prst="roundRect">
            <a:avLst>
              <a:gd name="adj" fmla="val 2162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AFCDB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E264DD-E2A6-4EBA-9E2F-1B5EF12DB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810250"/>
            <a:ext cx="533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Démarche : localiser, observer, comparer, mettre en relation et justifier.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EA8AEC-2BCC-4FA2-8660-FDA42C7E8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C3E1FC-1AB9-4D7D-91BF-2E63190B5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au quotidien en France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5D5DF4-F407-4EC7-B05D-95C641BE9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16097314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6168A8D-CFC3-4890-BB69-5C77B19F7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5F2C23-55C8-4C3D-812A-B60AF74A0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A471DF-4D97-440C-81A7-AD5601266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3 · MISE EN SITUATION · PHASE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268745-4550-4378-9328-A481149D6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78649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Pour aller de Villejean-Université à Henri Fréville, il faut transformer le plan en itinéraire.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FAA26C-76C0-4C46-BC5D-FFF307341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2533650" cy="1952625"/>
          </a:xfrm>
          <a:prstGeom xmlns:a="http://schemas.openxmlformats.org/drawingml/2006/main" prst="roundRect">
            <a:avLst>
              <a:gd name="adj" fmla="val 780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133350" rIns="95250" bIns="1333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Départ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37BD49-7FC4-4DE7-A20D-00C1C440D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2095500"/>
            <a:ext cx="2533650" cy="1952625"/>
          </a:xfrm>
          <a:prstGeom xmlns:a="http://schemas.openxmlformats.org/drawingml/2006/main" prst="roundRect">
            <a:avLst>
              <a:gd name="adj" fmla="val 780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133350" rIns="95250" bIns="1333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C53D32"/>
                </a:solidFill>
                <a:latin typeface="Arial"/>
                <a:ea typeface="Arial"/>
                <a:cs typeface="Arial"/>
              </a:defRPr>
            </a:pPr>
            <a:r>
              <a:t>Direction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315B1F-1617-4029-AAE0-2A5A38E86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095500"/>
            <a:ext cx="2533650" cy="1952625"/>
          </a:xfrm>
          <a:prstGeom xmlns:a="http://schemas.openxmlformats.org/drawingml/2006/main" prst="roundRect">
            <a:avLst>
              <a:gd name="adj" fmla="val 780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133350" rIns="95250" bIns="1333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Stations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BCDE77-F78A-430F-9ED2-EF2763963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2095500"/>
            <a:ext cx="2533650" cy="1952625"/>
          </a:xfrm>
          <a:prstGeom xmlns:a="http://schemas.openxmlformats.org/drawingml/2006/main" prst="roundRect">
            <a:avLst>
              <a:gd name="adj" fmla="val 780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133350" rIns="95250" bIns="1333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Correspondance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D21C12-022F-4454-942B-04BDD0AC0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10125"/>
            <a:ext cx="10820400" cy="9144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0EC"/>
          </a:solidFill>
          <a:ln xmlns:a="http://schemas.openxmlformats.org/drawingml/2006/main" w="19050">
            <a:solidFill>
              <a:srgbClr val="C53D32"/>
            </a:solidFill>
            <a:prstDash val="solid"/>
          </a:ln>
        </p:spPr>
        <p:txBody>
          <a:bodyPr xmlns:a="http://schemas.openxmlformats.org/drawingml/2006/main" wrap="square" lIns="171450" tIns="114300" rIns="17145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C53D32"/>
                </a:solidFill>
              </a:rPr>
              <a:t>QUESTION-PROBLÈME  </a:t>
            </a:r>
            <a:r>
              <a:rPr b="1">
                <a:solidFill>
                  <a:srgbClr val="173B37"/>
                </a:solidFill>
              </a:rPr>
              <a:t>Quelles informations faut-il prélever sur le plan 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78B1FA-0360-474E-A5FB-8A0C7B84D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6A7882-3A1C-4D2A-AB26-F66CC9C3D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au quotidien en France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495FFF-04E8-4639-9352-597D47B8C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40539680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1BA099-8F19-4EAC-9F87-9CCD00014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11AABA-4B18-461D-B957-6B3221B5A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CE75EA-8C30-427E-A7D7-C3047561D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3 · DOCUMENT · PHASE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5145C7-3F00-4B83-9BBA-4CBBC3CAE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Document A — Le plan de la ligne a du métro de Rennes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5C7C78-008E-45C3-A8DD-00B7E4608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20015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Plan officiel STAR applicable à partir du 31 août 2026.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0522a1fdf8483a"/>
          <a:stretch xmlns:a="http://schemas.openxmlformats.org/drawingml/2006/main"/>
        </p:blipFill>
        <p:spPr>
          <a:xfrm xmlns:a="http://schemas.openxmlformats.org/drawingml/2006/main">
            <a:off x="3153472" y="1571625"/>
            <a:ext cx="5885056" cy="4333875"/>
          </a:xfrm>
          <a:prstGeom xmlns:a="http://schemas.openxmlformats.org/drawingml/2006/main" prst="roundRect">
            <a:avLst>
              <a:gd name="adj" fmla="val 2637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57459C-5B48-41AE-9735-67250E0D5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71625"/>
            <a:ext cx="11049000" cy="4333875"/>
          </a:xfrm>
          <a:prstGeom xmlns:a="http://schemas.openxmlformats.org/drawingml/2006/main" prst="roundRect">
            <a:avLst>
              <a:gd name="adj" fmla="val 2637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AFCDBA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BC1AB3-99D7-4421-8EF1-CA3F1081F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124575"/>
            <a:ext cx="11125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Source : STAR, plan de la ligne a, rentrée 2026.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E3C4FA-EE17-40F6-80E2-C81F04B61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CA21E3-98EE-41E7-821F-7DBA0D667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au quotidien en France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BC0686-38F4-46CC-8DE1-D8742B591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150770548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F651B8-0863-4AD9-B280-885C29D7F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E105F1-D2B1-4DE4-9157-32A6B0872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A94160-00EF-43C5-BAAD-F0D9CA96A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3 · ENQUÊTE · Document 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740886-D901-4171-B6D1-D88AB84FC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Cherche les preuves dans le document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0DE642-4ADC-417C-A5B2-B7717DD2C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20015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Réponds en citant un mot, une expression ou un indice visible.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49D7B6-53D1-4B2C-ABA1-DF3E5FDCC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14500"/>
            <a:ext cx="10668000" cy="3952875"/>
          </a:xfrm>
          <a:prstGeom xmlns:a="http://schemas.openxmlformats.org/drawingml/2006/main" prst="roundRect">
            <a:avLst>
              <a:gd name="adj" fmla="val 385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266700" tIns="209550" rIns="266700" bIns="2095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1. </a:t>
            </a:r>
            <a:r>
              <a:rPr b="1">
                <a:solidFill>
                  <a:srgbClr val="173B37"/>
                </a:solidFill>
              </a:rPr>
              <a:t>Quel territoire et quel réseau ce plan représente-t-il ?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2. </a:t>
            </a:r>
            <a:r>
              <a:rPr b="1">
                <a:solidFill>
                  <a:srgbClr val="173B37"/>
                </a:solidFill>
              </a:rPr>
              <a:t>Nomme les deux terminus de la ligne a.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3. </a:t>
            </a:r>
            <a:r>
              <a:rPr b="1">
                <a:solidFill>
                  <a:srgbClr val="173B37"/>
                </a:solidFill>
              </a:rPr>
              <a:t>De Villejean-Université à Henri Fréville, quelle direction faut-il suivre et combien de stations parcourt-on après le départ ?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4. </a:t>
            </a:r>
            <a:r>
              <a:rPr b="1">
                <a:solidFill>
                  <a:srgbClr val="173B37"/>
                </a:solidFill>
              </a:rPr>
              <a:t>À quelles stations de l’itinéraire peut-on prendre la ligne b 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3C1F58-1EC1-4200-AAE4-A14C0F3F5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857875"/>
            <a:ext cx="1066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3810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Méthode : j’identifie → j’observe → je prélève → je justifie.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99B3B4-BA8A-41BD-8B87-51F47C670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783FCF-00B4-4E9B-8474-ED9667F9D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au quotidien en France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2D29B2-77F7-400C-9436-005828EAE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120724148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95893FA-CD91-451C-B324-FFE155501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1C2830-C8C6-4EB5-8F47-41C566E9F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4F7A2E-9206-4516-B6EC-F1ABF21CD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3 · CORRECTION · DOCUMENT 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3BAB0B-B432-4200-909E-2A46FBFCF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Correction — Document 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296E1F-F18D-4A41-AC5E-829EE364B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859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048F11-72E1-4D44-9E4F-3E3EE8BEC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140970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Quel territoire et quel réseau ce plan représente-t-il 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5606FF-B3BB-4057-85D3-249613804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1685925"/>
            <a:ext cx="1019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Le plan représente la ligne a du métro du réseau STAR à Rennes.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CD0717-7401-49B3-BF24-E51E50AB1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717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F389D5-D165-437B-A987-1AE5D8AE7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295525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Nomme les deux terminus de la ligne a.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1C5156-FACF-4871-805C-206254C11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571750"/>
            <a:ext cx="1019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Les terminus sont J.F. Kennedy et La Poterie.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66D1F5-410E-4F26-AF72-79B42EE28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575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36C9DF-54FA-45D6-AEBD-84ADE38F9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18135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De Villejean-Université à Henri Fréville, quelle direction faut-il suivre et combien de stations parcourt-on après le départ 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CB6A72-2463-45AE-9C79-396F4A3E3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457575"/>
            <a:ext cx="1019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Il faut suivre la direction La Poterie et parcourir neuf stations après Villejean-Université.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9852A6-E478-4D6F-BC30-64BFA3B70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4337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5D83D38-69CE-4961-A90B-FCCBA120E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067175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À quelles stations de l’itinéraire peut-on prendre la ligne b ?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DE27F1-6D89-421D-AC8C-8A59A8EA0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343400"/>
            <a:ext cx="1019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On peut prendre la ligne b à Sainte-Anne ou à Gares.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37A8E3D-DA4E-4107-AB1E-367090E99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191125"/>
            <a:ext cx="10782300" cy="9144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0EC"/>
          </a:solidFill>
          <a:ln xmlns:a="http://schemas.openxmlformats.org/drawingml/2006/main" w="19050">
            <a:solidFill>
              <a:srgbClr val="C53D32"/>
            </a:solidFill>
            <a:prstDash val="solid"/>
          </a:ln>
        </p:spPr>
        <p:txBody>
          <a:bodyPr xmlns:a="http://schemas.openxmlformats.org/drawingml/2006/main" wrap="square" lIns="171450" tIns="114300" rIns="17145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À poursuivre : Quelles informations pratiques complètent le plan 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52DF485-3F36-4407-A958-D59A095C6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494A1B-C7CE-45C0-A803-239FBA998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au quotidien en France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A174E3A-6D95-41CD-963D-A4C3C6DD8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202802887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D88936-A061-41B9-95EF-B22ECA3B3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B4FDDC-8BD4-433D-9C15-6478AE8E2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9EA7D0-81B7-4BC3-B40F-636307367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3 · DOCUMENT · PHASE 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6C7AB7-E302-408A-9E2F-C478A0B0C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Document B — Les informations de service de la ligne 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0DEDB3-68B5-4318-83AE-C39C8FC16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20015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Tableau construit à partir de la page officielle STAR de la ligne a.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7c00747ef04153"/>
          <a:stretch xmlns:a="http://schemas.openxmlformats.org/drawingml/2006/main"/>
        </p:blipFill>
        <p:spPr>
          <a:xfrm xmlns:a="http://schemas.openxmlformats.org/drawingml/2006/main">
            <a:off x="2195513" y="1571625"/>
            <a:ext cx="7800975" cy="4333875"/>
          </a:xfrm>
          <a:prstGeom xmlns:a="http://schemas.openxmlformats.org/drawingml/2006/main" prst="roundRect">
            <a:avLst>
              <a:gd name="adj" fmla="val 2637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2DB0F3-1631-4659-B5A1-0A67581A0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71625"/>
            <a:ext cx="11049000" cy="4333875"/>
          </a:xfrm>
          <a:prstGeom xmlns:a="http://schemas.openxmlformats.org/drawingml/2006/main" prst="roundRect">
            <a:avLst>
              <a:gd name="adj" fmla="val 2637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AFCDBA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5086A2-34F4-4921-A10A-DEEB6A2FA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124575"/>
            <a:ext cx="11125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Source : STAR, page officielle de la ligne a, consultée en août 2026.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EE4400-615B-4FD2-90C7-31ACE9793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31CAB2-1F80-497F-9F83-0D6962DD8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au quotidien en France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E870E7-8734-4318-8337-DA616F89F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73567312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215EFE-4EFE-4955-92B0-25AC4055C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A5D165-DB13-4BDC-9D5B-C8441A861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747187-847C-48CE-AD75-0660D2157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3 · ENQUÊTE · Document B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E0E0A7-E80F-4811-A3BD-8FFEA656D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Cherche les preuves dans le document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A7535B-43B3-4E82-8324-2183CC1DF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20015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Réponds en citant un mot, une expression ou un indice visible.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229A65-62B1-4DA5-90D2-FD7541599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14500"/>
            <a:ext cx="10668000" cy="3952875"/>
          </a:xfrm>
          <a:prstGeom xmlns:a="http://schemas.openxmlformats.org/drawingml/2006/main" prst="roundRect">
            <a:avLst>
              <a:gd name="adj" fmla="val 385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266700" tIns="209550" rIns="266700" bIns="2095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1. </a:t>
            </a:r>
            <a:r>
              <a:rPr b="1">
                <a:solidFill>
                  <a:srgbClr val="173B37"/>
                </a:solidFill>
              </a:rPr>
              <a:t>Quels jours la ligne circule-t-elle et à quelle heure commence le service en semaine hors été ?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2. </a:t>
            </a:r>
            <a:r>
              <a:rPr b="1">
                <a:solidFill>
                  <a:srgbClr val="173B37"/>
                </a:solidFill>
              </a:rPr>
              <a:t>Quelle est la fréquence minimale et maximale annoncée entre 6 h et minuit ?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3. </a:t>
            </a:r>
            <a:r>
              <a:rPr b="1">
                <a:solidFill>
                  <a:srgbClr val="173B37"/>
                </a:solidFill>
              </a:rPr>
              <a:t>Que faut-il vérifier avant de partir si l’on utilise un ascenseur ?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4. </a:t>
            </a:r>
            <a:r>
              <a:rPr b="1">
                <a:solidFill>
                  <a:srgbClr val="173B37"/>
                </a:solidFill>
              </a:rPr>
              <a:t>Rédige la fiche-itinéraire : ligne, direction, station d’arrivée, fonctionnement et fréquence.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3D3B52-8E88-4EB3-A132-FA9F8D996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857875"/>
            <a:ext cx="1066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3810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Méthode : j’identifie → j’observe → je prélève → je justifie.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8041D7-A66D-410E-9135-16A302572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965F7A-F7FE-4C69-BF12-2A4F5B2C7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au quotidien en France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B30091-06AC-452D-9EA4-412A54C70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30692441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9C1D28A-D443-4A99-BD6E-B380714E4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CB10ED-6376-4379-97A3-09C264E37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DF929F-39AB-424C-A1A6-6A4B30F8D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3 · CORRECTION · DOCUMENT B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160AA5-A811-4B86-8EE7-76D44C60D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Correction — Document B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BBF62C-3E9F-48C8-95A0-BF9DA8388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859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E84C3C-15CE-4BE8-9541-0502E94EE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140970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Quels jours la ligne circule-t-elle et à quelle heure commence le service en semaine hors été 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EADDD4-FE2F-461E-A613-4997C5205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1685925"/>
            <a:ext cx="101917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La ligne circule tous les jours sauf le 1er mai. En semaine hors été, le premier départ est à 5 h 15.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55907A-9ADA-49E4-973F-CD0635954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5C4DD8-62F0-4F3B-A4D5-734CD5C45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40030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Quelle est la fréquence minimale et maximale annoncée entre 6 h et minuit 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794CE7-5529-47D8-AAF3-6A687F928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676525"/>
            <a:ext cx="101917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Un métro passe toutes les 1 min 21 à 4 min entre 6 h et minuit.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007A73-9E00-4A9E-9564-19651FA91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671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874E79-B30E-43CF-A152-093A17DBB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39090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Que faut-il vérifier avant de partir si l’on utilise un ascenseur 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342F08-AE80-4E01-A4FC-B9788F9C8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667125"/>
            <a:ext cx="101917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Il faut vérifier l’état des équipements d’accessibilité avant le départ.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7ADECF-2276-48DC-87BB-18BF3D6AB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577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DCEDB4-00FA-43AF-AFEF-37B61FC59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38150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Rédige la fiche-itinéraire : ligne, direction, station d’arrivée, fonctionnement et fréquence.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511406-C001-4F65-9139-2D4270136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657725"/>
            <a:ext cx="101917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Je prends la ligne a à Villejean-Université, direction La Poterie, et je descends à Henri Fréville. La ligne circule tous les jours sauf le 1er mai ; entre 6 h et minuit, l’attente habituelle est de 1 min 21 à 4 min.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DB99A0-1847-4439-8C02-65CC755D1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A0BC69-4309-46E2-B12C-94BCC548F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au quotidien en France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42CA74-A043-4735-B5C5-C643CDEB4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73434166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E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99A094-3CE6-462C-9218-5541DA717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563CDE-013F-4F41-B8A0-3CEC03173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202143-CC3C-427C-80A8-D2F4B8CE2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3 · TRACE ÉCRITE À COPIER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964822-ABBD-427A-B55F-B9BC3CDE4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t>Lire un réseau pour préparer un trajet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722352-579B-4929-8DBD-6F3688BCB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23975"/>
            <a:ext cx="64770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3D32"/>
          </a:solidFill>
          <a:ln xmlns:a="http://schemas.openxmlformats.org/drawingml/2006/main" w="0">
            <a:solidFill>
              <a:srgbClr val="C53D32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1D35CD-4504-484F-B729-B225BDE0E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6477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3D32"/>
          </a:solidFill>
          <a:ln xmlns:a="http://schemas.openxmlformats.org/drawingml/2006/main" w="0">
            <a:solidFill>
              <a:srgbClr val="C53D32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5C1FDB-4DEF-4B33-BE23-3A9C55D76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733550"/>
            <a:ext cx="10629900" cy="419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spcAft>
                <a:spcPts val="18"/>
              </a:spcAft>
              <a:defRPr sz="2100" b="0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57B8"/>
                </a:solidFill>
              </a:rPr>
              <a:t>– </a:t>
            </a:r>
            <a:r>
              <a:rPr b="0">
                <a:solidFill>
                  <a:srgbClr val="0057B8"/>
                </a:solidFill>
              </a:rPr>
              <a:t>Un </a:t>
            </a:r>
            <a:r>
              <a:rPr b="1">
                <a:solidFill>
                  <a:srgbClr val="C53D32"/>
                </a:solidFill>
              </a:rPr>
              <a:t>réseau de transport</a:t>
            </a:r>
            <a:r>
              <a:rPr b="0">
                <a:solidFill>
                  <a:srgbClr val="0057B8"/>
                </a:solidFill>
              </a:rPr>
              <a:t> relie des lieux par des lignes et des stations.</a:t>
            </a:r>
          </a:p>
          <a:p xmlns:a="http://schemas.openxmlformats.org/drawingml/2006/main">
            <a:pPr algn="l">
              <a:spcAft>
                <a:spcPts val="18"/>
              </a:spcAft>
              <a:defRPr sz="2100" b="0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57B8"/>
                </a:solidFill>
              </a:rPr>
              <a:t>– </a:t>
            </a:r>
            <a:r>
              <a:rPr b="0">
                <a:solidFill>
                  <a:srgbClr val="0057B8"/>
                </a:solidFill>
              </a:rPr>
              <a:t>Pour préparer un trajet, je repère le </a:t>
            </a:r>
            <a:r>
              <a:rPr b="1">
                <a:solidFill>
                  <a:srgbClr val="C53D32"/>
                </a:solidFill>
              </a:rPr>
              <a:t>départ</a:t>
            </a:r>
            <a:r>
              <a:rPr b="0">
                <a:solidFill>
                  <a:srgbClr val="0057B8"/>
                </a:solidFill>
              </a:rPr>
              <a:t>, l’</a:t>
            </a:r>
            <a:r>
              <a:rPr b="1">
                <a:solidFill>
                  <a:srgbClr val="C53D32"/>
                </a:solidFill>
              </a:rPr>
              <a:t>arrivée</a:t>
            </a:r>
            <a:r>
              <a:rPr b="0">
                <a:solidFill>
                  <a:srgbClr val="0057B8"/>
                </a:solidFill>
              </a:rPr>
              <a:t> et la ligne à emprunter.</a:t>
            </a:r>
          </a:p>
          <a:p xmlns:a="http://schemas.openxmlformats.org/drawingml/2006/main">
            <a:pPr algn="l">
              <a:spcAft>
                <a:spcPts val="18"/>
              </a:spcAft>
              <a:defRPr sz="2100" b="0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57B8"/>
                </a:solidFill>
              </a:rPr>
              <a:t>– </a:t>
            </a:r>
            <a:r>
              <a:rPr b="0">
                <a:solidFill>
                  <a:srgbClr val="0057B8"/>
                </a:solidFill>
              </a:rPr>
              <a:t>Le </a:t>
            </a:r>
            <a:r>
              <a:rPr b="1">
                <a:solidFill>
                  <a:srgbClr val="C53D32"/>
                </a:solidFill>
              </a:rPr>
              <a:t>terminus</a:t>
            </a:r>
            <a:r>
              <a:rPr b="0">
                <a:solidFill>
                  <a:srgbClr val="0057B8"/>
                </a:solidFill>
              </a:rPr>
              <a:t> indique la direction du déplacement.</a:t>
            </a:r>
          </a:p>
          <a:p xmlns:a="http://schemas.openxmlformats.org/drawingml/2006/main">
            <a:pPr algn="l">
              <a:spcAft>
                <a:spcPts val="18"/>
              </a:spcAft>
              <a:defRPr sz="2100" b="0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57B8"/>
                </a:solidFill>
              </a:rPr>
              <a:t>– </a:t>
            </a:r>
            <a:r>
              <a:rPr b="0">
                <a:solidFill>
                  <a:srgbClr val="0057B8"/>
                </a:solidFill>
              </a:rPr>
              <a:t>Je compte les stations et je prévois une </a:t>
            </a:r>
            <a:r>
              <a:rPr b="1">
                <a:solidFill>
                  <a:srgbClr val="C53D32"/>
                </a:solidFill>
              </a:rPr>
              <a:t>correspondance</a:t>
            </a:r>
            <a:r>
              <a:rPr b="0">
                <a:solidFill>
                  <a:srgbClr val="0057B8"/>
                </a:solidFill>
              </a:rPr>
              <a:t> si je change de ligne.</a:t>
            </a:r>
          </a:p>
          <a:p xmlns:a="http://schemas.openxmlformats.org/drawingml/2006/main">
            <a:pPr algn="l">
              <a:spcAft>
                <a:spcPts val="18"/>
              </a:spcAft>
              <a:defRPr sz="2100" b="0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57B8"/>
                </a:solidFill>
              </a:rPr>
              <a:t>– </a:t>
            </a:r>
            <a:r>
              <a:rPr b="0">
                <a:solidFill>
                  <a:srgbClr val="0057B8"/>
                </a:solidFill>
              </a:rPr>
              <a:t>Les horaires, la </a:t>
            </a:r>
            <a:r>
              <a:rPr b="1">
                <a:solidFill>
                  <a:srgbClr val="C53D32"/>
                </a:solidFill>
              </a:rPr>
              <a:t>fréquence</a:t>
            </a:r>
            <a:r>
              <a:rPr b="0">
                <a:solidFill>
                  <a:srgbClr val="0057B8"/>
                </a:solidFill>
              </a:rPr>
              <a:t> et les perturbations complètent le plan.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55F87C-9E80-420E-BC2C-8CB397256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4BB9C4-10C3-4FAB-BCED-145C6B02F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au quotidien en France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7F5BCD-D0CD-4811-BBCF-24E4658E2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13084223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2026-08-23T16:26:23.2490000Z</dcterms:created>
  <dcterms:modified xsi:type="dcterms:W3CDTF">2026-08-23T16:26:23.2490000Z</dcterms:modified>
</coreProperties>
</file>