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bd0951cd81f44b3" /><Relationship Type="http://schemas.openxmlformats.org/officeDocument/2006/relationships/extended-properties" Target="/docProps/app.xml" Id="R001baae38f5349f2" /><Relationship Type="http://schemas.openxmlformats.org/officeDocument/2006/relationships/officeDocument" Target="/ppt/presentation.xml" Id="R142aa622425d4a8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ea9aed1c4414352"/>
  </p:sldMasterIdLst>
  <p:notesMasterIdLst>
    <p:notesMasterId xmlns:r="http://schemas.openxmlformats.org/officeDocument/2006/relationships" r:id="R1af810e13da44ef8"/>
  </p:notesMasterIdLst>
  <p:sldIdLst>
    <p:sldId xmlns:r="http://schemas.openxmlformats.org/officeDocument/2006/relationships" id="256" r:id="R6f92ccdd80fa41fc"/>
    <p:sldId xmlns:r="http://schemas.openxmlformats.org/officeDocument/2006/relationships" id="257" r:id="R8bc022f81a684091"/>
    <p:sldId xmlns:r="http://schemas.openxmlformats.org/officeDocument/2006/relationships" id="258" r:id="R21b8b5789bd84561"/>
    <p:sldId xmlns:r="http://schemas.openxmlformats.org/officeDocument/2006/relationships" id="259" r:id="R74174f6e7b4e4bb9"/>
    <p:sldId xmlns:r="http://schemas.openxmlformats.org/officeDocument/2006/relationships" id="260" r:id="R8314ea3ebf7e44a0"/>
    <p:sldId xmlns:r="http://schemas.openxmlformats.org/officeDocument/2006/relationships" id="261" r:id="Rd144d27c084a4bd4"/>
    <p:sldId xmlns:r="http://schemas.openxmlformats.org/officeDocument/2006/relationships" id="262" r:id="Rc2895ec57bcb49ec"/>
    <p:sldId xmlns:r="http://schemas.openxmlformats.org/officeDocument/2006/relationships" id="263" r:id="Raf22604229fd489d"/>
    <p:sldId xmlns:r="http://schemas.openxmlformats.org/officeDocument/2006/relationships" id="264" r:id="Rf547f882140b4b5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5b854f90f74712" /><Relationship Type="http://schemas.openxmlformats.org/officeDocument/2006/relationships/slideMaster" Target="/ppt/slideMasters/slideMaster1.xml" Id="R6ea9aed1c4414352" /><Relationship Type="http://schemas.openxmlformats.org/officeDocument/2006/relationships/notesMaster" Target="/ppt/notesMasters/notesMaster1.xml" Id="R1af810e13da44ef8" /><Relationship Type="http://schemas.openxmlformats.org/officeDocument/2006/relationships/presProps" Target="/ppt/presProps.xml" Id="Ra1dda8ebd49d4084" /><Relationship Type="http://schemas.openxmlformats.org/officeDocument/2006/relationships/tableStyles" Target="/ppt/tableStyles.xml" Id="Rd92df0489c0940c7" /><Relationship Type="http://schemas.openxmlformats.org/officeDocument/2006/relationships/slide" Target="/ppt/slides/slide1.xml" Id="R6f92ccdd80fa41fc" /><Relationship Type="http://schemas.openxmlformats.org/officeDocument/2006/relationships/slide" Target="/ppt/slides/slide2.xml" Id="R8bc022f81a684091" /><Relationship Type="http://schemas.openxmlformats.org/officeDocument/2006/relationships/slide" Target="/ppt/slides/slide3.xml" Id="R21b8b5789bd84561" /><Relationship Type="http://schemas.openxmlformats.org/officeDocument/2006/relationships/slide" Target="/ppt/slides/slide4.xml" Id="R74174f6e7b4e4bb9" /><Relationship Type="http://schemas.openxmlformats.org/officeDocument/2006/relationships/slide" Target="/ppt/slides/slide5.xml" Id="R8314ea3ebf7e44a0" /><Relationship Type="http://schemas.openxmlformats.org/officeDocument/2006/relationships/slide" Target="/ppt/slides/slide6.xml" Id="Rd144d27c084a4bd4" /><Relationship Type="http://schemas.openxmlformats.org/officeDocument/2006/relationships/slide" Target="/ppt/slides/slide7.xml" Id="Rc2895ec57bcb49ec" /><Relationship Type="http://schemas.openxmlformats.org/officeDocument/2006/relationships/slide" Target="/ppt/slides/slide8.xml" Id="Raf22604229fd489d" /><Relationship Type="http://schemas.openxmlformats.org/officeDocument/2006/relationships/slide" Target="/ppt/slides/slide9.xml" Id="Rf547f882140b4b5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c6b32341a2480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e31d6baee54fde" /><Relationship Type="http://schemas.openxmlformats.org/officeDocument/2006/relationships/notesMaster" Target="/ppt/notesMasters/notesMaster1.xml" Id="R1c8b81e3e2dd404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38655039b3944ce" /><Relationship Type="http://schemas.openxmlformats.org/officeDocument/2006/relationships/notesMaster" Target="/ppt/notesMasters/notesMaster1.xml" Id="R0170049c44a04a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f5f8ee77c584917" /><Relationship Type="http://schemas.openxmlformats.org/officeDocument/2006/relationships/notesMaster" Target="/ppt/notesMasters/notesMaster1.xml" Id="R6546a3b03c604df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513d4a0e7ab48c7" /><Relationship Type="http://schemas.openxmlformats.org/officeDocument/2006/relationships/notesMaster" Target="/ppt/notesMasters/notesMaster1.xml" Id="R738a081a72c74f5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a2cc56a8b3544a0" /><Relationship Type="http://schemas.openxmlformats.org/officeDocument/2006/relationships/notesMaster" Target="/ppt/notesMasters/notesMaster1.xml" Id="R4e928ddd4f4941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9ba415ee914fbb" /><Relationship Type="http://schemas.openxmlformats.org/officeDocument/2006/relationships/notesMaster" Target="/ppt/notesMasters/notesMaster1.xml" Id="Rf7dacdbc1ed24c5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1ba6a214c284ba5" /><Relationship Type="http://schemas.openxmlformats.org/officeDocument/2006/relationships/notesMaster" Target="/ppt/notesMasters/notesMaster1.xml" Id="R1a606eadd9804e0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367826f6c704f6d" /><Relationship Type="http://schemas.openxmlformats.org/officeDocument/2006/relationships/notesMaster" Target="/ppt/notesMasters/notesMaster1.xml" Id="R8cc5c81d7e8a48e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a99c47223064289" /><Relationship Type="http://schemas.openxmlformats.org/officeDocument/2006/relationships/notesMaster" Target="/ppt/notesMasters/notesMaster1.xml" Id="Rf19385807a684f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https://jametro.or.jp/japan/tmetro.html</a:t>
            </a:r>
          </a:p>
          <a:p xmlns:a="http://schemas.openxmlformats.org/drawingml/2006/main">
            <a:r>
              <a:t>- https://www.tokyometro.jp/lang_en/corporate/enterprise/transportation/conditions/index.html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https://jametro.or.jp/japan/tmetro.html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https://jametro.or.jp/japan/tmetro.html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https://jametro.or.jp/japan/tmetro.html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https://jametro.or.jp/japan/tmetro.html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https://www.tokyometro.jp/lang_en/corporate/enterprise/transportation/conditions/index.html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https://www.tokyometro.jp/lang_en/corporate/enterprise/transportation/conditions/index.html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https://www.tokyometro.jp/lang_en/corporate/enterprise/transportation/conditions/index.html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https://jametro.or.jp/japan/tmetro.html</a:t>
            </a:r>
          </a:p>
          <a:p xmlns:a="http://schemas.openxmlformats.org/drawingml/2006/main">
            <a:r>
              <a:t>- https://www.tokyometro.jp/lang_en/corporate/enterprise/transportation/conditions/index.html</a:t>
            </a:r>
          </a:p>
          <a:p xmlns:a="http://schemas.openxmlformats.org/drawingml/2006/main">
            <a:r>
              <a:t>- Programme d’histoire-géographie du cycle 3, BOEN du 30 juillet 2020 modifié en 2023.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348923cba54ce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a0b4bb666945a0" /><Relationship Type="http://schemas.openxmlformats.org/officeDocument/2006/relationships/slideLayout" Target="/ppt/slideLayouts/slideLayout1.xml" Id="Rbbb830d198ad4c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b830d198ad4c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28815976c94046" /><Relationship Type="http://schemas.openxmlformats.org/officeDocument/2006/relationships/image" Target="/ppt/media/image.jpeg" Id="Rd769253aebe74ebe" /><Relationship Type="http://schemas.openxmlformats.org/officeDocument/2006/relationships/notesSlide" Target="/ppt/notesSlides/notesSlide1.xml" Id="Re148970122bc48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2870812d4e42a5" /><Relationship Type="http://schemas.openxmlformats.org/officeDocument/2006/relationships/notesSlide" Target="/ppt/notesSlides/notesSlide2.xml" Id="Re5eca060ca3e4d9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6c7524b4a34acf" /><Relationship Type="http://schemas.openxmlformats.org/officeDocument/2006/relationships/image" Target="/ppt/media/image2.jpeg" Id="R77b4785b82d14792" /><Relationship Type="http://schemas.openxmlformats.org/officeDocument/2006/relationships/notesSlide" Target="/ppt/notesSlides/notesSlide3.xml" Id="R0624cce0959544f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681866abf24a70" /><Relationship Type="http://schemas.openxmlformats.org/officeDocument/2006/relationships/notesSlide" Target="/ppt/notesSlides/notesSlide4.xml" Id="R1936afaf95614f7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eff6f431db4bfe" /><Relationship Type="http://schemas.openxmlformats.org/officeDocument/2006/relationships/notesSlide" Target="/ppt/notesSlides/notesSlide5.xml" Id="R14562c6cd6064b2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4772370b26433c" /><Relationship Type="http://schemas.openxmlformats.org/officeDocument/2006/relationships/notesSlide" Target="/ppt/notesSlides/notesSlide6.xml" Id="R892ba39dee97417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119a50cd664893" /><Relationship Type="http://schemas.openxmlformats.org/officeDocument/2006/relationships/notesSlide" Target="/ppt/notesSlides/notesSlide7.xml" Id="R49e058763f0d45c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a135d6b10049c6" /><Relationship Type="http://schemas.openxmlformats.org/officeDocument/2006/relationships/notesSlide" Target="/ppt/notesSlides/notesSlide8.xml" Id="Rcb97cecc109848e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55a1af33c44a2c" /><Relationship Type="http://schemas.openxmlformats.org/officeDocument/2006/relationships/notesSlide" Target="/ppt/notesSlides/notesSlide9.xml" Id="R58a52900a0c340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00C77B-F55C-4A48-84CC-F1C457DA0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A200E9-EB77-4823-9D8E-EB44D0676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THÈME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836869-A0E0-42A0-A743-7499A1566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9650"/>
            <a:ext cx="21907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CHAPITRE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31CC8E-EF47-4769-B8C6-FEE2D155F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954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Séance 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E9A4B0-2928-41F4-9292-D03B6A5AF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5334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4444"/>
          </a:bodyPr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Comprendre un réseau utilisé par des millions de voyageurs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9B3856-AE74-4288-8231-B28B9B61B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52387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171450" tIns="152400" rIns="171450" bIns="152400" anchor="ctr">
            <a:normAutofit fontScale="98423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Comment le métro permet-il de déplacer chaque jour des millions de voyageurs à Tokyo ?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69253aebe74ebe"/>
          <a:stretch xmlns:a="http://schemas.openxmlformats.org/drawingml/2006/main"/>
        </p:blipFill>
        <p:spPr>
          <a:xfrm xmlns:a="http://schemas.openxmlformats.org/drawingml/2006/main">
            <a:off x="6334125" y="1464830"/>
            <a:ext cx="5286375" cy="3737841"/>
          </a:xfrm>
          <a:prstGeom xmlns:a="http://schemas.openxmlformats.org/drawingml/2006/main" prst="roundRect">
            <a:avLst>
              <a:gd name="adj" fmla="val 216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9DFE7F-194D-4400-8E2E-B3A8484E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A827AB-2F45-4BBC-B7D1-502BD74F3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102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Démarche : localiser, observer, comparer, mettre en relation et justifier.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559E3D-A20D-42FF-B018-7909B13C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C64823-00C9-4D54-9BCD-C27021E29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068B46-00DD-4119-A37D-B10504BE6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4732484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4D3660-AC5E-4064-AD6B-B46C5FC78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D2AB93-56E0-4440-9E15-94FE22C8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F57464-3FBA-4BF0-BAEB-8ECB2BCD1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MISE EN SITUATION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2A59DA-3835-4151-8A66-D582B967A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2849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Tokyo, les lignes de métro se croisent et se connectent à d’autres réseaux ferrés.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B7B26A-6E98-4769-899F-DECE48AD6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9 lignes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A34BA6-F1A2-4FB5-A455-0B79A18C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195 km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65949E-6FAC-478D-8D1D-AA911F9DD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180 stations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DDDBE3-413A-4876-816D-1FE7A3A41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7,04 millions/jour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1EB705-0F9C-4459-B9FB-BDF0FCE5A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C53D32"/>
                </a:solidFill>
              </a:rPr>
              <a:t>QUESTION-PROBLÈME  </a:t>
            </a:r>
            <a:r>
              <a:rPr b="1">
                <a:solidFill>
                  <a:srgbClr val="173B37"/>
                </a:solidFill>
              </a:rPr>
              <a:t>Quels indices du plan montrent que le réseau est dense et connecté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F6BD6D-6130-4E5B-979E-63AD3372F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B2EABC-84C5-481F-9471-AFF9FF1B7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91A4FE-B497-4037-84AB-FF1B75460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3296083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4073E1-347D-4FA5-94E2-1C5EDFC64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E8EF7B-9F1E-4B8B-9427-EC044C78F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953109-0CC9-4342-842D-04C7DB3DB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DOCUMENT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0F09DD-AF02-4275-9732-A2378A509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A — Le réseau ferré du centre de Tokyo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B6CC5F-D0B8-4407-BB1B-3A0AE1239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Plan schématique publié par l’Association japonaise des métros, mise à jour de mars 2023.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b4785b82d14792"/>
          <a:stretch xmlns:a="http://schemas.openxmlformats.org/drawingml/2006/main"/>
        </p:blipFill>
        <p:spPr>
          <a:xfrm xmlns:a="http://schemas.openxmlformats.org/drawingml/2006/main">
            <a:off x="3031331" y="1571625"/>
            <a:ext cx="6129338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31919B-5FA6-4ADE-930B-0960EA744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C6EC41-8C36-40A8-AF27-FBE30E631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Japan Subway Association, Tokyo Metro, mars 2023.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9E99AA-9CC5-4CD8-9779-541A752C0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33D96C-5432-4762-8FAD-DD62078A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B34941-CCCA-45F1-AACC-072C1DD0D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4656214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BCA23E-09EF-4535-B898-34BA58304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EFCE7D-63EE-4F50-AA71-3B97C66F5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86886C-742C-4B6B-9D2F-D72A4E274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ENQUÊTE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898D78-2AAD-4B01-AA86-48F05F778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3150D5-2607-4454-B187-49C0E51FF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EF4FE3-6CAC-45A8-A46C-F3998EEEF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 représente chaque couleur sur le plan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Quels indices montrent qu’il existe beaucoup de stations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Comment repère-t-on une station de correspondance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Où le réseau paraît-il le plus dense : au centre ou sur les bords du plan ? Justifie.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4C7841-467C-4726-AD05-ACBB825B4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623C21-CE81-41F2-B379-5ADAD7569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8B7A3B-6809-41B3-BEF6-D917BBE6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1D1FB0-7E45-4333-B561-B2A6027E1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21423899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2C5E8C-1993-4603-AF8F-DFB7BD04D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5D5D94-4419-4865-A8C8-6475C1505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F09896-FCA1-4E77-B6CF-4E6A3B059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CORRECTION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EF5B65-AA62-432B-A634-E5F2B5A4C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5EDA99-F66F-432F-86B5-4BA393BD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B16F61-4A6A-4C55-838E-21DA0B578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 représente chaque couleur sur le plan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F6C980-C85D-46F2-B427-89AC97DA2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Chaque couleur représente une ligne de métro ou de train.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036FEC-5289-4A63-A7EE-E00961BE3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282341-E47F-4691-811C-4BDDD9EDF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9552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Quels indices montrent qu’il existe beaucoup de stations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7C164C-BD28-4462-BEDB-F72267B35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57175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On observe de très nombreux rectangles de stations, rapprochés les uns des autres.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4A7748-AE48-488B-9A3B-DAC7E929E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DCECA3-7406-4F22-BFD1-5CA13AA2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8135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Comment repère-t-on une station de correspondance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067B3C-DBCA-4C50-8221-1088EEC54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5757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Une station de correspondance se repère lorsque plusieurs lignes de couleurs différentes s’y croisent.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7FA9B2-9B4B-41F0-A684-6F94401E9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9F185D-4093-4420-98D3-D6A748E89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6717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Où le réseau paraît-il le plus dense : au centre ou sur les bords du plan ? Justifie.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999DF6-A8AD-472F-AB23-C1B75D07E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434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réseau paraît plus dense au centre : les lignes et les stations y sont plus nombreuses et plus rapprochées.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BECE37-8F8D-4385-A3A7-B58E6C80B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91125"/>
            <a:ext cx="107823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poursuivre : Que faut-il aménager pour transporter autant de voyageurs 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DE9568-3CCD-490E-8975-735858AB9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56902B-6DE3-443D-87CF-897F67064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554A39-24A9-41DF-A994-CC0CC712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9856947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D3C7D8-23FF-4EC8-B2E0-DBCDD0864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3E440E-EB8F-41D2-A2D2-1183E6722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A7FC09-D5A3-429B-94A6-D34F1810E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DOCUMENT · PHASE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C1DC76-AF20-460E-BC3B-F24FF6445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B — Quatre nombres sur Tokyo Metro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8EE3D5-BF88-4022-8E8D-E63E37B16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Données d’exploitation de l’année 2025.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34135E-8383-4269-A4A0-A7819E289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62125"/>
            <a:ext cx="607695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Indicateur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535F3D-E655-4D25-87BF-DF3427009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762125"/>
            <a:ext cx="440055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Valeur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86023A-55C2-4E98-A98D-6A976C54C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00300"/>
            <a:ext cx="607695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Lignes exploitées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714517-E54A-42A9-A0A4-B6A94463D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400300"/>
            <a:ext cx="440055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9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0A2453-160F-4EA2-95FB-76A0B2607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38475"/>
            <a:ext cx="607695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Longueur totale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E35676-2135-4557-A531-67A3119F2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038475"/>
            <a:ext cx="440055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195,0 km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14B43D-A7E5-492B-B4D7-F679CBD78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76650"/>
            <a:ext cx="607695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Stations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557826-2056-4942-A26C-012C24C5F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676650"/>
            <a:ext cx="440055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180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F80568-2EEF-4948-A6BD-B95F869C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14825"/>
            <a:ext cx="607695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Voyageurs transportés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FB7BC5-46E4-4BE6-8362-4AA6213B9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314825"/>
            <a:ext cx="440055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EE3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76200" rIns="95250" bIns="762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7,04 millions par jour en moyenne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CF4F8C-2F03-42F7-9ED1-BD7D79FBC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43500"/>
            <a:ext cx="104775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4F1"/>
          </a:solidFill>
          <a:ln xmlns:a="http://schemas.openxmlformats.org/drawingml/2006/main" w="9525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Ces chiffres concernent Tokyo Metro, l’un des opérateurs du réseau ferré de la métropole.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16B5B3-CFC3-4E71-901F-624CA1CE4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Tokyo Metro, Business Situation, mise à jour du 22 juin 2026.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D54AEC-325C-4351-8B4D-1B8F7F59A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A257DC-32BE-472E-B438-9A2BA344F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F31878-8ACC-4C6E-919C-8E3FFFD4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3735837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DBC0A8-D8EB-4EB3-8ED6-E818645BE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47E4E1-F66E-4FB8-8BB8-EEB1A06F8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3E0A8B-281A-4E42-86EF-13785DB35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ENQUÊTE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057FB9-2C73-479D-8B56-9E5B18E2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17F826-A05E-448A-A0EF-2BF8ED337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FAA108-B05B-4C35-9AE4-3A8DBD15A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Combien de lignes et de stations Tokyo Metro exploite-t-il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Quelle est la longueur totale du réseau exploité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Quel nombre mesure l’utilisation quotidienne du réseau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Mets en relation le plan et les données pour expliquer comment le métro organise les déplacements.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6BC8BD-B4A8-4DDA-8E02-E47ABFD29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2596E5-1005-47EC-8A00-1A7CBA752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240FB2-F195-414A-A932-7624949CD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07E383-4A6F-44F6-8D4B-22894B12E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8452882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929DCC-9265-4B39-9194-03C788B9D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261125-D16D-43AC-8099-3DAC7FB19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D21079-FE06-40CE-936E-CC8F24A56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CORRECTION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4157D5-F8CB-4EB2-8BAA-4B1814546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3C34F3-2EC0-4B12-9064-50183D23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B8D3F9-D5AD-414A-8197-6117BEA2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Combien de lignes et de stations Tokyo Metro exploite-t-il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CB1652-1261-4B8A-8EFB-4F5766448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Tokyo Metro exploite 9 lignes et 180 stations.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7A5D26-19B7-4029-ACF8-4B6CB901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BCD460-6550-43B6-8EEB-BDF273C0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003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Quelle est la longueur totale du réseau exploité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AB5621-52D2-4BB5-B027-0596D192A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765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La longueur totale est de 195,0 km.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7D594C-8478-4D62-963B-BACE42F43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A01CA5-3024-4565-B9A4-52C94633F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909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 nombre mesure l’utilisation quotidienne du réseau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DE3CEA-5AB2-405B-BE74-D963DC56C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671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réseau transporte en moyenne 7,04 millions de voyageurs par jour.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C5D836-A1E6-460E-881D-85FA74C38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1012F8-1627-47EA-86DA-9140A637B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Mets en relation le plan et les données pour expliquer comment le métro organise les déplacements.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ABB189-B25E-4DEA-94DD-EB85431D6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577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réseau comporte de nombreuses lignes, stations et correspondances ; il peut donc relier beaucoup de quartiers et transporter plusieurs millions de voyageurs chaque jour.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3B0EB1-CFBB-42B8-B32B-1C573079B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8B3F12-65CA-4E8D-B813-FE8C70A19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0D37BA-5AB9-436F-AB0B-2078B1195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2755911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367AC9-3180-434F-886F-86F067F91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B77FF0-2EA9-4D90-9FCF-C9CF68BA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FC71AE-E1FD-49CB-888E-6F920E16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2 · TRACE ÉCRITE À COPIER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A033AA-EBD6-4510-B9EE-729979B95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t>Un réseau dense pour les déplacements quotidiens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67FA0E-455B-45E4-8DA9-192965A3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7429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5A2178-7A45-4F50-B0E5-CC10DEF17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7429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B1DE33-B0E7-454C-B9A3-D5490D0C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33550"/>
            <a:ext cx="106299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À Tokyo, les déplacements quotidiens s’appuient sur un </a:t>
            </a:r>
            <a:r>
              <a:rPr b="1">
                <a:solidFill>
                  <a:srgbClr val="C53D32"/>
                </a:solidFill>
              </a:rPr>
              <a:t>réseau ferré très dense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Les lignes relient de nombreuses </a:t>
            </a:r>
            <a:r>
              <a:rPr b="1">
                <a:solidFill>
                  <a:srgbClr val="C53D32"/>
                </a:solidFill>
              </a:rPr>
              <a:t>stations</a:t>
            </a:r>
            <a:r>
              <a:rPr b="0">
                <a:solidFill>
                  <a:srgbClr val="0057B8"/>
                </a:solidFill>
              </a:rPr>
              <a:t> et se croisent dans des stations de </a:t>
            </a:r>
            <a:r>
              <a:rPr b="1">
                <a:solidFill>
                  <a:srgbClr val="C53D32"/>
                </a:solidFill>
              </a:rPr>
              <a:t>correspondance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En 2025, Tokyo Metro exploite </a:t>
            </a:r>
            <a:r>
              <a:rPr b="1">
                <a:solidFill>
                  <a:srgbClr val="C53D32"/>
                </a:solidFill>
              </a:rPr>
              <a:t>9 lignes</a:t>
            </a:r>
            <a:r>
              <a:rPr b="0">
                <a:solidFill>
                  <a:srgbClr val="0057B8"/>
                </a:solidFill>
              </a:rPr>
              <a:t>, </a:t>
            </a:r>
            <a:r>
              <a:rPr b="1">
                <a:solidFill>
                  <a:srgbClr val="C53D32"/>
                </a:solidFill>
              </a:rPr>
              <a:t>195 km</a:t>
            </a:r>
            <a:r>
              <a:rPr b="0">
                <a:solidFill>
                  <a:srgbClr val="0057B8"/>
                </a:solidFill>
              </a:rPr>
              <a:t> et </a:t>
            </a:r>
            <a:r>
              <a:rPr b="1">
                <a:solidFill>
                  <a:srgbClr val="C53D32"/>
                </a:solidFill>
              </a:rPr>
              <a:t>180 stations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Il transporte en moyenne </a:t>
            </a:r>
            <a:r>
              <a:rPr b="1">
                <a:solidFill>
                  <a:srgbClr val="C53D32"/>
                </a:solidFill>
              </a:rPr>
              <a:t>7,04 millions de voyageurs par jour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Ce réseau permet de relier les quartiers d’une métropole très peuplée.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3E0315-2541-44A2-9E34-A6BC929A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9176C2-B630-45D9-B8E8-9ED9B5621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à Tokyo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D9161E-A0EC-4182-84D8-7A0FFBEE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3158946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2026-08-23T18:35:13.0710000Z</dcterms:created>
  <dcterms:modified xsi:type="dcterms:W3CDTF">2026-08-23T18:35:13.0710000Z</dcterms:modified>
</coreProperties>
</file>