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9e3fb3e3e048a2" /><Relationship Type="http://schemas.openxmlformats.org/officeDocument/2006/relationships/extended-properties" Target="/docProps/app.xml" Id="R12840e0a24944e2d" /><Relationship Type="http://schemas.openxmlformats.org/officeDocument/2006/relationships/officeDocument" Target="/ppt/presentation.xml" Id="R948c269f72834b2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c8f20f67134e81"/>
  </p:sldMasterIdLst>
  <p:notesMasterIdLst>
    <p:notesMasterId xmlns:r="http://schemas.openxmlformats.org/officeDocument/2006/relationships" r:id="Ra93e6579ebd4400a"/>
  </p:notesMasterIdLst>
  <p:sldIdLst>
    <p:sldId xmlns:r="http://schemas.openxmlformats.org/officeDocument/2006/relationships" id="256" r:id="Rc3d631ef64674559"/>
    <p:sldId xmlns:r="http://schemas.openxmlformats.org/officeDocument/2006/relationships" id="257" r:id="R947af865fed94ead"/>
    <p:sldId xmlns:r="http://schemas.openxmlformats.org/officeDocument/2006/relationships" id="258" r:id="Rd6a43775491f4e77"/>
    <p:sldId xmlns:r="http://schemas.openxmlformats.org/officeDocument/2006/relationships" id="259" r:id="R6111c91e32aa46f9"/>
    <p:sldId xmlns:r="http://schemas.openxmlformats.org/officeDocument/2006/relationships" id="260" r:id="R38799bf382a94400"/>
    <p:sldId xmlns:r="http://schemas.openxmlformats.org/officeDocument/2006/relationships" id="261" r:id="R813f935a77a34d6b"/>
    <p:sldId xmlns:r="http://schemas.openxmlformats.org/officeDocument/2006/relationships" id="262" r:id="R1c6af91d62834fd0"/>
    <p:sldId xmlns:r="http://schemas.openxmlformats.org/officeDocument/2006/relationships" id="263" r:id="R2f8dcce9c1fc4124"/>
    <p:sldId xmlns:r="http://schemas.openxmlformats.org/officeDocument/2006/relationships" id="264" r:id="R0a78a7250fa844f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0e1d4e15a94964" /><Relationship Type="http://schemas.openxmlformats.org/officeDocument/2006/relationships/slideMaster" Target="/ppt/slideMasters/slideMaster1.xml" Id="R35c8f20f67134e81" /><Relationship Type="http://schemas.openxmlformats.org/officeDocument/2006/relationships/notesMaster" Target="/ppt/notesMasters/notesMaster1.xml" Id="Ra93e6579ebd4400a" /><Relationship Type="http://schemas.openxmlformats.org/officeDocument/2006/relationships/presProps" Target="/ppt/presProps.xml" Id="Re8c915a70291404f" /><Relationship Type="http://schemas.openxmlformats.org/officeDocument/2006/relationships/tableStyles" Target="/ppt/tableStyles.xml" Id="Rb8c8a5422c084882" /><Relationship Type="http://schemas.openxmlformats.org/officeDocument/2006/relationships/slide" Target="/ppt/slides/slide1.xml" Id="Rc3d631ef64674559" /><Relationship Type="http://schemas.openxmlformats.org/officeDocument/2006/relationships/slide" Target="/ppt/slides/slide2.xml" Id="R947af865fed94ead" /><Relationship Type="http://schemas.openxmlformats.org/officeDocument/2006/relationships/slide" Target="/ppt/slides/slide3.xml" Id="Rd6a43775491f4e77" /><Relationship Type="http://schemas.openxmlformats.org/officeDocument/2006/relationships/slide" Target="/ppt/slides/slide4.xml" Id="R6111c91e32aa46f9" /><Relationship Type="http://schemas.openxmlformats.org/officeDocument/2006/relationships/slide" Target="/ppt/slides/slide5.xml" Id="R38799bf382a94400" /><Relationship Type="http://schemas.openxmlformats.org/officeDocument/2006/relationships/slide" Target="/ppt/slides/slide6.xml" Id="R813f935a77a34d6b" /><Relationship Type="http://schemas.openxmlformats.org/officeDocument/2006/relationships/slide" Target="/ppt/slides/slide7.xml" Id="R1c6af91d62834fd0" /><Relationship Type="http://schemas.openxmlformats.org/officeDocument/2006/relationships/slide" Target="/ppt/slides/slide8.xml" Id="R2f8dcce9c1fc4124" /><Relationship Type="http://schemas.openxmlformats.org/officeDocument/2006/relationships/slide" Target="/ppt/slides/slide9.xml" Id="R0a78a7250fa844f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102bccac064a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f0731381a5479c" /><Relationship Type="http://schemas.openxmlformats.org/officeDocument/2006/relationships/notesMaster" Target="/ppt/notesMasters/notesMaster1.xml" Id="R6839f73819214f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97c73c65bfb4f1d" /><Relationship Type="http://schemas.openxmlformats.org/officeDocument/2006/relationships/notesMaster" Target="/ppt/notesMasters/notesMaster1.xml" Id="Rebfaff83baf04a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269111f9974302" /><Relationship Type="http://schemas.openxmlformats.org/officeDocument/2006/relationships/notesMaster" Target="/ppt/notesMasters/notesMaster1.xml" Id="Rfc119b80be9f4e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a72e4eec7c4808" /><Relationship Type="http://schemas.openxmlformats.org/officeDocument/2006/relationships/notesMaster" Target="/ppt/notesMasters/notesMaster1.xml" Id="R1f57f8bdbbe5498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340e20e6a224ca5" /><Relationship Type="http://schemas.openxmlformats.org/officeDocument/2006/relationships/notesMaster" Target="/ppt/notesMasters/notesMaster1.xml" Id="R8eb79b0bb83547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0b1f7b3aaf45fb" /><Relationship Type="http://schemas.openxmlformats.org/officeDocument/2006/relationships/notesMaster" Target="/ppt/notesMasters/notesMaster1.xml" Id="Rc4332eadae984b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d80f0c756146dc" /><Relationship Type="http://schemas.openxmlformats.org/officeDocument/2006/relationships/notesMaster" Target="/ppt/notesMasters/notesMaster1.xml" Id="Rc92dfe29b57a45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ca22114c694645" /><Relationship Type="http://schemas.openxmlformats.org/officeDocument/2006/relationships/notesMaster" Target="/ppt/notesMasters/notesMaster1.xml" Id="Rcf2672a7c2d341c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c5925a08654955" /><Relationship Type="http://schemas.openxmlformats.org/officeDocument/2006/relationships/notesMaster" Target="/ppt/notesMasters/notesMaster1.xml" Id="Rcd4ce450863943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https://www.tokyo-pt.jp/static/hp/file/publicity/toshikoutsu_2.pdf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https://www.tokyo-pt.jp/static/hp/file/publicity/toshikoutsu_2.pdf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https://www.tokyo-pt.jp/static/hp/file/publicity/toshikoutsu_2.pdf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https://www.tokyo-pt.jp/static/hp/file/publicity/toshikoutsu_2.pdf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https://www.tokyo-pt.jp/static/hp/file/publicity/toshikoutsu_2.pdf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https://www.tokyo-pt.jp/static/hp/file/publicity/toshikoutsu_2.pdf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https://www.tokyo-pt.jp/static/hp/file/publicity/toshikoutsu_2.pdf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https://www.tokyo-pt.jp/static/hp/file/publicity/toshikoutsu_2.pdf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https://www.tokyo-pt.jp/static/hp/file/publicity/toshikoutsu_2.pdf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dd04277b4e41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a6cd8925c743aa" /><Relationship Type="http://schemas.openxmlformats.org/officeDocument/2006/relationships/slideLayout" Target="/ppt/slideLayouts/slideLayout1.xml" Id="R375c7278a25c4d7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5c7278a25c4d7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dc2e1fdc3c435f" /><Relationship Type="http://schemas.openxmlformats.org/officeDocument/2006/relationships/image" Target="/ppt/media/image.png" Id="R88b886c124484dfc" /><Relationship Type="http://schemas.openxmlformats.org/officeDocument/2006/relationships/notesSlide" Target="/ppt/notesSlides/notesSlide1.xml" Id="Rb8fcff1a96884e2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e37e34d58432e" /><Relationship Type="http://schemas.openxmlformats.org/officeDocument/2006/relationships/notesSlide" Target="/ppt/notesSlides/notesSlide2.xml" Id="R4eb6edbe43604a5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6d62594f3e464d" /><Relationship Type="http://schemas.openxmlformats.org/officeDocument/2006/relationships/image" Target="/ppt/media/image2.png" Id="R71128e6b13d74d61" /><Relationship Type="http://schemas.openxmlformats.org/officeDocument/2006/relationships/notesSlide" Target="/ppt/notesSlides/notesSlide3.xml" Id="Rd1339ee29b3e47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0894c7e9b74c51" /><Relationship Type="http://schemas.openxmlformats.org/officeDocument/2006/relationships/notesSlide" Target="/ppt/notesSlides/notesSlide4.xml" Id="Rd44ac25ca8f748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08212736bf482c" /><Relationship Type="http://schemas.openxmlformats.org/officeDocument/2006/relationships/notesSlide" Target="/ppt/notesSlides/notesSlide5.xml" Id="R748e944c9ad64b8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fac800169743bd" /><Relationship Type="http://schemas.openxmlformats.org/officeDocument/2006/relationships/image" Target="/ppt/media/image3.png" Id="R7dfaf069629f450b" /><Relationship Type="http://schemas.openxmlformats.org/officeDocument/2006/relationships/notesSlide" Target="/ppt/notesSlides/notesSlide6.xml" Id="Rd692c001205145b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305d59fab4df3" /><Relationship Type="http://schemas.openxmlformats.org/officeDocument/2006/relationships/notesSlide" Target="/ppt/notesSlides/notesSlide7.xml" Id="R03434e832eb84e1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4dab16f0f5456d" /><Relationship Type="http://schemas.openxmlformats.org/officeDocument/2006/relationships/notesSlide" Target="/ppt/notesSlides/notesSlide8.xml" Id="R6024e2603e6147e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02f8c8fcf14b72" /><Relationship Type="http://schemas.openxmlformats.org/officeDocument/2006/relationships/notesSlide" Target="/ppt/notesSlides/notesSlide9.xml" Id="Rd3afb8e020764bb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6C7DA3-3E4E-4CAB-B255-F6231CF9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A849BC-5216-4279-A218-FC0EFE86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0D5098-D483-4567-B295-FFBE6E1C5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27D7AE-318A-4005-83D6-3C90F3D8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7E728E-8CD4-4281-B56E-23BF45A99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995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Lire les rythmes et les espaces des déplacements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43AF54-45A5-4F9B-8A05-0661DC02A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Quand et vers quels espaces les déplacements ferroviaires se concentrent-ils à Tokyo ?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b886c124484dfc"/>
          <a:stretch xmlns:a="http://schemas.openxmlformats.org/drawingml/2006/main"/>
        </p:blipFill>
        <p:spPr>
          <a:xfrm xmlns:a="http://schemas.openxmlformats.org/drawingml/2006/main">
            <a:off x="6334125" y="1580615"/>
            <a:ext cx="5286375" cy="3506269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7E65C3-D530-409F-B9C2-C86F423B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73810D-6072-4A9A-B160-1EF9E8EC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302EEE-FFE1-4D11-AA68-57B118E91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D470FA-666D-4A10-BD21-3BF8BD54C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590EBB-8AF6-4DBA-841D-9928588B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4337896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0B749F-D81E-4F05-BC39-91D6C3859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5226A7-E59C-4D5A-83D1-9E6FD4E8D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ED599D-3315-4B33-ABA4-DF34F0FC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62EE00-2EA4-41F9-BF2B-2DE015BD2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4493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nombre de trajets en train vers le centre de Tokyo varie fortement au cours d’une journée.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5F80CA-2394-4973-8176-02EA13AD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9812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7 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D0A6A0-0600-4DD6-994E-75D9E9F3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095500"/>
            <a:ext cx="19812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17 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AA8289-4AE4-4087-90E3-058FD80CC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95500"/>
            <a:ext cx="19812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10 km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8DB613-73A7-4B04-959C-CB6E9B568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95500"/>
            <a:ext cx="19812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30 km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D8886F-24EC-497B-BE60-6D0C69B2E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95500"/>
            <a:ext cx="19812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50 km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B136B8-CD6A-4898-8C45-25B5072AC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À quels moments les trajets ferroviaires sont-ils les plus nombreux 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54C984-D02E-4944-9C15-BC4D81873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77E04F-E61A-4453-95B8-60D0BF0C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AC6046-8AFD-497D-90E1-4290E4EF9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1233189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44B19F-3C07-4A81-AA55-F7A312D3F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EAFFAA-711E-48E5-B180-3A1C119A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B2A89A-9D95-447A-8442-61EA25412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E5740D-FF2C-44F7-A75D-D69CE61F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Les trajets ferroviaires vers Tokyo selon l’heure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1A670E-ABA1-4D99-AA0A-405F25B23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Graphique du Person Trip Survey de 2008 et 2018 dans l’aire métropolitaine de Tokyo.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128e6b13d74d61"/>
          <a:stretch xmlns:a="http://schemas.openxmlformats.org/drawingml/2006/main"/>
        </p:blipFill>
        <p:spPr>
          <a:xfrm xmlns:a="http://schemas.openxmlformats.org/drawingml/2006/main">
            <a:off x="2828925" y="1571625"/>
            <a:ext cx="6534150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9DFF9-D14A-4FE6-A45E-C01D9C69D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6A8524-5735-4862-874D-441F63F8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Tokyo Metropolitan Area Transportation Planning Council, Person Trip Survey 2018, figure 2-6.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F70F5F-32CE-4679-9FC5-DFB9BF767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6F2D57-8783-47B7-B3FB-CA52C0DEE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43EA7E-0101-488F-8EF6-41AD8D85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0722500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B19F15-5F90-4F82-9980-A27B2A374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29E0CF-C7C8-4101-86FD-2D77FA19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A8CA5D-4EBD-4FF6-947E-04389AA39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84807C-A94E-4729-8D83-88D065690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FA2363-7E53-4048-B73E-E006F5A07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F96349-278A-4699-A9E9-8C062876C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 montre l’axe horizontal ? Que mesure l’axe vertical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À quelle heure se situe la pointe du matin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À quelle heure se situe la pointe du soir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Compare les courbes de 2008 et 2018 : que constates-tu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65E61-BB95-41F7-8E91-F3F3AE487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280DE3-877B-4F0B-B885-218C3C673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871F23-D144-48F0-AE3F-95A2DA20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198FBD-6A2C-4B35-AD97-5FB9C4276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7930569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9CB663-D195-45B0-9371-AA848E8A5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0EC57-A746-43ED-8099-9CA8988D4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0F72D-3D33-4483-8306-A2D97AAD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B5C54-5B6E-409D-9FD9-695934652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D3DD6-E972-4782-AE18-338AA00E9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89DA5E-4033-4C5C-ABDD-B159A9B16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 montre l’axe horizontal ? Que mesure l’axe vertical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1B7EA5-E379-4A55-BAEF-39AAB6779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L’axe horizontal montre l’heure de départ ; l’axe vertical mesure le nombre de trajets ferroviaires en dizaines de milliers.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741EB5-AE29-41C7-B252-EA7F199B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ADA854-218B-43ED-BA89-398C3D7B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À quelle heure se situe la pointe du matin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2775B3-A692-4411-BF15-05578EA6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pointe du matin se situe vers 7 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6430B6-5C72-4430-A9BA-18F3DC2B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0020C8-4939-4A18-BD18-D20CC42B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À quelle heure se situe la pointe du soir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C45E7C-1BF7-472E-94ED-A1B1D7585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pointe du soir se situe vers 17 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00D6E1-903C-4A9B-97EA-E9CE744F9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F91066-E3D0-481D-AF88-FB455106C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Compare les courbes de 2008 et 2018 : que constates-tu 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45782F-C61E-43B5-91C5-7A534CC80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deux courbes ont presque la même forme : une forte pointe le matin et une pointe moins élevée en fin d’après-midi.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8E1CE4-1E38-452D-99EA-905791ED9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Quels espaces attirent le plus de déplacements de travail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FD7428-A0D0-4B89-88C3-547F0CFF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0D8377-0543-442D-93F1-74FDDA73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460C7C-90B6-4071-ACA1-723977EA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1127489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1E7A2F-6EE7-4E53-A1F8-C08A50CE1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8DC644-BA1C-4E91-9305-956FB3EB1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658B54-5A28-4562-92B1-228921327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9E2B5-4D0D-467C-9D98-1D0AE7A1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337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La densité des déplacements de travail dans la métropole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48CD28-B62B-4495-BE6B-E3031708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Carte des déplacements liés au travail et aux affaires dans l’aire métropolitaine de Tokyo en 2018.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faf069629f450b"/>
          <a:stretch xmlns:a="http://schemas.openxmlformats.org/drawingml/2006/main"/>
        </p:blipFill>
        <p:spPr>
          <a:xfrm xmlns:a="http://schemas.openxmlformats.org/drawingml/2006/main">
            <a:off x="3464719" y="1571625"/>
            <a:ext cx="5262563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DB269-C34C-40B7-9EF1-008356BE2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8D3474-321F-4F38-9E99-A12AAB6F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Tokyo Metropolitan Area Transportation Planning Council, Person Trip Survey 2018, figure 2-3.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036D83-58DA-49B0-A2E4-8E1C1F8F6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EE9CD1-DE51-4990-842D-3C8B178B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C72741-865F-44ED-AF0B-E5BB2005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2775464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19D883-828D-47FA-A4C7-1B2A39B9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9495DE-88FF-48FE-9B6B-1636D5210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97AB74-7314-4E43-BEF0-918AD6031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F42448-4D5C-4018-8CCC-257B04CC9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BA4567-DF96-4C39-8E6F-A2E38055C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999B45-4E1B-4AEC-B6BB-EB8367464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 signifient les couleurs bleue, jaune, orange et rouge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Où les densités les plus fortes se concentrent-elles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Comment la densité évolue-t-elle lorsqu’on s’éloigne au-delà de 10 km puis de 30 km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Mets en relation la carte et le graphique pour expliquer les deux heures de pointe.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A86A60-7452-42B3-BAE5-C25CF7E12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534E47-D975-40E3-BA65-B2391FB4F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E9D729-00BD-42A5-A827-9512B9A5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3B212F-9FB6-4FD2-909E-6F3EE9036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3401063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1449B9-052A-4E53-ADBC-D5281D706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9BA872-BE94-4E96-9232-A56ACF6B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62EFE0-9ECF-44CC-B0C6-4FEFF95F0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D523CF-B767-4E0F-A746-1994ABE78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8E13F1-13BE-46CC-9A05-DEA50BD6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6F277D-DB40-4320-9003-A2100FF8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 signifient les couleurs bleue, jaune, orange et rouge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4C7FF2-0F23-43F4-B3E8-BA0ED055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bleu correspond aux faibles densités ; le jaune, l’orange et le rouge correspondent à des densités de plus en plus fortes.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D5033E-8472-4726-9B75-F272B52B5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F4422F-DAF5-4ABD-AF45-342E4B1C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Où les densités les plus fortes se concentrent-elles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7B2FAE-C779-4960-86CA-2996D048E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densités les plus fortes se concentrent dans le centre de Tokyo et autour de grands pôles comme Shinjuku, Shibuya et Ikebukuro.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71DAA2-F2AB-4E28-AA86-0F11099AC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E64B97-478B-49D8-843F-E7BC12EC9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Comment la densité évolue-t-elle lorsqu’on s’éloigne au-delà de 10 km puis de 30 km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888DBA-FFEA-4C34-8CA6-C791CBB11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densité diminue globalement quand on s’éloigne du centre, même si des pôles secondaires apparaissent encore au-delà de 30 km.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167254-D3BB-4461-82F0-FBFC1FAB7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720B6C-E1E8-4E1C-A931-242B8165E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Mets en relation la carte et le graphique pour expliquer les deux heures de pointe.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3AF182-099C-43FC-BCEC-141A3627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Beaucoup d’habitants se déplacent vers les espaces où les emplois sont concentrés le matin, puis repartent en fin de journée : cela produit les pointes de 7 h et de 17 h.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2F38B3-46B0-4077-B0FE-86E76CBE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AD2D14-CB5B-4643-A85B-683B5C953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0FEE6D-923B-464D-A691-8A25C5DC4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9007979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758280-B094-4868-B656-568BBEF45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7DF71D-157D-41F5-8BA5-9BEA46E9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322060-F9BA-4133-A0A3-CB9A0BC67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8AFDF-CC64-476B-A4F1-819DD290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Des flux concentrés dans le temps et dans l’espace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34EB73-9C31-4925-989B-DEFA4108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620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9C7907-3C50-43E4-83F8-293FE0121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7620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4310EC-2D21-4225-8FE9-1174574C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déplacements forment des </a:t>
            </a:r>
            <a:r>
              <a:rPr b="1">
                <a:solidFill>
                  <a:srgbClr val="C53D32"/>
                </a:solidFill>
              </a:rPr>
              <a:t>flux</a:t>
            </a:r>
            <a:r>
              <a:rPr b="0">
                <a:solidFill>
                  <a:srgbClr val="0057B8"/>
                </a:solidFill>
              </a:rPr>
              <a:t> qui varient selon l’heure et le lieu.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À Tokyo, les trajets ferroviaires sont très nombreux vers </a:t>
            </a:r>
            <a:r>
              <a:rPr b="1">
                <a:solidFill>
                  <a:srgbClr val="C53D32"/>
                </a:solidFill>
              </a:rPr>
              <a:t>7 h</a:t>
            </a:r>
            <a:r>
              <a:rPr b="0">
                <a:solidFill>
                  <a:srgbClr val="0057B8"/>
                </a:solidFill>
              </a:rPr>
              <a:t> et vers </a:t>
            </a:r>
            <a:r>
              <a:rPr b="1">
                <a:solidFill>
                  <a:srgbClr val="C53D32"/>
                </a:solidFill>
              </a:rPr>
              <a:t>17 h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Ces moments sont appelés des </a:t>
            </a:r>
            <a:r>
              <a:rPr b="1">
                <a:solidFill>
                  <a:srgbClr val="C53D32"/>
                </a:solidFill>
              </a:rPr>
              <a:t>heures de pointe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déplacements de travail se concentrent surtout dans le </a:t>
            </a:r>
            <a:r>
              <a:rPr b="1">
                <a:solidFill>
                  <a:srgbClr val="C53D32"/>
                </a:solidFill>
              </a:rPr>
              <a:t>centre de Tokyo</a:t>
            </a:r>
            <a:r>
              <a:rPr b="0">
                <a:solidFill>
                  <a:srgbClr val="0057B8"/>
                </a:solidFill>
              </a:rPr>
              <a:t> et autour de grands pôles.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réseaux relient donc les espaces d’habitation aux lieux de travail de la métropole.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89E529-781F-4698-A278-10991D890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A0F66C-9072-4661-84E9-C5C1F6085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78E6DC-E93A-468E-9F3A-CC6E64C0E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8128723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2026-08-23T18:35:14.1340000Z</dcterms:created>
  <dcterms:modified xsi:type="dcterms:W3CDTF">2026-08-23T18:35:14.1340000Z</dcterms:modified>
</coreProperties>
</file>