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13ba2ace1248b0" /><Relationship Type="http://schemas.openxmlformats.org/officeDocument/2006/relationships/extended-properties" Target="/docProps/app.xml" Id="R1204110f75ac4e6c" /><Relationship Type="http://schemas.openxmlformats.org/officeDocument/2006/relationships/officeDocument" Target="/ppt/presentation.xml" Id="Rfaa2f03d2ad74c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04db4a56264110"/>
  </p:sldMasterIdLst>
  <p:notesMasterIdLst>
    <p:notesMasterId xmlns:r="http://schemas.openxmlformats.org/officeDocument/2006/relationships" r:id="Rbe54c57aa62042cf"/>
  </p:notesMasterIdLst>
  <p:sldIdLst>
    <p:sldId xmlns:r="http://schemas.openxmlformats.org/officeDocument/2006/relationships" id="256" r:id="R55108eb5088145d2"/>
    <p:sldId xmlns:r="http://schemas.openxmlformats.org/officeDocument/2006/relationships" id="257" r:id="R21f169f841c24577"/>
    <p:sldId xmlns:r="http://schemas.openxmlformats.org/officeDocument/2006/relationships" id="258" r:id="R41cf5f1127e34646"/>
    <p:sldId xmlns:r="http://schemas.openxmlformats.org/officeDocument/2006/relationships" id="259" r:id="R5250f7f6b017489c"/>
    <p:sldId xmlns:r="http://schemas.openxmlformats.org/officeDocument/2006/relationships" id="260" r:id="R63358179c33441fa"/>
    <p:sldId xmlns:r="http://schemas.openxmlformats.org/officeDocument/2006/relationships" id="261" r:id="Rb7e78dc30fa04371"/>
    <p:sldId xmlns:r="http://schemas.openxmlformats.org/officeDocument/2006/relationships" id="262" r:id="R6133e30f7f834e3c"/>
    <p:sldId xmlns:r="http://schemas.openxmlformats.org/officeDocument/2006/relationships" id="263" r:id="Re793a6e410704c20"/>
    <p:sldId xmlns:r="http://schemas.openxmlformats.org/officeDocument/2006/relationships" id="264" r:id="Rc14b749dc45e4d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305cee77584ecd" /><Relationship Type="http://schemas.openxmlformats.org/officeDocument/2006/relationships/slideMaster" Target="/ppt/slideMasters/slideMaster1.xml" Id="R3504db4a56264110" /><Relationship Type="http://schemas.openxmlformats.org/officeDocument/2006/relationships/notesMaster" Target="/ppt/notesMasters/notesMaster1.xml" Id="Rbe54c57aa62042cf" /><Relationship Type="http://schemas.openxmlformats.org/officeDocument/2006/relationships/presProps" Target="/ppt/presProps.xml" Id="R3737f52974df4095" /><Relationship Type="http://schemas.openxmlformats.org/officeDocument/2006/relationships/tableStyles" Target="/ppt/tableStyles.xml" Id="R4ed0491b31f44d48" /><Relationship Type="http://schemas.openxmlformats.org/officeDocument/2006/relationships/slide" Target="/ppt/slides/slide1.xml" Id="R55108eb5088145d2" /><Relationship Type="http://schemas.openxmlformats.org/officeDocument/2006/relationships/slide" Target="/ppt/slides/slide2.xml" Id="R21f169f841c24577" /><Relationship Type="http://schemas.openxmlformats.org/officeDocument/2006/relationships/slide" Target="/ppt/slides/slide3.xml" Id="R41cf5f1127e34646" /><Relationship Type="http://schemas.openxmlformats.org/officeDocument/2006/relationships/slide" Target="/ppt/slides/slide4.xml" Id="R5250f7f6b017489c" /><Relationship Type="http://schemas.openxmlformats.org/officeDocument/2006/relationships/slide" Target="/ppt/slides/slide5.xml" Id="R63358179c33441fa" /><Relationship Type="http://schemas.openxmlformats.org/officeDocument/2006/relationships/slide" Target="/ppt/slides/slide6.xml" Id="Rb7e78dc30fa04371" /><Relationship Type="http://schemas.openxmlformats.org/officeDocument/2006/relationships/slide" Target="/ppt/slides/slide7.xml" Id="R6133e30f7f834e3c" /><Relationship Type="http://schemas.openxmlformats.org/officeDocument/2006/relationships/slide" Target="/ppt/slides/slide8.xml" Id="Re793a6e410704c20" /><Relationship Type="http://schemas.openxmlformats.org/officeDocument/2006/relationships/slide" Target="/ppt/slides/slide9.xml" Id="Rc14b749dc45e4d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137e89da1742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fa8731d70f46c6" /><Relationship Type="http://schemas.openxmlformats.org/officeDocument/2006/relationships/notesMaster" Target="/ppt/notesMasters/notesMaster1.xml" Id="R3ce99eefe83946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5a2e2824a34bc1" /><Relationship Type="http://schemas.openxmlformats.org/officeDocument/2006/relationships/notesMaster" Target="/ppt/notesMasters/notesMaster1.xml" Id="R257f3e4a210b42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5a1795a5bc41e1" /><Relationship Type="http://schemas.openxmlformats.org/officeDocument/2006/relationships/notesMaster" Target="/ppt/notesMasters/notesMaster1.xml" Id="R232c7a2b485942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395f0699114f18" /><Relationship Type="http://schemas.openxmlformats.org/officeDocument/2006/relationships/notesMaster" Target="/ppt/notesMasters/notesMaster1.xml" Id="R21c46e4a7feb41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b1a52c039449c1" /><Relationship Type="http://schemas.openxmlformats.org/officeDocument/2006/relationships/notesMaster" Target="/ppt/notesMasters/notesMaster1.xml" Id="Rd3a8f15671b942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20e8b8e91149ec" /><Relationship Type="http://schemas.openxmlformats.org/officeDocument/2006/relationships/notesMaster" Target="/ppt/notesMasters/notesMaster1.xml" Id="R9c48a4cc10e845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a4564de13649c1" /><Relationship Type="http://schemas.openxmlformats.org/officeDocument/2006/relationships/notesMaster" Target="/ppt/notesMasters/notesMaster1.xml" Id="R0dc08de950794c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9662c621524255" /><Relationship Type="http://schemas.openxmlformats.org/officeDocument/2006/relationships/notesMaster" Target="/ppt/notesMasters/notesMaster1.xml" Id="R1dd73810017447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c45da8bbda4352" /><Relationship Type="http://schemas.openxmlformats.org/officeDocument/2006/relationships/notesMaster" Target="/ppt/notesMasters/notesMaster1.xml" Id="R6d0335ce290845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https://www.sncf-reseau.com/fr/node/188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https://www.sncf-reseau.com/fr/node/188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https://www.sncf-reseau.com/fr/node/188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https://www.sncf-reseau.com/fr/node/188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https://www.sncf-connect.com/train/horaires/paris/lyon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https://www.sncf-connect.com/train/horaires/paris/lyon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https://www.sncf-connect.com/train/horaires/paris/lyon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https://www.sncf-reseau.com/fr/node/188</a:t>
            </a:r>
          </a:p>
          <a:p xmlns:a="http://schemas.openxmlformats.org/drawingml/2006/main">
            <a:r>
              <a:t>- https://www.sncf-connect.com/train/horaires/paris/lyon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df43b8ffa946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011f7778af41c7" /><Relationship Type="http://schemas.openxmlformats.org/officeDocument/2006/relationships/slideLayout" Target="/ppt/slideLayouts/slideLayout1.xml" Id="R5407bd02abf64f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07bd02abf64f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f5820b35ad4ca6" /><Relationship Type="http://schemas.openxmlformats.org/officeDocument/2006/relationships/image" Target="/ppt/media/image.png" Id="R901ec43a3b064301" /><Relationship Type="http://schemas.openxmlformats.org/officeDocument/2006/relationships/notesSlide" Target="/ppt/notesSlides/notesSlide1.xml" Id="Rac7ddfc4e83646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c8da41b9b4234" /><Relationship Type="http://schemas.openxmlformats.org/officeDocument/2006/relationships/notesSlide" Target="/ppt/notesSlides/notesSlide2.xml" Id="Reeb52fb2290a48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e2c24c5b04b4f" /><Relationship Type="http://schemas.openxmlformats.org/officeDocument/2006/relationships/image" Target="/ppt/media/image2.png" Id="R3bf98771bb6a44bb" /><Relationship Type="http://schemas.openxmlformats.org/officeDocument/2006/relationships/notesSlide" Target="/ppt/notesSlides/notesSlide3.xml" Id="R5728486a8b5f42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0c6f7a01347c8" /><Relationship Type="http://schemas.openxmlformats.org/officeDocument/2006/relationships/notesSlide" Target="/ppt/notesSlides/notesSlide4.xml" Id="Rf6787d0a40544c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c4be3bbad48a6" /><Relationship Type="http://schemas.openxmlformats.org/officeDocument/2006/relationships/notesSlide" Target="/ppt/notesSlides/notesSlide5.xml" Id="R4e5bc084671346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69d494eef43fc" /><Relationship Type="http://schemas.openxmlformats.org/officeDocument/2006/relationships/notesSlide" Target="/ppt/notesSlides/notesSlide6.xml" Id="R86cf353ddace4b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438de14d304feb" /><Relationship Type="http://schemas.openxmlformats.org/officeDocument/2006/relationships/notesSlide" Target="/ppt/notesSlides/notesSlide7.xml" Id="Rf1ed0847b00847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a2d0326324bac" /><Relationship Type="http://schemas.openxmlformats.org/officeDocument/2006/relationships/notesSlide" Target="/ppt/notesSlides/notesSlide8.xml" Id="R110d13ad90774a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b1da9a9ff42c3" /><Relationship Type="http://schemas.openxmlformats.org/officeDocument/2006/relationships/notesSlide" Target="/ppt/notesSlides/notesSlide9.xml" Id="R53796df4704c4a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601A45-E968-4E10-8530-CC5BDF75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6D7C8-2AE3-4CF7-84DE-1353A606A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679A1-F18A-4F76-8DE1-733446AC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A6A47-0063-49FC-9EEA-EB0697CD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73D04-7E17-4901-BB01-3F0069CF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089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Relier les grandes villes françaises par le train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A8D5B3-098E-4865-9675-EA0A7524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93716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le réseau ferroviaire permet-il de se déplacer rapidement entre les grandes villes françaises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ec43a3b064301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03520-0709-45D5-A925-643F0520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E0AA7-A4D5-4B84-BF02-37D09F99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D9B0A-CD90-4549-B67B-5B3AB66B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F8B65A-B780-4C48-8543-54BCA4D4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76A024-D49E-4F8B-A75D-27365255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6618C0-0E08-49AF-B99F-E49665DE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237873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EBA20-A7D2-48F6-8545-7DB3A567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8D5BAB-DFE4-4BAF-A98F-77A317C3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BCC14-EDEE-4D01-BD36-52DAF404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AC680-907B-47EC-91DB-5A890733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Pour aller d’une grande ville française à une autre, les voyageurs utilisent un réseau organisé autour de gares et de lignes.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AA9B3-515E-4851-A8DA-1EC4BAEE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Paris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6DA6CD-4D42-4816-91FD-3420B43B0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Lyon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FE3BD1-7480-454F-B01D-87A4CFA8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Bordeaux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910F0-CF24-4DBF-B8A9-3DBA1F82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Marseille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BCA29-D999-4A53-8226-E70D137C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les lignes organisent-elles les relations entre les villes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3FEE0-7DD1-4494-B43A-45F74279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59ED8-2A1A-4A21-89BA-EF20FB6D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CE532-6D1D-4DAE-8776-81979EC1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735305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939E9-C525-4494-93CE-FCEE1373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ABAF2-BD50-4B79-8A8A-089D5EB8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6411A-994D-4C17-A0A2-5EEE4FC3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3A50F-3F8D-43DE-849B-410A322A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5835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Un réseau à grande vitesse entre les principales villes françaises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4FB4B-5FE9-4A87-8589-DFF27B91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Schéma pédagogique construit à partir de la carte du réseau ferré national d’avril 2026.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98771bb6a44bb"/>
          <a:stretch xmlns:a="http://schemas.openxmlformats.org/drawingml/2006/main"/>
        </p:blipFill>
        <p:spPr>
          <a:xfrm xmlns:a="http://schemas.openxmlformats.org/drawingml/2006/main">
            <a:off x="2628900" y="1571625"/>
            <a:ext cx="6934200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5F090-7519-4676-8E8B-F8207218C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EE005-47D1-428D-9129-5456EED0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SNCF Réseau, Carte du réseau ferré national, avril 2026 ; transcription pédagogique.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87307-AF9A-405B-80D0-417E0814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F2D3A-B5E9-4C70-AA9F-23321788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E991B-8AEF-4A61-9FD7-2F632F7B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52659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EEA119-585F-4508-BEF2-92EB8EE3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9D1A1D-CEBF-457D-8EE3-451B038E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CC8EF-D7B4-4AD5-AE99-015D001D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0A11B-85C9-477A-BC67-6C5DE36C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2286E7-FEAE-4751-982F-A9D747FE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A042F-2478-4642-8AC7-22B71008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représentent les traits rouges et les points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Quelles villes sont directement reliées à Paris dans ce schéma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Par quelles villes passe l’axe Paris–Marseille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Pourquoi peut-on dire que Paris est un nœud majeur du réseau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C3C15B-9D3E-4C60-9E9F-376C6EC1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ADB23-3D6F-4855-BA61-FE290BCE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403DAD-8AEA-4407-8BA7-E5DA0D69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33CD00-FA22-45EC-8953-8269614D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413038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E2F1AD-A8A3-4B90-8869-66CC9F40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42587-246D-4E00-8AAD-F20C7E99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773B5-76DF-4D91-B1F1-01300588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A9259-1DBD-4DB8-B024-DB9486CA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A58248-EE8F-4140-8E87-004DCDC8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58222-1AC8-42F0-A657-33164B2D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représentent les traits rouges et les points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3DB54-C676-46A2-8C2F-0CE93687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traits rouges représentent des liaisons ferroviaires ; les points représentent des villes et leurs gares.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B951D-3212-4338-A336-ACE66354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EBC03-1942-4946-A019-6D7588B0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Quelles villes sont directement reliées à Paris dans ce schéma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2C1A0-FC55-419C-BB56-3E1354B5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 est directement reliée à Lille, Rennes, Le Mans, Tours, Dijon et Strasbourg dans ce schéma.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49D67C-E1F6-4109-8042-7E5F8345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9A8474-B290-4E8D-9392-ADB04BD1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Par quelles villes passe l’axe Paris–Marseille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AF531-D26F-448D-946B-DB844C31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L’axe passe par Dijon et Lyon avant d’atteindre Marseille.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B76B0-F955-4468-9E9B-0EA7BAC62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47E74-1789-4098-BF09-2643F716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Pourquoi peut-on dire que Paris est un nœud majeur du réseau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5682E7-7784-4714-995B-CD61EEBF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 est un nœud majeur car plusieurs lignes y convergent et permettent de rejoindre de nombreuses villes.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C149EC-587F-4D36-8C2B-610D59B0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La ville la plus éloignée est-elle toujours celle dont le trajet dure le plus longtemps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A6C56B-0EA0-450B-A923-0C553898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A031C-2F96-4599-A598-76B9AFA5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9F6D17-C334-4D1B-8966-324C998C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039500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E26801-AB39-418E-B41E-13D00EFB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EF81D-2730-493F-A79B-29F8FE3E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2F6F5-21DB-44C4-A431-65A864CD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598F0-C9ED-44C6-9539-F2754E81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Quatre trajets directs au départ de Paris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7624D-884B-447D-983C-AA9F259D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Distances ferroviaires approximatives et durées minimales annoncées en août 2026.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2794B-4D46-4EDD-9B12-4CDE00F5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6212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Trajet direct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8AE46-5837-43A0-9A6C-D81AB31A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176212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Distance ferroviaire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1BB1CB-3162-46ED-8CE4-274721C4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76212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Durée minimale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349636-1FB8-4B2A-9DEA-E43FC7AB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Paris–Lyon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18BF9-BCD3-45B3-93EE-AA51BF33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400300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environ 466 km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218082-F309-4955-8AFF-8E094CD2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400300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1 h 43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6CB0E7-B9FF-473D-8B45-E22329EF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Paris–Strasbourg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DB172-5AA1-4FC9-A6BE-7E09E5A6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03847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environ 440 km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B106BC-8739-4D35-9BA9-68B2CB6F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3847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1 h 43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5FBCB-FBC3-4223-947C-8AB6D92E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Paris–Bordeaux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218DBF-73AB-4ABB-BDDC-0076E1BA0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676650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environ 537 km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DD923-2337-4AEC-B110-96720D52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76650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2 h 08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2A8D75-9D24-4102-97D5-E505D1D3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14825"/>
            <a:ext cx="50292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Paris–Marseille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08E23-2EB0-4C5F-B785-5B49CCFE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314825"/>
            <a:ext cx="29337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environ 742 km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5CBCBD-49D6-407E-A8DF-361D0864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14825"/>
            <a:ext cx="25146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3 h 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3BB20F-0C48-4D3B-88ED-CF7327C5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10477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4F1"/>
          </a:solidFill>
          <a:ln xmlns:a="http://schemas.openxmlformats.org/drawingml/2006/main" w="9525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durées dépendent du trajet, des arrêts et de l’horaire ; le tableau donne les durées minimales affichées.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4DD511-6B91-4562-A58F-056CC59C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SNCF Connect, pages horaires consultées le 23 août 2026.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84DC3D-41CC-4CC5-95D7-20076B9F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FD8234-37E7-4CD2-937D-A0034527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4C82C0-7089-46FF-81BA-ED99C21C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636270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A9F7E-BF79-4E60-AA6F-94ED0B22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B1A85-5468-47AA-AB94-1DE0FA74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B10148-2113-461B-95AE-8DE288FA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B3A56-A27F-4224-BE45-5189EBE0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FA95F-B8C6-4B8B-BC4D-A37B9222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AEA84-CE8F-4068-975A-A76EC7A7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trajet est le plus court en distance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 trajet est le plus long en durée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Compare Paris–Lyon et Paris–Strasbourg.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Mets en relation les deux documents pour expliquer ce qui rend possible un trajet rapide.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23FCA-E84F-4CD5-A5A6-C1680F55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6BE85-8EF2-4DAD-A947-2EFDA006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FAC354-6F62-468E-97CC-B6D4329D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F5F31-B943-4218-8B48-A31E00D5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5335815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71982E-2F5A-442B-A614-114DC650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9AB83-C67D-4F07-821F-F75F5C5F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27B2E2-A3B1-40F2-9B4E-08E7216B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91EDE-0C3B-4C4E-B2FD-219B465F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0812B-AE57-4535-B61A-A35EDF43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8C2406-4F8C-4B39-92B1-E4C10567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trajet est le plus court en distance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72A68-519A-4585-A695-44414766B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Paris–Strasbourg est le plus court en distance avec environ 440 km.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4BCFC-8DFD-4FCC-B66B-493FF8A3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12135-9ADE-42EA-9724-B629BC7D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trajet est le plus long en durée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D8E854-A2B1-4770-AE1C-60C95409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Paris–Marseille est le plus long en durée avec 3 h 04.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EC9951-D906-4092-9918-1516B4BF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7F74D-0D4A-470F-8D2C-D39EEFF6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Compare Paris–Lyon et Paris–Strasbourg.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8121B-0E23-42C0-8013-213E2C5F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distances sont proches et les deux durées minimales sont identiques : 1 h 43.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1CCB1-5D19-4A37-8C46-E212E95F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61F7F-BE98-40FB-8E1B-43B7ACCB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Mets en relation les deux documents pour expliquer ce qui rend possible un trajet rapide.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6DDB9-107B-42E7-B10C-4FB8B66B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Des lignes à grande vitesse, des gares reliées et des trajets directs permettent de parcourir rapidement de grandes distances.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4F67F-3745-4D77-BA70-306B601E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53829F-3C12-43AE-92E1-88A0E11A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2A7D87-397C-4F48-ABAB-AC04E52C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730860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0A6ADA-8B2A-46B6-8AA3-39E7B3A3A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1A313-B67F-4160-A477-C5CD7FDC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40F763-70F6-41D7-9505-FF518258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67140-A97C-40AC-AB42-558F1B95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Un réseau ferroviaire relie les villes françaises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FB9CA-E020-4902-BC00-10937DEC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524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F41A13-6BBF-43F4-B39C-8D84C6E0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524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8413D-B3F3-434B-9F1B-50203635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France, un </a:t>
            </a:r>
            <a:r>
              <a:rPr b="1">
                <a:solidFill>
                  <a:srgbClr val="C53D32"/>
                </a:solidFill>
              </a:rPr>
              <a:t>réseau ferroviaire</a:t>
            </a:r>
            <a:r>
              <a:rPr b="0">
                <a:solidFill>
                  <a:srgbClr val="0057B8"/>
                </a:solidFill>
              </a:rPr>
              <a:t> relie les grandes villes.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lignes se rejoignent dans des </a:t>
            </a:r>
            <a:r>
              <a:rPr b="1">
                <a:solidFill>
                  <a:srgbClr val="C53D32"/>
                </a:solidFill>
              </a:rPr>
              <a:t>nœuds</a:t>
            </a:r>
            <a:r>
              <a:rPr b="0">
                <a:solidFill>
                  <a:srgbClr val="0057B8"/>
                </a:solidFill>
              </a:rPr>
              <a:t> importants, souvent de grandes gares.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</a:t>
            </a:r>
            <a:r>
              <a:rPr b="1">
                <a:solidFill>
                  <a:srgbClr val="C53D32"/>
                </a:solidFill>
              </a:rPr>
              <a:t>lignes à grande vitesse</a:t>
            </a:r>
            <a:r>
              <a:rPr b="0">
                <a:solidFill>
                  <a:srgbClr val="0057B8"/>
                </a:solidFill>
              </a:rPr>
              <a:t> permettent de parcourir plusieurs centaines de kilomètres en quelques heures.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trajet dépend de la </a:t>
            </a:r>
            <a:r>
              <a:rPr b="1">
                <a:solidFill>
                  <a:srgbClr val="C53D32"/>
                </a:solidFill>
              </a:rPr>
              <a:t>distance</a:t>
            </a:r>
            <a:r>
              <a:rPr b="0">
                <a:solidFill>
                  <a:srgbClr val="0057B8"/>
                </a:solidFill>
              </a:rPr>
              <a:t>, du tracé, des arrêts et des correspondances.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Paris est un nœud majeur qui relie de nombreuses villes françaises.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C7C57-AC7D-4CFF-8213-11F9A1D7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FBB08-2C98-436C-8B88-4490B91C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A26D1-014A-407A-BF01-CF2C7056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291297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2026-08-23T19:30:53.6680000Z</dcterms:created>
  <dcterms:modified xsi:type="dcterms:W3CDTF">2026-08-23T19:30:53.6680000Z</dcterms:modified>
</coreProperties>
</file>