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339475f80784ef5" /><Relationship Type="http://schemas.openxmlformats.org/officeDocument/2006/relationships/extended-properties" Target="/docProps/app.xml" Id="R9d8fa2ec23f548ab" /><Relationship Type="http://schemas.openxmlformats.org/officeDocument/2006/relationships/officeDocument" Target="/ppt/presentation.xml" Id="Rf98ae2ba12cd436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b8b86c512e748bf"/>
  </p:sldMasterIdLst>
  <p:notesMasterIdLst>
    <p:notesMasterId xmlns:r="http://schemas.openxmlformats.org/officeDocument/2006/relationships" r:id="R0d9b4c137ef54a4a"/>
  </p:notesMasterIdLst>
  <p:sldIdLst>
    <p:sldId xmlns:r="http://schemas.openxmlformats.org/officeDocument/2006/relationships" id="256" r:id="R449e585e9454466e"/>
    <p:sldId xmlns:r="http://schemas.openxmlformats.org/officeDocument/2006/relationships" id="257" r:id="Rb14d86c493724a40"/>
    <p:sldId xmlns:r="http://schemas.openxmlformats.org/officeDocument/2006/relationships" id="258" r:id="R07f9d9205ef14e34"/>
    <p:sldId xmlns:r="http://schemas.openxmlformats.org/officeDocument/2006/relationships" id="259" r:id="R0177c26018504fec"/>
    <p:sldId xmlns:r="http://schemas.openxmlformats.org/officeDocument/2006/relationships" id="260" r:id="R85c0f2a5f5c3486b"/>
    <p:sldId xmlns:r="http://schemas.openxmlformats.org/officeDocument/2006/relationships" id="261" r:id="R8a66a41d797b4aa6"/>
    <p:sldId xmlns:r="http://schemas.openxmlformats.org/officeDocument/2006/relationships" id="262" r:id="Rbdd1960b07e94cc9"/>
    <p:sldId xmlns:r="http://schemas.openxmlformats.org/officeDocument/2006/relationships" id="263" r:id="R6d4836e3a4bc4564"/>
    <p:sldId xmlns:r="http://schemas.openxmlformats.org/officeDocument/2006/relationships" id="264" r:id="R19b98c349ebb41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4be52c9f7584f8f" /><Relationship Type="http://schemas.openxmlformats.org/officeDocument/2006/relationships/slideMaster" Target="/ppt/slideMasters/slideMaster1.xml" Id="R9b8b86c512e748bf" /><Relationship Type="http://schemas.openxmlformats.org/officeDocument/2006/relationships/notesMaster" Target="/ppt/notesMasters/notesMaster1.xml" Id="R0d9b4c137ef54a4a" /><Relationship Type="http://schemas.openxmlformats.org/officeDocument/2006/relationships/presProps" Target="/ppt/presProps.xml" Id="R6948ad6b6d1a4d82" /><Relationship Type="http://schemas.openxmlformats.org/officeDocument/2006/relationships/tableStyles" Target="/ppt/tableStyles.xml" Id="R63689a9863744020" /><Relationship Type="http://schemas.openxmlformats.org/officeDocument/2006/relationships/slide" Target="/ppt/slides/slide1.xml" Id="R449e585e9454466e" /><Relationship Type="http://schemas.openxmlformats.org/officeDocument/2006/relationships/slide" Target="/ppt/slides/slide2.xml" Id="Rb14d86c493724a40" /><Relationship Type="http://schemas.openxmlformats.org/officeDocument/2006/relationships/slide" Target="/ppt/slides/slide3.xml" Id="R07f9d9205ef14e34" /><Relationship Type="http://schemas.openxmlformats.org/officeDocument/2006/relationships/slide" Target="/ppt/slides/slide4.xml" Id="R0177c26018504fec" /><Relationship Type="http://schemas.openxmlformats.org/officeDocument/2006/relationships/slide" Target="/ppt/slides/slide5.xml" Id="R85c0f2a5f5c3486b" /><Relationship Type="http://schemas.openxmlformats.org/officeDocument/2006/relationships/slide" Target="/ppt/slides/slide6.xml" Id="R8a66a41d797b4aa6" /><Relationship Type="http://schemas.openxmlformats.org/officeDocument/2006/relationships/slide" Target="/ppt/slides/slide7.xml" Id="Rbdd1960b07e94cc9" /><Relationship Type="http://schemas.openxmlformats.org/officeDocument/2006/relationships/slide" Target="/ppt/slides/slide8.xml" Id="R6d4836e3a4bc4564" /><Relationship Type="http://schemas.openxmlformats.org/officeDocument/2006/relationships/slide" Target="/ppt/slides/slide9.xml" Id="R19b98c349ebb41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a5a12b92dc4fd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4284ce46dc14758" /><Relationship Type="http://schemas.openxmlformats.org/officeDocument/2006/relationships/notesMaster" Target="/ppt/notesMasters/notesMaster1.xml" Id="R86f8d913f33c45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6e5d9cda7d84bad" /><Relationship Type="http://schemas.openxmlformats.org/officeDocument/2006/relationships/notesMaster" Target="/ppt/notesMasters/notesMaster1.xml" Id="Rd24b9a092e684e9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f956d953cc4fcb" /><Relationship Type="http://schemas.openxmlformats.org/officeDocument/2006/relationships/notesMaster" Target="/ppt/notesMasters/notesMaster1.xml" Id="R35b74196d88441e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dda8ddcae6a4f80" /><Relationship Type="http://schemas.openxmlformats.org/officeDocument/2006/relationships/notesMaster" Target="/ppt/notesMasters/notesMaster1.xml" Id="R44cffdf2aedd45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438bc1b99674dd4" /><Relationship Type="http://schemas.openxmlformats.org/officeDocument/2006/relationships/notesMaster" Target="/ppt/notesMasters/notesMaster1.xml" Id="R1070d5d7601245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75c6adaa154864" /><Relationship Type="http://schemas.openxmlformats.org/officeDocument/2006/relationships/notesMaster" Target="/ppt/notesMasters/notesMaster1.xml" Id="R598489ec0bb74ff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8efbad308104b7a" /><Relationship Type="http://schemas.openxmlformats.org/officeDocument/2006/relationships/notesMaster" Target="/ppt/notesMasters/notesMaster1.xml" Id="Re0dc1b8cc43b46c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c49329bac64e4b" /><Relationship Type="http://schemas.openxmlformats.org/officeDocument/2006/relationships/notesMaster" Target="/ppt/notesMasters/notesMaster1.xml" Id="Rc57daa8a8b414a7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6ab7b95aec64409" /><Relationship Type="http://schemas.openxmlformats.org/officeDocument/2006/relationships/notesMaster" Target="/ppt/notesMasters/notesMaster1.xml" Id="Rf81de455afb24b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Aucun contenu externe sur cette diapositive.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https://www.icao.int/sites/default/files/annual-report-2024/World%20of%20Air%20Transport/ARC_2024_Tables_final_EN.pdf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https://www.icao.int/sites/default/files/annual-report-2024/World%20of%20Air%20Transport/ARC_2024_Tables_final_EN.pdf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https://www.icao.int/sites/default/files/annual-report-2024/World%20of%20Air%20Transport/ARC_2024_Tables_final_EN.pdf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https://www.icao.int/sites/default/files/annual-report-2024/World%20of%20Air%20Transport/ARC_2024_Tables_final_EN.pdf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https://www.parisaeroport.fr/docs/default-source/groupe-fichiers/finance/relations-investisseurs/journ%C3%A9es-investisseurs/adp-toolbox---september-2025.pdf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https://www.parisaeroport.fr/docs/default-source/groupe-fichiers/finance/relations-investisseurs/journ%C3%A9es-investisseurs/adp-toolbox---september-2025.pdf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https://www.parisaeroport.fr/docs/default-source/groupe-fichiers/finance/relations-investisseurs/journ%C3%A9es-investisseurs/adp-toolbox---september-2025.pdf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https://www.icao.int/sites/default/files/annual-report-2024/World%20of%20Air%20Transport/ARC_2024_Tables_final_EN.pdf</a:t>
            </a:r>
          </a:p>
          <a:p xmlns:a="http://schemas.openxmlformats.org/drawingml/2006/main">
            <a:r>
              <a:t>- https://www.parisaeroport.fr/docs/default-source/groupe-fichiers/finance/relations-investisseurs/journ%C3%A9es-investisseurs/adp-toolbox---september-2025.pdf</a:t>
            </a:r>
          </a:p>
          <a:p xmlns:a="http://schemas.openxmlformats.org/drawingml/2006/main">
            <a:r>
              <a:t>- Programme d’histoire-géographie du cycle 3, BOEN du 30 juillet 2020 modifié en 2023.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dba8e8ce4a466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577f12cb5a41ec" /><Relationship Type="http://schemas.openxmlformats.org/officeDocument/2006/relationships/slideLayout" Target="/ppt/slideLayouts/slideLayout1.xml" Id="Rf8474023630b4c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474023630b4c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0213c951e347a9" /><Relationship Type="http://schemas.openxmlformats.org/officeDocument/2006/relationships/image" Target="/ppt/media/image.png" Id="R041f5ac066184648" /><Relationship Type="http://schemas.openxmlformats.org/officeDocument/2006/relationships/notesSlide" Target="/ppt/notesSlides/notesSlide1.xml" Id="R7a30c0c0e44f4c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d6caf870eb48a9" /><Relationship Type="http://schemas.openxmlformats.org/officeDocument/2006/relationships/notesSlide" Target="/ppt/notesSlides/notesSlide2.xml" Id="R68f5acb8c3104cb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e4d7c1b0c44f52" /><Relationship Type="http://schemas.openxmlformats.org/officeDocument/2006/relationships/image" Target="/ppt/media/image2.png" Id="R509ac7ab143940a5" /><Relationship Type="http://schemas.openxmlformats.org/officeDocument/2006/relationships/notesSlide" Target="/ppt/notesSlides/notesSlide3.xml" Id="Rf5a4cddaca34482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9e205588674235" /><Relationship Type="http://schemas.openxmlformats.org/officeDocument/2006/relationships/notesSlide" Target="/ppt/notesSlides/notesSlide4.xml" Id="R19a464a28f474ce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63fea832864e56" /><Relationship Type="http://schemas.openxmlformats.org/officeDocument/2006/relationships/notesSlide" Target="/ppt/notesSlides/notesSlide5.xml" Id="Ra5578592981e40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6c371dbb2c4f21" /><Relationship Type="http://schemas.openxmlformats.org/officeDocument/2006/relationships/image" Target="/ppt/media/image3.png" Id="R4de72c12d7284bde" /><Relationship Type="http://schemas.openxmlformats.org/officeDocument/2006/relationships/notesSlide" Target="/ppt/notesSlides/notesSlide6.xml" Id="R9dc15124b5834a2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100f84da01454c" /><Relationship Type="http://schemas.openxmlformats.org/officeDocument/2006/relationships/notesSlide" Target="/ppt/notesSlides/notesSlide7.xml" Id="R9dc1940546d6426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b7dbcff8e94edb" /><Relationship Type="http://schemas.openxmlformats.org/officeDocument/2006/relationships/notesSlide" Target="/ppt/notesSlides/notesSlide8.xml" Id="Rb4fa54506a8d462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ace8fcc0fa4357" /><Relationship Type="http://schemas.openxmlformats.org/officeDocument/2006/relationships/notesSlide" Target="/ppt/notesSlides/notesSlide9.xml" Id="Rd9c6783deaae44f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DBA408-0565-483F-AE88-B51FC0573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C99461-EBE0-4191-BA12-CE4AF8AAC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THÈME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F39B5B-A624-4D14-874A-6BB082126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9650"/>
            <a:ext cx="21907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CHAPITRE 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D1853D-3B4F-44CA-891B-C273C2D2D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954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Séance 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905CC9-4357-4E41-AA06-2CA6424D1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5334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287"/>
          </a:bodyPr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Relier les villes du monde par les grands aéroports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0408BA-7AF7-44F6-893C-6E7962768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5238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171450" tIns="152400" rIns="171450" bIns="1524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Comment les grands aéroports organisent-ils les déplacements entre les villes du monde ?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1f5ac066184648"/>
          <a:srcRect xmlns:a="http://schemas.openxmlformats.org/drawingml/2006/main" l="22111" t="0" r="2211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DC1E0A-1292-4563-96E0-3F220349D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CFE153-67A1-424F-8682-5E8FC7906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5762625"/>
            <a:ext cx="19526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Illustration générée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5102A8-E0AB-4F47-9F56-161748287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10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Démarche : localiser, observer, comparer, mettre en relation et justifier.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4487C1-3D07-4788-9AF0-3A2E2A5ED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1C4923-505B-405C-A575-0675E5BD3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445805-E161-4FB6-92C9-5470E973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4429473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597231-A200-46C3-8818-FA140CF3F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5C5486-CBBC-4412-A023-9F328DE41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519D7B-48B8-4F2E-BEE6-6E537E9DA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MISE EN SITUATION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11A8A9-65CC-43CE-99CB-5AC1857FE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713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l’échelle mondiale, les grands aéroports concentrent des flux de voyageurs et mettent en relation des villes très éloignées.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0947D1-F17D-418A-ADC6-1A566870A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4,669 milliards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33F0F2-E15B-46EB-BBC3-3D74FF01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Dubai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341327-CC02-4883-9469-E84A5F949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Londres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DF3681-F46D-4FAC-BCE7-8DF40F695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Paris-CDG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6AE071-7046-40CC-B656-52E2280D6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53D32"/>
                </a:solidFill>
              </a:rPr>
              <a:t>QUESTION-PROBLÈME  </a:t>
            </a:r>
            <a:r>
              <a:rPr b="1">
                <a:solidFill>
                  <a:srgbClr val="173B37"/>
                </a:solidFill>
              </a:rPr>
              <a:t>Où se situent les principaux nœuds du transport aérien international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F8D74D-4A10-4A38-906D-0F9F357B8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7B7201-A099-4971-A702-B850F083C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ED9D84-C01C-4D4D-84B5-47DE567E7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4242440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1C2B35-DB30-47E3-B37C-02DB341DC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9DDC31-CFF8-4E44-BCFE-F83FF8ED6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499EA2-C6E8-4ACB-977E-CE5DA245B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DOCUMENT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2EC4A9-094B-4535-A089-95ADB3A34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0685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A — Les dix premiers aéroports pour les passagers internationaux en 2024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EAE5FC-13BD-4165-ABC1-72981774C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Carte pédagogique construite à partir du classement mondial de l’OACI.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9ac7ab143940a5"/>
          <a:stretch xmlns:a="http://schemas.openxmlformats.org/drawingml/2006/main"/>
        </p:blipFill>
        <p:spPr>
          <a:xfrm xmlns:a="http://schemas.openxmlformats.org/drawingml/2006/main">
            <a:off x="2243667" y="1571625"/>
            <a:ext cx="7704667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A71B28-86ED-40D6-84D6-4DB194114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E6CC06-3D3A-482B-AC48-AADEB6788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Organisation de l’aviation civile internationale, résultats statistiques 2024, tableau 8.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F2B8FB-1D2B-472C-97BF-042E6A474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F7618-858C-4A08-8A69-B2D72B90B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1DF2B9-A799-4CAA-BBA6-806B60654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5388395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5BB3D7-6345-4DBA-B33A-B51D12A85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047C8F-0699-473D-A204-2B5BA4CA6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9F8627-E8BD-4897-BDE3-91F55828A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ENQUÊTE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5C7DF9-D48C-4A23-B57B-BED7AD24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4BB969-582D-48D7-8087-69433ED6E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0F8778-63BA-4B8D-B551-D104A78B0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 représente la taille des cercles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Sur quels continents se trouvent les aéroports représentés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Quels sont les trois premiers aéroports du classement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Pourquoi peut-on qualifier ces aéroports de nœuds mondiaux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5C4587-183B-4493-B0FD-AA2BFB4CC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760018-4C74-4062-94B0-E5EB75C8F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B7D62E-6DD9-465A-89F8-DC5D4C640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015D2C-9236-4B70-AAEF-11C1CA329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8435777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C3818F-781E-415F-9CCD-CBE8616AF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D5B1DB-4F5A-4A24-9A22-19F5930C5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A05802-B236-43A6-8B4C-6DA94989A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CORRECTION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DE2C99-F05F-47BA-AF69-A5A94B9F6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BFFCB7-3096-43CD-BC1E-A083CBBE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879865-0CF6-44DD-854F-684EBDAB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 représente la taille des cercles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4C7760-CDA0-4F3B-866B-920DAD9E6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taille des cercles représente le nombre de passagers internationaux.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A71439-8918-4B28-8D9A-5D911E4DC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503769-6DF8-4FB1-8E97-039DA322B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9552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Sur quels continents se trouvent les aéroports représentés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5E77DA-BBC9-4DFE-B4BF-C47C3007D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57175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Ils se trouvent en Europe et en Asie.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0A0D4E-8863-41A3-9391-08AC77FA6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A6FDC6-EFE8-4ECA-90A8-2EAB3D88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8135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Quels sont les trois premiers aéroports du classement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50E58A-31E5-4CA7-A4AE-027A9C037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5757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Dubai, Londres-Heathrow et Incheon sont les trois premiers.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7F5D1B-4560-4652-AE80-49CCCBCBB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3F8F07-91B0-439B-A31F-A8324B5A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6717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Pourquoi peut-on qualifier ces aéroports de nœuds mondiaux 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655A05-A0F7-4EF6-A414-9868CDDF3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434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Ils concentrent des dizaines de millions de voyageurs et permettent de relier ou de mettre en correspondance de nombreuses villes.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154E8E-64FB-4A9A-B3E2-CE532B63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91125"/>
            <a:ext cx="107823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poursuivre : Quels aménagements sont nécessaires pour faire fonctionner un grand aéroport international 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3F7513-7E3E-4FA4-86D1-EE10A2EDF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C59973-C255-40C2-959D-3FE423E3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C613C3-9870-4F1A-98C4-77435A900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799583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C514D9-3243-461D-8C32-B93C03FE0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090220-AD9B-421F-814E-560969873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3803AF-5A89-4A1A-81E9-21F94D418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DOCUMENT · PHASE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F78EC3-3D63-4756-9F86-4021B412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915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B — Les principales infrastructures de Paris-Charles de Gaulle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D713F9-3783-499A-AB8F-2E4076436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Schéma pédagogique d’après le plan et les données du Groupe ADP en septembre 2025.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e72c12d7284bde"/>
          <a:stretch xmlns:a="http://schemas.openxmlformats.org/drawingml/2006/main"/>
        </p:blipFill>
        <p:spPr>
          <a:xfrm xmlns:a="http://schemas.openxmlformats.org/drawingml/2006/main">
            <a:off x="2243667" y="1571625"/>
            <a:ext cx="7704667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D1EE1C-F047-4551-AE44-F2F6FA07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1B370F-3F9E-493F-8FE0-297504FA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Groupe ADP, Investor Toolbox, septembre 2025, p. 43 ; transcription pédagogique.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E2D6BB-F6C7-4B8D-89D3-5AD2CA95E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C2EF31-0259-427B-8617-CAD12180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D256C2-C38C-478A-B56C-7AEBE2D6E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8812340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E7CC47-DC4E-4543-96B1-558F65DED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AFC867-8ECF-4284-BE52-087C3D7FE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AB2A3D-B5A9-48D5-A3F1-69252D4D2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ENQUÊTE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544FCC-90F1-44BD-BABF-D3C2B84B6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236D33-5E7D-4C81-B0CF-D559629B9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912D6E-F6B7-4E41-8698-5738D573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Combien de pistes sont représentées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Quels espaces accueillent les voyageurs avant et après le vol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Quels transports relient l’aéroport à Paris et aux autres villes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Explique comment ces aménagements facilitent les correspondances.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76109B-CB0D-4406-8F61-EF96A3A25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E02543-D6CD-4220-9B7C-697011984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8CBF4D-E625-4D50-B455-C261D0A2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C99502-1822-402A-AECD-C11B35543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2737591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7A6CDA-66F2-498F-BCED-9B69ADA5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6CAC9B-F8E1-4CC3-8E67-3ED527ECD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5DE617-0D51-49C9-B3C2-1FD0D3712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CORRECTION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A94364-3AE5-4354-9BD5-A78CBCD9F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A9C29A-9128-4E67-9DDC-D048FCEE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0D25DD-9119-4EAF-B1AB-0AB31FC58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Combien de pistes sont représentées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56BD96-85EA-4058-9CC6-7AC0C15A2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Quatre pistes parallèles sont représentées.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AF81D3-31E3-496D-B3DD-D2B529C3C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A982B9-37F2-472E-96D5-C8E9591F7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003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Quels espaces accueillent les voyageurs avant et après le vol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CA5013-2589-4ADF-B743-E89C60393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765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terminaux accueillent les voyageurs.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42DCED-E720-40F7-B8EA-3E56E3559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A7A391-C758-4C2D-9CD9-0C2495109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909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Quels transports relient l’aéroport à Paris et aux autres villes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F9110A-8C70-41E5-9564-3351AC164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671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 RER relie l’aéroport à Paris ; le TGV le relie à d’autres villes ; une navette relie les terminaux.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A634A5-55B2-41FF-A3EB-2DFAD93B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226AAA-C327-4894-81A8-527D7CCE3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Explique comment ces aménagements facilitent les correspondances.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FFE6CD-C3AD-4DC2-972B-5CFE0A4F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577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pistes, terminaux, gares et navettes sont connectés : un voyageur peut changer d’avion ou passer du train à l’avion.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A5D0D7-A0C8-41EC-805E-F158A3797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6298F5-9FCB-459E-B14B-79D04ACC7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FC5F71-D195-4C50-A08C-379D1D425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2579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5CBF72-4D9C-41ED-9F00-BBA5B6161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3A2DBE-6E19-41D7-871B-05F214B20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D42D67-FFEF-4D8B-90C3-6C686B737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TRACE ÉCRITE À COPIER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33C312-8E9A-4005-8DDC-B50FF0F5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t>Les grands aéroports organisent les déplacements mondiaux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EDDFA3-3C86-44D2-B312-8DE44FEBC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828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4918AE-8347-405F-8B6D-FC2DE838A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8286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9909FF-BDDF-46C0-99B5-36414939A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33550"/>
            <a:ext cx="106299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À l’échelle mondiale, les déplacements entre villes utilisent de grands </a:t>
            </a:r>
            <a:r>
              <a:rPr b="1">
                <a:solidFill>
                  <a:srgbClr val="C53D32"/>
                </a:solidFill>
              </a:rPr>
              <a:t>aéroports internationaux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Ces aéroports concentrent d’importants </a:t>
            </a:r>
            <a:r>
              <a:rPr b="1">
                <a:solidFill>
                  <a:srgbClr val="C53D32"/>
                </a:solidFill>
              </a:rPr>
              <a:t>flux de voyageurs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Un </a:t>
            </a:r>
            <a:r>
              <a:rPr b="1">
                <a:solidFill>
                  <a:srgbClr val="C53D32"/>
                </a:solidFill>
              </a:rPr>
              <a:t>hub</a:t>
            </a:r>
            <a:r>
              <a:rPr b="0">
                <a:solidFill>
                  <a:srgbClr val="0057B8"/>
                </a:solidFill>
              </a:rPr>
              <a:t> est un nœud où de nombreuses lignes se rencontrent et où l’on peut changer d’avion.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Des </a:t>
            </a:r>
            <a:r>
              <a:rPr b="1">
                <a:solidFill>
                  <a:srgbClr val="C53D32"/>
                </a:solidFill>
              </a:rPr>
              <a:t>pistes</a:t>
            </a:r>
            <a:r>
              <a:rPr b="0">
                <a:solidFill>
                  <a:srgbClr val="0057B8"/>
                </a:solidFill>
              </a:rPr>
              <a:t>, des </a:t>
            </a:r>
            <a:r>
              <a:rPr b="1">
                <a:solidFill>
                  <a:srgbClr val="C53D32"/>
                </a:solidFill>
              </a:rPr>
              <a:t>terminaux</a:t>
            </a:r>
            <a:r>
              <a:rPr b="0">
                <a:solidFill>
                  <a:srgbClr val="0057B8"/>
                </a:solidFill>
              </a:rPr>
              <a:t>, des gares et des navettes sont nécessaires.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Les correspondances relient l’avion aux réseaux ferroviaires et urbains.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3FD568-5208-4488-9A18-B07932348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D060D3-D73C-40E3-8573-530451CEC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de ville en ville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4EFC81-F815-4AEF-8A26-DCAFF116B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9936549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2026-08-23T19:30:56.4470000Z</dcterms:created>
  <dcterms:modified xsi:type="dcterms:W3CDTF">2026-08-23T19:30:56.4470000Z</dcterms:modified>
</coreProperties>
</file>