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c6b881f9e447c8" /><Relationship Type="http://schemas.openxmlformats.org/officeDocument/2006/relationships/extended-properties" Target="/docProps/app.xml" Id="R70b03bea0ae249c2" /><Relationship Type="http://schemas.openxmlformats.org/officeDocument/2006/relationships/officeDocument" Target="/ppt/presentation.xml" Id="R55ff2983d5474d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7f44a9ecdb4daa"/>
  </p:sldMasterIdLst>
  <p:notesMasterIdLst>
    <p:notesMasterId xmlns:r="http://schemas.openxmlformats.org/officeDocument/2006/relationships" r:id="R712e6aeafe19454e"/>
  </p:notesMasterIdLst>
  <p:sldIdLst>
    <p:sldId xmlns:r="http://schemas.openxmlformats.org/officeDocument/2006/relationships" id="256" r:id="R6777de299ebe486e"/>
    <p:sldId xmlns:r="http://schemas.openxmlformats.org/officeDocument/2006/relationships" id="257" r:id="R63eaf7720e6d43cf"/>
    <p:sldId xmlns:r="http://schemas.openxmlformats.org/officeDocument/2006/relationships" id="258" r:id="R2a04abdc93ed4f0b"/>
    <p:sldId xmlns:r="http://schemas.openxmlformats.org/officeDocument/2006/relationships" id="259" r:id="R3667c2c97e6c4d8c"/>
    <p:sldId xmlns:r="http://schemas.openxmlformats.org/officeDocument/2006/relationships" id="260" r:id="R43a09869ace04173"/>
    <p:sldId xmlns:r="http://schemas.openxmlformats.org/officeDocument/2006/relationships" id="261" r:id="R7d6a5fae00354caf"/>
    <p:sldId xmlns:r="http://schemas.openxmlformats.org/officeDocument/2006/relationships" id="262" r:id="R40d41b4caa8d461d"/>
    <p:sldId xmlns:r="http://schemas.openxmlformats.org/officeDocument/2006/relationships" id="263" r:id="R2e0b390cfe66418f"/>
    <p:sldId xmlns:r="http://schemas.openxmlformats.org/officeDocument/2006/relationships" id="264" r:id="Ra6511fc900664c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aa03f06173459a" /><Relationship Type="http://schemas.openxmlformats.org/officeDocument/2006/relationships/slideMaster" Target="/ppt/slideMasters/slideMaster1.xml" Id="R047f44a9ecdb4daa" /><Relationship Type="http://schemas.openxmlformats.org/officeDocument/2006/relationships/notesMaster" Target="/ppt/notesMasters/notesMaster1.xml" Id="R712e6aeafe19454e" /><Relationship Type="http://schemas.openxmlformats.org/officeDocument/2006/relationships/presProps" Target="/ppt/presProps.xml" Id="Rb21521ad74354700" /><Relationship Type="http://schemas.openxmlformats.org/officeDocument/2006/relationships/tableStyles" Target="/ppt/tableStyles.xml" Id="R9585f70a330f43f9" /><Relationship Type="http://schemas.openxmlformats.org/officeDocument/2006/relationships/slide" Target="/ppt/slides/slide1.xml" Id="R6777de299ebe486e" /><Relationship Type="http://schemas.openxmlformats.org/officeDocument/2006/relationships/slide" Target="/ppt/slides/slide2.xml" Id="R63eaf7720e6d43cf" /><Relationship Type="http://schemas.openxmlformats.org/officeDocument/2006/relationships/slide" Target="/ppt/slides/slide3.xml" Id="R2a04abdc93ed4f0b" /><Relationship Type="http://schemas.openxmlformats.org/officeDocument/2006/relationships/slide" Target="/ppt/slides/slide4.xml" Id="R3667c2c97e6c4d8c" /><Relationship Type="http://schemas.openxmlformats.org/officeDocument/2006/relationships/slide" Target="/ppt/slides/slide5.xml" Id="R43a09869ace04173" /><Relationship Type="http://schemas.openxmlformats.org/officeDocument/2006/relationships/slide" Target="/ppt/slides/slide6.xml" Id="R7d6a5fae00354caf" /><Relationship Type="http://schemas.openxmlformats.org/officeDocument/2006/relationships/slide" Target="/ppt/slides/slide7.xml" Id="R40d41b4caa8d461d" /><Relationship Type="http://schemas.openxmlformats.org/officeDocument/2006/relationships/slide" Target="/ppt/slides/slide8.xml" Id="R2e0b390cfe66418f" /><Relationship Type="http://schemas.openxmlformats.org/officeDocument/2006/relationships/slide" Target="/ppt/slides/slide9.xml" Id="Ra6511fc900664c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a2deba4ebc41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35b72c764d4e9b" /><Relationship Type="http://schemas.openxmlformats.org/officeDocument/2006/relationships/notesMaster" Target="/ppt/notesMasters/notesMaster1.xml" Id="Rdfda3ac2f29d46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841a4ca3e24cae" /><Relationship Type="http://schemas.openxmlformats.org/officeDocument/2006/relationships/notesMaster" Target="/ppt/notesMasters/notesMaster1.xml" Id="Rb235d1aa074c44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699f4bac5149ff" /><Relationship Type="http://schemas.openxmlformats.org/officeDocument/2006/relationships/notesMaster" Target="/ppt/notesMasters/notesMaster1.xml" Id="R6e4d28f7302f4a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f843aee7a24fc0" /><Relationship Type="http://schemas.openxmlformats.org/officeDocument/2006/relationships/notesMaster" Target="/ppt/notesMasters/notesMaster1.xml" Id="Rb1dde6659aeb4d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16b4b6a75f43cc" /><Relationship Type="http://schemas.openxmlformats.org/officeDocument/2006/relationships/notesMaster" Target="/ppt/notesMasters/notesMaster1.xml" Id="R79d001ae03d544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78e499356e4047" /><Relationship Type="http://schemas.openxmlformats.org/officeDocument/2006/relationships/notesMaster" Target="/ppt/notesMasters/notesMaster1.xml" Id="R12b1163977db4b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d0d8af98274487" /><Relationship Type="http://schemas.openxmlformats.org/officeDocument/2006/relationships/notesMaster" Target="/ppt/notesMasters/notesMaster1.xml" Id="Redf6ffd241034f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d919c7fc824d12" /><Relationship Type="http://schemas.openxmlformats.org/officeDocument/2006/relationships/notesMaster" Target="/ppt/notesMasters/notesMaster1.xml" Id="R564c4a45504446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83e19cb70344b0" /><Relationship Type="http://schemas.openxmlformats.org/officeDocument/2006/relationships/notesMaster" Target="/ppt/notesMasters/notesMaster1.xml" Id="R99910cdd81ef42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https://impactco2.fr/outils/transport/itineraire?defaultMode=list&amp;language=fr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https://impactco2.fr/outils/transport/itineraire?defaultMode=list&amp;language=fr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https://impactco2.fr/outils/transport/itineraire?defaultMode=list&amp;language=fr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https://impactco2.fr/outils/transport/itineraire?defaultMode=list&amp;language=fr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https://www.statistiques.developpement-durable.gouv.fr/chiffres-cles-des-transports-edition-2026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https://www.statistiques.developpement-durable.gouv.fr/chiffres-cles-des-transports-edition-2026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https://www.statistiques.developpement-durable.gouv.fr/chiffres-cles-des-transports-edition-2026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https://impactco2.fr/outils/transport/itineraire?defaultMode=list&amp;language=fr</a:t>
            </a:r>
          </a:p>
          <a:p xmlns:a="http://schemas.openxmlformats.org/drawingml/2006/main">
            <a:r>
              <a:t>- https://www.statistiques.developpement-durable.gouv.fr/chiffres-cles-des-transports-edition-2026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14919fba9945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e2c633a48d468d" /><Relationship Type="http://schemas.openxmlformats.org/officeDocument/2006/relationships/slideLayout" Target="/ppt/slideLayouts/slideLayout1.xml" Id="R6e38641cb04440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38641cb04440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b04017801f4c08" /><Relationship Type="http://schemas.openxmlformats.org/officeDocument/2006/relationships/image" Target="/ppt/media/image.png" Id="Rbb06225b9e2b47ad" /><Relationship Type="http://schemas.openxmlformats.org/officeDocument/2006/relationships/notesSlide" Target="/ppt/notesSlides/notesSlide1.xml" Id="Rd27b7e0baf524d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158b4ed774e33" /><Relationship Type="http://schemas.openxmlformats.org/officeDocument/2006/relationships/notesSlide" Target="/ppt/notesSlides/notesSlide2.xml" Id="R6c9748f4383046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f327e4196d473a" /><Relationship Type="http://schemas.openxmlformats.org/officeDocument/2006/relationships/image" Target="/ppt/media/image2.png" Id="Rb8d0f1dc02264d13" /><Relationship Type="http://schemas.openxmlformats.org/officeDocument/2006/relationships/notesSlide" Target="/ppt/notesSlides/notesSlide3.xml" Id="R318e0f45bced41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4e97b6c21479a" /><Relationship Type="http://schemas.openxmlformats.org/officeDocument/2006/relationships/notesSlide" Target="/ppt/notesSlides/notesSlide4.xml" Id="R2277d7e0ad3e45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0b934bb40a4222" /><Relationship Type="http://schemas.openxmlformats.org/officeDocument/2006/relationships/notesSlide" Target="/ppt/notesSlides/notesSlide5.xml" Id="Re4b404eb11c346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858102563469f" /><Relationship Type="http://schemas.openxmlformats.org/officeDocument/2006/relationships/image" Target="/ppt/media/image3.png" Id="R64eeea5f2eb740f3" /><Relationship Type="http://schemas.openxmlformats.org/officeDocument/2006/relationships/notesSlide" Target="/ppt/notesSlides/notesSlide6.xml" Id="R79ffc2cd3e5c45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d9f7709b64518" /><Relationship Type="http://schemas.openxmlformats.org/officeDocument/2006/relationships/notesSlide" Target="/ppt/notesSlides/notesSlide7.xml" Id="R5e0378fb3c8344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33c1d1b244b04" /><Relationship Type="http://schemas.openxmlformats.org/officeDocument/2006/relationships/notesSlide" Target="/ppt/notesSlides/notesSlide8.xml" Id="R861e5d0ca3c84b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508ca5edd3407c" /><Relationship Type="http://schemas.openxmlformats.org/officeDocument/2006/relationships/notesSlide" Target="/ppt/notesSlides/notesSlide9.xml" Id="R9bbcfc94185247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3B161-569B-48E7-8D7B-71D8AA50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5E48C-96BA-4F0C-8959-C2A76AE1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9BAAF-ECB7-4AFE-B429-86F826F1C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04B50-8DBB-4129-99F8-796E6FB4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E7349-EB39-4DF5-81C7-77F396F9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Comparer l’impact des moyens de transport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67509-7710-4E6D-83A1-F6B366DA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comparer les effets des différents moyens de transport sur l’environnement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06225b9e2b47ad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4A0D0-3379-4209-BFAF-BAC73F76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A746FE-8F8A-49D1-8115-60532E8D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EE24C-6803-4CE8-BDCD-FB0DB1F4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57D06-74CA-4F61-BDE1-E35487D1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22DEB8-EDC2-42D3-A014-6E233F12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8A4DEA-A34B-45D2-B80F-240B6ECC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12827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DB008F-C43D-4E20-B264-1566063C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E139C-6BEA-4843-9389-CEC8537C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7BEF20-88B7-43E2-A6D3-C89DF66D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BA3E7-389D-4BB7-A152-1B7C32C8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Pour un même trajet et une même personne, le moyen de transport choisi peut modifier fortement la quantité de gaz à effet de serre émise.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6C838-A890-45E9-9D6D-20B1E3C7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100 km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520ED8-60D4-4857-88D4-8868EF4D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0,29 kg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7EF20-09D6-4D20-BE97-7433AFA0F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14,2 kg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B3954-95E8-4156-9474-A73CFE78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22,5 kg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4D2845-1D08-409F-82C4-02852AB1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Quel moyen de transport émet le moins pour parcourir 100 km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D068F-AFF9-49CB-99F5-F815D9DE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5C868-53F4-4875-A61F-0A39043E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5877B-8E4A-4F57-8473-07E5FCD6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2537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4A38B-DFC6-459F-AD2B-F7CC7664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989EB-F8E6-4736-BDDD-458B991B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1A2B2-5A93-4711-A660-A0026ACE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5A8FB-C220-4E00-9B62-2FE01C24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Émissions de quatre moyens de transport sur 100 km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DC9D7-30F5-435C-85F8-DC4F36F4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Graphique pédagogique construit avec le comparateur officiel Impact CO₂ de l’ADEME.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0f1dc02264d13"/>
          <a:stretch xmlns:a="http://schemas.openxmlformats.org/drawingml/2006/main"/>
        </p:blipFill>
        <p:spPr>
          <a:xfrm xmlns:a="http://schemas.openxmlformats.org/drawingml/2006/main">
            <a:off x="2243667" y="1571625"/>
            <a:ext cx="7704667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A066C-CDE7-4799-A3E1-F8E594DC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8956E6-40D9-47F0-B57E-08A560EE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ADEME, Impact CO₂, comparateur transport, consulté le 23 août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C5AC8-500F-4596-BC47-4CC53581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B9011-048F-49AA-BF3A-214576655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9EE37-D027-415B-BDCA-8BA670A7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738417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29D1CD-DF5F-4965-A7AC-2F63426C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C76EFA-9CD2-4B8A-9CD8-6EC3C384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4B0D33-6A63-4A0E-8827-B7263831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6224D-63EB-4241-A1AE-8BC40A16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32EA0A-15DB-4E22-B0FA-3FE8E045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C4CA5-C511-4261-9144-9ABBBF1B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mesure la longueur des barres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 moyen de transport émet le moins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 moyen de transport émet le plus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Compare la voiture thermique et le TGV en utilisant les données.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BEB45-8FAF-4CDA-A02E-ADA6908F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29F17-78FD-48E9-9F2D-99B886B50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60D44-023C-4255-821D-736757A1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A08B26-3DC0-4E02-9D29-558D364E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5872153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1765D-F295-40B1-B5FB-2357BB49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0F477-CD79-45BF-B56F-72F11294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635CD-D3AB-43CB-BE34-0412C410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5EECCB-8BDD-48FF-BB01-71FBC223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27E33-3DF0-4E80-A5B3-81810AAF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1586B-A499-47D6-81D1-EA888EF25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mesure la longueur des barres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D05E2-BB40-4EBF-8E0D-6FCB0E10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longueur des barres mesure la quantité de CO₂e émise pour transporter une personne sur 100 km.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B14FB-F81D-4F1E-B9C5-274D9B5A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33728-BE39-4343-88EB-ABDAD75D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moyen de transport émet le moins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3080FC-BE3D-461A-AD0E-4BED59AF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TGV émet le moins : 0,29 kg de CO₂e.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D507B-047B-4491-B20C-8CDEF16F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129C8-2163-46F0-8899-7548920B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moyen de transport émet le plus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B23BC-C798-4A21-837F-8C98642F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L’avion sur un trajet court émet le plus : 22,5 kg de CO₂e.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33732D-FA5B-4E30-9DB5-B9C71A8E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E117ED-9107-410A-9E7B-3C3D670B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Compare la voiture thermique et le TGV en utilisant les données.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6D594F-0D35-41FA-9CAA-9EEF669E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voiture thermique émet 14,2 kg contre 0,29 kg pour le TGV : elle émet environ 49 fois plus dans cette comparaison.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F29D48-4C34-4E6B-806E-847B7416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Pourquoi la voiture occupe-t-elle une place importante dans les émissions des transports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247CA8-86ED-4CEA-B302-A7E06E68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56116F-F4E8-475C-9A6F-A38072C8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5B47B6-ADDC-482B-B19B-02C9A2AB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782330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D0B04-023A-4FD3-A359-9618A429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E15A9-BA1D-4DB1-AE27-9801EDCF6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DF433-5957-4ED8-90E0-03036FC8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17A98-DD74-43EE-B3C3-19F5543C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151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Usages des transports et émissions en France en 2024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2AF0B-EEAA-4056-97D8-993321F6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Deux barres proportionnelles construites à partir des Chiffres clés des transports 2026.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eea5f2eb740f3"/>
          <a:stretch xmlns:a="http://schemas.openxmlformats.org/drawingml/2006/main"/>
        </p:blipFill>
        <p:spPr>
          <a:xfrm xmlns:a="http://schemas.openxmlformats.org/drawingml/2006/main">
            <a:off x="2628900" y="1571625"/>
            <a:ext cx="6934200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1A4E7-0A20-4967-A363-B38BEF9A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21DD3-A26F-43F1-8272-88DB7492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SDES, Chiffres clés des transports, édition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69810-B0C2-41EA-B29E-74842CD2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97396-C340-44F2-8ECC-A8D638C7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CEF30D-2C0D-4DD3-81C0-1018CA46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58524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6FC5E-96A9-4EC9-A6F4-EFF7B7E1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BA552-50AD-4C16-92A9-A593A0C2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0C6D4-6475-471C-9C4A-12D85B27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C2CE76-CEC4-452A-9FF1-7307BE64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7F3CE-4E54-4093-8DCB-85CEC151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78E846-DC40-4445-8AB0-2770598F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moyen assure la plus grande part des kilomètres parcourus par les voyageurs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 part représentent ensemble le train, le bus, le car et le tram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Quelle part des émissions des transports vient des voitures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Mets les deux graphiques en relation pour expliquer la place de la voiture dans les émissions.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51E0B-B8B6-4E5F-A894-91A9CE37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307E5-4545-419F-B892-F39F204E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27460-8E20-47CB-8797-ABF55D72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A1DD7-2088-4D66-B799-16C0553B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5122843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969D72-2ACD-427B-B9D5-1B49442A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E1093-E442-4E13-9CC4-3399BAD7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C2BC13-F46A-4C04-96D8-E791A568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5C90D-EC1A-4BA9-A2E3-07C715CE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DDF91-FA71-4477-8F1C-1ECBEF55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6C1F2-2E95-4378-B12C-5886C573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moyen assure la plus grande part des kilomètres parcourus par les voyageurs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BD5CE-A676-47B5-96E9-D5FE290D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véhicules particuliers assurent 82 % des kilomètres parcourus par les voyageurs.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8B064-360D-4869-8CEE-CB044669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A3CE9E-A79B-42C9-9481-6B76B804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part représentent ensemble le train, le bus, le car et le tram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1FABC-A30E-40E7-930B-1AF58B6E8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train, le bus, le car et le tram représentent ensemble 17 %.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4EC88-2207-4869-B3E7-5A701902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00E49-4B0E-4DB3-B0CD-856FCA41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part des émissions des transports vient des voitures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226F59-7CD7-438A-9402-022A0F74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voitures représentent 53 % des émissions de gaz à effet de serre des transports.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D17A23-8357-491A-817B-22077657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EF62A-CCAD-43FF-9465-E8335569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Mets les deux graphiques en relation pour expliquer la place de la voiture dans les émissions.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090A0F-D14A-4F99-B357-B1D25214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voiture est très utilisée pour les déplacements de voyageurs et elle émet davantage par personne que le train ou le vélo électrique : elle occupe donc une grande place dans les émissions.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C963E-FAAB-4582-991D-CE4D50FF1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E2BAA-1ABD-4FF8-AFDB-2A137D4A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2FFAFE-4713-46AB-B2CC-4F2FC2C6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8273244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1F5AC3-4B2B-49B3-81FD-7E389FD0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FC677-E304-4E01-B3E2-2CC184F5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FE8C67-0D2E-4C0A-9338-7CE0D010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5E6DF-CFBC-47A2-86CE-7F1E84CE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Tous les moyens de transport n’ont pas le même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A20CF-8077-4BC6-AB9E-E6991B20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905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2D60B-474A-4E34-BF86-9B48F4BAC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905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EA2C5-2EB2-42DB-B386-D315229A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déplacements produisent des </a:t>
            </a:r>
            <a:r>
              <a:rPr b="1">
                <a:solidFill>
                  <a:srgbClr val="C53D32"/>
                </a:solidFill>
              </a:rPr>
              <a:t>gaz à effet de serre</a:t>
            </a:r>
            <a:r>
              <a:rPr b="0">
                <a:solidFill>
                  <a:srgbClr val="0057B8"/>
                </a:solidFill>
              </a:rPr>
              <a:t>, mesurés en </a:t>
            </a:r>
            <a:r>
              <a:rPr b="1">
                <a:solidFill>
                  <a:srgbClr val="C53D32"/>
                </a:solidFill>
              </a:rPr>
              <a:t>CO₂e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Pour un même trajet, tous les moyens de transport n’ont pas le même </a:t>
            </a:r>
            <a:r>
              <a:rPr b="1">
                <a:solidFill>
                  <a:srgbClr val="C53D32"/>
                </a:solidFill>
              </a:rPr>
              <a:t>impact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Sur 100 km, le </a:t>
            </a:r>
            <a:r>
              <a:rPr b="1">
                <a:solidFill>
                  <a:srgbClr val="C53D32"/>
                </a:solidFill>
              </a:rPr>
              <a:t>TGV</a:t>
            </a:r>
            <a:r>
              <a:rPr b="0">
                <a:solidFill>
                  <a:srgbClr val="0057B8"/>
                </a:solidFill>
              </a:rPr>
              <a:t> et le </a:t>
            </a:r>
            <a:r>
              <a:rPr b="1">
                <a:solidFill>
                  <a:srgbClr val="C53D32"/>
                </a:solidFill>
              </a:rPr>
              <a:t>vélo électrique</a:t>
            </a:r>
            <a:r>
              <a:rPr b="0">
                <a:solidFill>
                  <a:srgbClr val="0057B8"/>
                </a:solidFill>
              </a:rPr>
              <a:t> émettent beaucoup moins que la voiture thermique ou l’avion.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France, la </a:t>
            </a:r>
            <a:r>
              <a:rPr b="1">
                <a:solidFill>
                  <a:srgbClr val="C53D32"/>
                </a:solidFill>
              </a:rPr>
              <a:t>voiture</a:t>
            </a:r>
            <a:r>
              <a:rPr b="0">
                <a:solidFill>
                  <a:srgbClr val="0057B8"/>
                </a:solidFill>
              </a:rPr>
              <a:t> est très utilisée et représente une grande part des émissions des transports.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Comparer des données permet de choisir un déplacement plus </a:t>
            </a:r>
            <a:r>
              <a:rPr b="1">
                <a:solidFill>
                  <a:srgbClr val="C53D32"/>
                </a:solidFill>
              </a:rPr>
              <a:t>durable</a:t>
            </a:r>
            <a:r>
              <a:rPr b="0"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1149A-7E04-4774-9BC2-B155F5BB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D30E3D-30A3-4F4E-BFA8-D8A5D721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4D8AC-A3A3-4F74-AC73-8617D3F8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752129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2026-08-23T20:54:50.9300000Z</dcterms:created>
  <dcterms:modified xsi:type="dcterms:W3CDTF">2026-08-23T20:54:50.9300000Z</dcterms:modified>
</coreProperties>
</file>