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22410b91c845a9" /><Relationship Type="http://schemas.openxmlformats.org/officeDocument/2006/relationships/extended-properties" Target="/docProps/app.xml" Id="R96cacd58e94c41ce" /><Relationship Type="http://schemas.openxmlformats.org/officeDocument/2006/relationships/officeDocument" Target="/ppt/presentation.xml" Id="Rf1461bd8565440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0150bd6f7a47e9"/>
  </p:sldMasterIdLst>
  <p:notesMasterIdLst>
    <p:notesMasterId xmlns:r="http://schemas.openxmlformats.org/officeDocument/2006/relationships" r:id="R439efbf1e7f04dbb"/>
  </p:notesMasterIdLst>
  <p:sldIdLst>
    <p:sldId xmlns:r="http://schemas.openxmlformats.org/officeDocument/2006/relationships" id="256" r:id="Rd886ee3594fc4355"/>
    <p:sldId xmlns:r="http://schemas.openxmlformats.org/officeDocument/2006/relationships" id="257" r:id="R6b43718a4f1b4a37"/>
    <p:sldId xmlns:r="http://schemas.openxmlformats.org/officeDocument/2006/relationships" id="258" r:id="R19f451c671754685"/>
    <p:sldId xmlns:r="http://schemas.openxmlformats.org/officeDocument/2006/relationships" id="259" r:id="R97b74a1f5eab4dd4"/>
    <p:sldId xmlns:r="http://schemas.openxmlformats.org/officeDocument/2006/relationships" id="260" r:id="Rac15d77a063944ca"/>
    <p:sldId xmlns:r="http://schemas.openxmlformats.org/officeDocument/2006/relationships" id="261" r:id="Rbf80d76a16784aa8"/>
    <p:sldId xmlns:r="http://schemas.openxmlformats.org/officeDocument/2006/relationships" id="262" r:id="R2498dd9752e84270"/>
    <p:sldId xmlns:r="http://schemas.openxmlformats.org/officeDocument/2006/relationships" id="263" r:id="Re148b3194d604eb1"/>
    <p:sldId xmlns:r="http://schemas.openxmlformats.org/officeDocument/2006/relationships" id="264" r:id="R0f1a172c4dfd47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60521bd48d4bc4" /><Relationship Type="http://schemas.openxmlformats.org/officeDocument/2006/relationships/slideMaster" Target="/ppt/slideMasters/slideMaster1.xml" Id="R5a0150bd6f7a47e9" /><Relationship Type="http://schemas.openxmlformats.org/officeDocument/2006/relationships/notesMaster" Target="/ppt/notesMasters/notesMaster1.xml" Id="R439efbf1e7f04dbb" /><Relationship Type="http://schemas.openxmlformats.org/officeDocument/2006/relationships/presProps" Target="/ppt/presProps.xml" Id="R2440891c3f7b40a1" /><Relationship Type="http://schemas.openxmlformats.org/officeDocument/2006/relationships/tableStyles" Target="/ppt/tableStyles.xml" Id="R93d65f4c23a64c5f" /><Relationship Type="http://schemas.openxmlformats.org/officeDocument/2006/relationships/slide" Target="/ppt/slides/slide1.xml" Id="Rd886ee3594fc4355" /><Relationship Type="http://schemas.openxmlformats.org/officeDocument/2006/relationships/slide" Target="/ppt/slides/slide2.xml" Id="R6b43718a4f1b4a37" /><Relationship Type="http://schemas.openxmlformats.org/officeDocument/2006/relationships/slide" Target="/ppt/slides/slide3.xml" Id="R19f451c671754685" /><Relationship Type="http://schemas.openxmlformats.org/officeDocument/2006/relationships/slide" Target="/ppt/slides/slide4.xml" Id="R97b74a1f5eab4dd4" /><Relationship Type="http://schemas.openxmlformats.org/officeDocument/2006/relationships/slide" Target="/ppt/slides/slide5.xml" Id="Rac15d77a063944ca" /><Relationship Type="http://schemas.openxmlformats.org/officeDocument/2006/relationships/slide" Target="/ppt/slides/slide6.xml" Id="Rbf80d76a16784aa8" /><Relationship Type="http://schemas.openxmlformats.org/officeDocument/2006/relationships/slide" Target="/ppt/slides/slide7.xml" Id="R2498dd9752e84270" /><Relationship Type="http://schemas.openxmlformats.org/officeDocument/2006/relationships/slide" Target="/ppt/slides/slide8.xml" Id="Re148b3194d604eb1" /><Relationship Type="http://schemas.openxmlformats.org/officeDocument/2006/relationships/slide" Target="/ppt/slides/slide9.xml" Id="R0f1a172c4dfd47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0e44a1604b47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a2724a7b9b47f7" /><Relationship Type="http://schemas.openxmlformats.org/officeDocument/2006/relationships/notesMaster" Target="/ppt/notesMasters/notesMaster1.xml" Id="Rf2a571f466ac40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40f5cfb8854797" /><Relationship Type="http://schemas.openxmlformats.org/officeDocument/2006/relationships/notesMaster" Target="/ppt/notesMasters/notesMaster1.xml" Id="Rcf4b0196cd414e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a85a464a804999" /><Relationship Type="http://schemas.openxmlformats.org/officeDocument/2006/relationships/notesMaster" Target="/ppt/notesMasters/notesMaster1.xml" Id="R3cb8236ac2d342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326cfbccb74b6c" /><Relationship Type="http://schemas.openxmlformats.org/officeDocument/2006/relationships/notesMaster" Target="/ppt/notesMasters/notesMaster1.xml" Id="Rf4495942f2814c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9349b81c55450b" /><Relationship Type="http://schemas.openxmlformats.org/officeDocument/2006/relationships/notesMaster" Target="/ppt/notesMasters/notesMaster1.xml" Id="R998f5883a04348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78a30ac62d4f5c" /><Relationship Type="http://schemas.openxmlformats.org/officeDocument/2006/relationships/notesMaster" Target="/ppt/notesMasters/notesMaster1.xml" Id="Rd9c8a8a7083045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f9c6b8ba7e41ec" /><Relationship Type="http://schemas.openxmlformats.org/officeDocument/2006/relationships/notesMaster" Target="/ppt/notesMasters/notesMaster1.xml" Id="Rb5f9b26cbdb14d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5dc50b348d4ea6" /><Relationship Type="http://schemas.openxmlformats.org/officeDocument/2006/relationships/notesMaster" Target="/ppt/notesMasters/notesMaster1.xml" Id="R314b9052e54448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01e1e59b0443eb" /><Relationship Type="http://schemas.openxmlformats.org/officeDocument/2006/relationships/notesMaster" Target="/ppt/notesMasters/notesMaster1.xml" Id="R3581d539b01649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https://www.strasbourg.eu/documents/976405/1084289/carte-pistes-cyclables-strasbourg.pdf/6906a227-ffbf-8010-c509-9ec7136be8b7?t=1711035457161&amp;version=5.0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https://www.strasbourg.eu/documents/976405/1084289/carte-pistes-cyclables-strasbourg.pdf/6906a227-ffbf-8010-c509-9ec7136be8b7?t=1711035457161&amp;version=5.0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https://www.strasbourg.eu/documents/976405/1084289/carte-pistes-cyclables-strasbourg.pdf/6906a227-ffbf-8010-c509-9ec7136be8b7?t=1711035457161&amp;version=5.0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https://www.strasbourg.eu/documents/976405/1084289/carte-pistes-cyclables-strasbourg.pdf/6906a227-ffbf-8010-c509-9ec7136be8b7?t=1711035457161&amp;version=5.0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https://www.strasbourg.eu/velostras-le-reseau-cyclable-a-haut-niveau-de-service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https://www.strasbourg.eu/velostras-le-reseau-cyclable-a-haut-niveau-de-service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https://www.strasbourg.eu/velostras-le-reseau-cyclable-a-haut-niveau-de-service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https://www.strasbourg.eu/documents/976405/1084289/carte-pistes-cyclables-strasbourg.pdf/6906a227-ffbf-8010-c509-9ec7136be8b7?t=1711035457161&amp;version=5.0</a:t>
            </a:r>
          </a:p>
          <a:p xmlns:a="http://schemas.openxmlformats.org/drawingml/2006/main">
            <a:r>
              <a:t>- https://www.strasbourg.eu/velostras-le-reseau-cyclable-a-haut-niveau-de-service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c8ab3ee6d4b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6279a7f83a4e46" /><Relationship Type="http://schemas.openxmlformats.org/officeDocument/2006/relationships/slideLayout" Target="/ppt/slideLayouts/slideLayout1.xml" Id="R0917a9cedc504d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17a9cedc504d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3c8a0de394f7a" /><Relationship Type="http://schemas.openxmlformats.org/officeDocument/2006/relationships/image" Target="/ppt/media/image.png" Id="Rfaa92b7725a74545" /><Relationship Type="http://schemas.openxmlformats.org/officeDocument/2006/relationships/notesSlide" Target="/ppt/notesSlides/notesSlide1.xml" Id="R1bcd494a786341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d4342745b34dda" /><Relationship Type="http://schemas.openxmlformats.org/officeDocument/2006/relationships/notesSlide" Target="/ppt/notesSlides/notesSlide2.xml" Id="R44ad68403f7943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2136dc9b34895" /><Relationship Type="http://schemas.openxmlformats.org/officeDocument/2006/relationships/image" Target="/ppt/media/image2.png" Id="R38ceafa3531d4cce" /><Relationship Type="http://schemas.openxmlformats.org/officeDocument/2006/relationships/notesSlide" Target="/ppt/notesSlides/notesSlide3.xml" Id="Ra6d1813f90f440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d0f07b60d4991" /><Relationship Type="http://schemas.openxmlformats.org/officeDocument/2006/relationships/notesSlide" Target="/ppt/notesSlides/notesSlide4.xml" Id="R690f261d870e4e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0fc32f39c4b42" /><Relationship Type="http://schemas.openxmlformats.org/officeDocument/2006/relationships/notesSlide" Target="/ppt/notesSlides/notesSlide5.xml" Id="R08d188f0f3dd42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fbcf84c3f4b6b" /><Relationship Type="http://schemas.openxmlformats.org/officeDocument/2006/relationships/image" Target="/ppt/media/image3.png" Id="R8cc255f95b37456e" /><Relationship Type="http://schemas.openxmlformats.org/officeDocument/2006/relationships/notesSlide" Target="/ppt/notesSlides/notesSlide6.xml" Id="Rdfd5343ca24d4f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d1dd2fd804dea" /><Relationship Type="http://schemas.openxmlformats.org/officeDocument/2006/relationships/notesSlide" Target="/ppt/notesSlides/notesSlide7.xml" Id="Rbac97d8be3af4c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ce5aeb2ae4cbe" /><Relationship Type="http://schemas.openxmlformats.org/officeDocument/2006/relationships/notesSlide" Target="/ppt/notesSlides/notesSlide8.xml" Id="R7360d2113cb944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33bf9ed314a85" /><Relationship Type="http://schemas.openxmlformats.org/officeDocument/2006/relationships/notesSlide" Target="/ppt/notesSlides/notesSlide9.xml" Id="R5927c286830142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BAB74-70F3-4EA0-B143-4607F226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35F05-7CBB-45B5-A32C-7CD9F727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48B76-62EE-4B87-B052-00EE46E7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A6C9A3-1D6B-4B19-AACC-044D1798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36C04-62D8-4942-9C81-174250C6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Aménager une ville pour le vélo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58483-B284-40F3-A0A1-068D2B82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des aménagements permettent-ils à davantage d’habitants de se déplacer à vélo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92b7725a74545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D5EED-4197-467F-BC5C-C898C41F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009BA5-72A3-4C57-B03C-20FCD81D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700C71-6298-4F99-B913-456B65E81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1BF83-0CAF-4637-9F72-51C9FBF8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6E4A8-D8A3-4A68-9A61-B7E22DBB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49CE6A-ED50-4049-9791-2614FA6F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5940653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0BD24-B1D9-44D7-B28F-5E25EA98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E4B0C-EC57-4FB8-987C-7C0F2BE8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1E21B3-FC66-4398-A511-C8895C9B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A9852-00A9-4C22-9172-E57757C3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Pour que le vélo soit utile au quotidien, des itinéraires continus doivent relier les quartiers, le centre et les communes voisines.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3AA9C-49D8-4061-8C98-FAB6C9F3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Strasbourg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B6FC7-7383-427F-917E-9ABE3830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+ de 600 km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3B6F79-9E45-44AF-9A43-FA4A1FC8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10 radiales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7E811-EB9B-43F0-B8EA-42115AF2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2 rocades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03119-345D-49F5-808D-AD80F345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la carte montre-t-elle que les pistes cyclables forment un réseau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DA1FA3-6A03-409D-A6B2-6DE86DC1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CC456F-0E12-4D49-B9CB-06C22836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346D54-99A3-41BF-8C99-F9443997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22763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4ABAB-29CE-4AEA-809C-44C5092E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F7263-121B-4E5F-83B7-CF374A453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381BE-9AF5-4ED8-9302-398DF2DE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6B980-6C9A-44D5-84B2-D6B1E8B5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 réseau cyclable dans le centre de Strasbourg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82692-21C2-4315-A48B-B2328A30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Extrait recadré de la carte officielle des pistes cyclables, édition 2023.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eafa3531d4cce"/>
          <a:stretch xmlns:a="http://schemas.openxmlformats.org/drawingml/2006/main"/>
        </p:blipFill>
        <p:spPr>
          <a:xfrm xmlns:a="http://schemas.openxmlformats.org/drawingml/2006/main">
            <a:off x="2628900" y="1571625"/>
            <a:ext cx="6934200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03619-88A7-4CAB-B276-24EB8836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A752A2-E9CF-4C55-9CF4-F1CEE539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Ville et Eurométropole de Strasbourg, Carte des pistes cyclables, édition 2023.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BC9176-E09B-4A42-A2C1-453EA72C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2F10A-A885-467C-81A3-5E22DA78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41B85-2692-4B87-920D-AC4DA8F1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7577073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8A4F9-E090-47EE-A72B-B7C3CE79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020C1-B79F-468C-9E6E-75CE2DBD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E968C-2781-4D29-AFE3-28B21A09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439A8-13D4-46F8-9E1A-BA6BCA7C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06D4C-E7D7-4178-B03C-C229BD0D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B4ACD-DC80-4AF6-B399-CD5566DF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espace de la ville est placé au centre du réseau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Quels éléments montrent qu’il existe plusieurs itinéraires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Repère un endroit où plusieurs lignes se croisent.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Pourquoi un réseau est-il plus utile qu’une seule piste isolée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4310B2-C8D6-40CE-BFF2-07FF7D89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AAADC-DC06-4D02-9EDE-FE76F41C6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8C250-D32C-4702-A3D9-A8CC3288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854DF-B71B-4052-8644-27619353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3180392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62ECE-61B9-45D9-ACD7-D3C49E7D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D32F4-240C-40D4-8E71-4599CF4C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63A2C-F97D-45BF-85C2-7FFABE65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4B48A-FBD2-4151-9BC2-92E4B521B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F7F675-B705-43B7-B42A-48A92410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B2E236-81E8-4130-A3FB-2CF4A574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espace de la ville est placé au centre du réseau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E0DB0-F931-4F08-82E7-F86C1FC2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centre-ville de Strasbourg est placé au centre du réseau.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284CB-3512-4FB4-A3E2-FCCAA3F1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82891-6878-4660-AD06-082F38FA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éléments montrent qu’il existe plusieurs itinéraires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C47E5-009A-44C9-B0C4-970A2C8C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De nombreuses lignes de couleurs différentes traversent et contournent le centre.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BF7AA-488D-41DD-A82A-AFAE1692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A5E3E-F9B0-4F43-8EC6-E19552BD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Repère un endroit où plusieurs lignes se croisent.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6BA0A2-7251-4B11-A19F-BB30259C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Par exemple, plusieurs lignes se croisent près du centre-ville ou de la gare.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0F9F1-B3DE-46F8-BB75-32312934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F3897-3F58-400D-8D66-073475EB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Pourquoi un réseau est-il plus utile qu’une seule piste isolée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87ADCC-BC5C-4FEA-8C71-9A3C1C27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 réseau relie plusieurs lieux et offre plusieurs itinéraires ; une piste isolée ne permet pas d’effectuer tout un trajet.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06D787-8176-4C45-A90C-D2F41FBF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Comment des radiales et des rocades relient-elles le centre aux communes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CB14B6-646E-4552-854B-9C287557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EA349-3D76-430C-8318-5F6F137D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B7BB7C-23A5-4D6B-9728-9D1D1D51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502258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5A2A4-F6A7-43AC-9CC2-EACDC0F0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925CC-E724-4F12-B8EF-BBA4DB71C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9130B-9762-49B7-ADF6-EEFA304E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4ADA8-671F-4BB2-8BF1-5A059C08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L’organisation du réseau Vélostras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59E56-82D5-4757-86E4-7AFAA994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Schéma pédagogique construit à partir des informations de l’Eurométropole de Strasbourg.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c255f95b37456e"/>
          <a:stretch xmlns:a="http://schemas.openxmlformats.org/drawingml/2006/main"/>
        </p:blipFill>
        <p:spPr>
          <a:xfrm xmlns:a="http://schemas.openxmlformats.org/drawingml/2006/main">
            <a:off x="2446421" y="1571625"/>
            <a:ext cx="7299158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A7A08E-0E9E-4227-B7A2-C5DF8F50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88F63F-1323-4338-8F03-EB073774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Ville et Eurométropole de Strasbourg, pages « Vélostras » et « À vélo », consultées le 23 août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828E26-65A8-4CEC-AF07-CF6637A0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4DAE05-B70D-43A5-BA25-4B7C059E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7C8DE0-3963-4BCB-93B6-41446FC2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013642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BE3E9-39E2-44E3-8BA7-7330D9F04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60336-0B99-426F-9E9C-80E51F1A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CAEB64-C5D0-4461-9842-F96BF483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B2C04-78C7-4C4A-B808-58FE337A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E82B7-91F5-4B3F-97DD-051A7C3E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A4E43B-07A7-44F3-9AA1-5D27DA88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Combien de routes radiales sont représentées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Combien de rocades organisent le réseau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 temps de parcours est annoncé du centre aux communes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Explique le rôle complémentaire des radiales et des rocades.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3D934-C505-4F5E-A7A0-1ACA2458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5F7437-6DA7-41FF-BADA-11588FA8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323B97-B236-44D8-923E-168E06BE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AFD05-B65B-4E8C-BCB3-F817EF15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748675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762A7-8205-4FD3-AE8C-1C2C2EFC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5BB59-D53B-4FC5-B36A-E4B94429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A39E6E-0704-44CF-BABB-FAE341FF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10343-995C-4586-A234-AD4E349B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3828F5-1128-4FDC-A492-100A5D8E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FD5DD-A695-4374-90A5-EEA9E3BA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routes radiales sont représentées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2BAE6-9362-411A-9D1E-73484484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Dix routes radiales sont représentées.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16C9B8-85D2-4172-A4B6-F3AE68F2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CF627-6C92-48F5-B6C4-01ADC08C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rocades organisent le réseau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36F3B-7A7B-4D5D-81D3-A88490F0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Deux rocades organisent le réseau.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304A6-BD05-48BD-AACA-1E219DD1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EB9C0-26BF-4597-92F1-DDBA3ECD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temps de parcours est annoncé du centre aux communes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BE3A2D-5F65-4BCA-9092-7B1D3D72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temps annoncé est de 30 minutes.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12508-40DC-41F8-B66A-3FC5D3AB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BD1803-A762-4F9F-A975-DD6D3587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Explique le rôle complémentaire des radiales et des rocades.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21A7AC-A4FF-415E-9FF3-03FB2384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radiales relient les communes au centre ; les rocades permettent de passer d’une radiale à une autre sans traverser tout le centre.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7BD488-F64B-49A3-B6C8-2FE20D2E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D59AC0-8FFF-4046-9E78-2DBA737A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AB785E-CE93-4B67-9A50-E9F8CF55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968707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E2EA6A-44D9-4A33-848B-289E7909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52557-3361-4ECD-B34F-9F9800CE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5F238A-8EAE-44DE-8B5F-BAA7A91F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5AE20-FB40-4E28-82E6-51A6A8FD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La ville peut favoriser les déplacements à vélo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D3E03-A027-4D2D-9241-FFDF209D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334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45A01-7350-490A-8153-FAC59027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334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3ED183-E6BC-4489-A5C7-47A0DE6D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Une ville peut aménager un </a:t>
            </a:r>
            <a:r>
              <a:rPr b="1">
                <a:solidFill>
                  <a:srgbClr val="C53D32"/>
                </a:solidFill>
              </a:rPr>
              <a:t>réseau cyclable</a:t>
            </a:r>
            <a:r>
              <a:rPr b="0">
                <a:solidFill>
                  <a:srgbClr val="0057B8"/>
                </a:solidFill>
              </a:rPr>
              <a:t> pour faciliter les déplacements à vélo.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</a:t>
            </a:r>
            <a:r>
              <a:rPr b="1">
                <a:solidFill>
                  <a:srgbClr val="C53D32"/>
                </a:solidFill>
              </a:rPr>
              <a:t>pistes cyclables</a:t>
            </a:r>
            <a:r>
              <a:rPr b="0">
                <a:solidFill>
                  <a:srgbClr val="0057B8"/>
                </a:solidFill>
              </a:rPr>
              <a:t> relient les quartiers, le centre et les communes voisines.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routes </a:t>
            </a:r>
            <a:r>
              <a:rPr b="1">
                <a:solidFill>
                  <a:srgbClr val="C53D32"/>
                </a:solidFill>
              </a:rPr>
              <a:t>radiales</a:t>
            </a:r>
            <a:r>
              <a:rPr b="0">
                <a:solidFill>
                  <a:srgbClr val="0057B8"/>
                </a:solidFill>
              </a:rPr>
              <a:t> vont de la périphérie vers le centre.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</a:t>
            </a:r>
            <a:r>
              <a:rPr b="1">
                <a:solidFill>
                  <a:srgbClr val="C53D32"/>
                </a:solidFill>
              </a:rPr>
              <a:t>rocades</a:t>
            </a:r>
            <a:r>
              <a:rPr b="0">
                <a:solidFill>
                  <a:srgbClr val="0057B8"/>
                </a:solidFill>
              </a:rPr>
              <a:t> contournent le centre et relient les radiales entre elles.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réseau continu et lisible rend le vélo plus </a:t>
            </a:r>
            <a:r>
              <a:rPr b="1">
                <a:solidFill>
                  <a:srgbClr val="C53D32"/>
                </a:solidFill>
              </a:rPr>
              <a:t>sûr</a:t>
            </a:r>
            <a:r>
              <a:rPr b="0">
                <a:solidFill>
                  <a:srgbClr val="0057B8"/>
                </a:solidFill>
              </a:rPr>
              <a:t> et plus pratique au quotidien.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1CB8E-53AA-404A-B6C0-F9A8766D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1333A6-9095-48D7-AE8E-E5294BF7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6D567F-FCA4-4C6D-B372-56B4C4E9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45550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2026-08-23T20:54:52.3050000Z</dcterms:created>
  <dcterms:modified xsi:type="dcterms:W3CDTF">2026-08-23T20:54:52.3050000Z</dcterms:modified>
</coreProperties>
</file>