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Présenter le chapitre sans donner encore les réponses.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https://essentiels.bnf.fr/fr/image/ca917feb-554b-410d-9440-e112fb948d1a-chateau-broc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[/Sources]</a:t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" name="Google Shape;26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S’arrêter après « la page se tourne ».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Dire explicitement que la datation vient de la notice historique, pas de l’image.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Rappeler qu’Aélis et Martin sont des personnages fictifs.</a:t>
            </a:r>
            <a:endParaRPr/>
          </a:p>
        </p:txBody>
      </p:sp>
      <p:sp>
        <p:nvSpPr>
          <p:cNvPr id="27" name="Google Shape;27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" name="Google Shape;40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Faire identifier la nature et la date du document.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Zoomer oralement sur les dessins de châteaux à gauche.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https://portail.biblissima.fr/fr/ark:/43093/ifdataec65864d4543c195cbb0e860332cf941ce3ed3fe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https://classes.bnf.fr/ema/audio/grands/c017.htm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[/Sources]</a:t>
            </a:r>
            <a:endParaRPr/>
          </a:p>
        </p:txBody>
      </p:sp>
      <p:sp>
        <p:nvSpPr>
          <p:cNvPr id="41" name="Google Shape;41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" name="Google Shape;55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Recherche individuelle sur la fiche, puis comparaison en binôme.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Faire justifier 1101 et 1200.</a:t>
            </a:r>
            <a:endParaRPr/>
          </a:p>
        </p:txBody>
      </p:sp>
      <p:sp>
        <p:nvSpPr>
          <p:cNvPr id="56" name="Google Shape;56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Faire corriger les deux dates et la zone coloriée.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https://portail.biblissima.fr/fr/ark:/43093/ifdataec65864d4543c195cbb0e860332cf941ce3ed3fe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[/Sources]</a:t>
            </a:r>
            <a:endParaRPr/>
          </a:p>
        </p:txBody>
      </p:sp>
      <p:sp>
        <p:nvSpPr>
          <p:cNvPr id="83" name="Google Shape;83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Construire cette seconde lecture de la frise avec la classe.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Distinguer la durée d’un siècle et celle d’une période historique.</a:t>
            </a:r>
            <a:endParaRPr/>
          </a:p>
        </p:txBody>
      </p:sp>
      <p:sp>
        <p:nvSpPr>
          <p:cNvPr id="115" name="Google Shape;115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2" name="Google Shape;152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S’arrêter après « la fin de sa phrase ».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Ne pas prononcer le mot seigneurie avant l’étude.</a:t>
            </a:r>
            <a:endParaRPr/>
          </a:p>
        </p:txBody>
      </p:sp>
      <p:sp>
        <p:nvSpPr>
          <p:cNvPr id="153" name="Google Shape;153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6" name="Google Shape;166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Faire observer d’abord silencieusement.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Préciser que le document date du XVe siècle : il est postérieur à la période centrale du chapitre.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https://essentiels.bnf.fr/fr/image/ca917feb-554b-410d-9440-e112fb948d1a-chateau-broc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[/Sources]</a:t>
            </a:r>
            <a:endParaRPr/>
          </a:p>
        </p:txBody>
      </p:sp>
      <p:sp>
        <p:nvSpPr>
          <p:cNvPr id="167" name="Google Shape;167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1" name="Google Shape;181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Travail individuel sur la fiche, puis mutualisation.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Faire distinguer ce qui est vu et ce qui est déduit.</a:t>
            </a:r>
            <a:endParaRPr/>
          </a:p>
        </p:txBody>
      </p:sp>
      <p:sp>
        <p:nvSpPr>
          <p:cNvPr id="182" name="Google Shape;182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9" name="Google Shape;199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Faire reprendre la phrase interrompue : « Tous ces lieux forment une seigneurie. »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https://essentiels.bnf.fr/fr/image/ca917feb-554b-410d-9440-e112fb948d1a-chateau-broc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[/Sources]</a:t>
            </a:r>
            <a:endParaRPr/>
          </a:p>
        </p:txBody>
      </p:sp>
      <p:sp>
        <p:nvSpPr>
          <p:cNvPr id="200" name="Google Shape;200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4" name="Google Shape;214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Toute la trace écrite tient sur cette diapositive.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Faire écrire en rouge : 476, 1492, 1101, 1200 et seigneurie.</a:t>
            </a:r>
            <a:endParaRPr/>
          </a:p>
        </p:txBody>
      </p:sp>
      <p:sp>
        <p:nvSpPr>
          <p:cNvPr id="215" name="Google Shape;215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F4FB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666750" y="685800"/>
            <a:ext cx="523875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F4E79"/>
                </a:solidFill>
              </a:rPr>
              <a:t>HISTOIRE • CM1 • SÉANCE 1</a:t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666750" y="1476375"/>
            <a:ext cx="53340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1F4E79"/>
                </a:solidFill>
              </a:rPr>
              <a:t>Entrer dans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1F4E79"/>
                </a:solidFill>
              </a:rPr>
              <a:t>le Moyen Âge</a:t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685800" y="3429000"/>
            <a:ext cx="2476500" cy="66675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685800" y="3762375"/>
            <a:ext cx="5143500" cy="666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20242A"/>
                </a:solidFill>
              </a:rPr>
              <a:t>Découvrir le territoire d’une seigneurie</a:t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6762750" y="876300"/>
            <a:ext cx="4476750" cy="5143500"/>
          </a:xfrm>
          <a:prstGeom prst="roundRect">
            <a:avLst>
              <a:gd fmla="val 1702" name="adj"/>
            </a:avLst>
          </a:prstGeom>
          <a:solidFill>
            <a:srgbClr val="FFFFFF"/>
          </a:solidFill>
          <a:ln cap="flat" cmpd="sng" w="14275">
            <a:solidFill>
              <a:srgbClr val="BFD5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10453" r="10453" t="0"/>
          <a:stretch/>
        </p:blipFill>
        <p:spPr>
          <a:xfrm>
            <a:off x="7000875" y="1123950"/>
            <a:ext cx="4000500" cy="3857625"/>
          </a:xfrm>
          <a:prstGeom prst="roundRect">
            <a:avLst>
              <a:gd fmla="val 2963" name="adj"/>
            </a:avLst>
          </a:prstGeom>
          <a:noFill/>
          <a:ln>
            <a:noFill/>
          </a:ln>
        </p:spPr>
      </p:pic>
      <p:sp>
        <p:nvSpPr>
          <p:cNvPr id="23" name="Google Shape;23;p3"/>
          <p:cNvSpPr/>
          <p:nvPr/>
        </p:nvSpPr>
        <p:spPr>
          <a:xfrm>
            <a:off x="7239000" y="5219700"/>
            <a:ext cx="35242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50">
                <a:solidFill>
                  <a:srgbClr val="1F4E79"/>
                </a:solidFill>
              </a:rPr>
              <a:t>Aélis et Martin nous guident…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C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/>
          <p:nvPr/>
        </p:nvSpPr>
        <p:spPr>
          <a:xfrm>
            <a:off x="0" y="0"/>
            <a:ext cx="12192000" cy="590550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4"/>
          <p:cNvSpPr/>
          <p:nvPr/>
        </p:nvSpPr>
        <p:spPr>
          <a:xfrm>
            <a:off x="457200" y="171450"/>
            <a:ext cx="4762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1F4E79"/>
                </a:solidFill>
              </a:rPr>
              <a:t>HISTOIRE • CM1 • CHAPITRE 1</a:t>
            </a:r>
            <a:endParaRPr/>
          </a:p>
        </p:txBody>
      </p:sp>
      <p:sp>
        <p:nvSpPr>
          <p:cNvPr id="32" name="Google Shape;32;p4"/>
          <p:cNvSpPr/>
          <p:nvPr/>
        </p:nvSpPr>
        <p:spPr>
          <a:xfrm>
            <a:off x="552450" y="742950"/>
            <a:ext cx="106680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50">
                <a:solidFill>
                  <a:srgbClr val="1F4E79"/>
                </a:solidFill>
              </a:rPr>
              <a:t>Le récit d’Aélis et Martin</a:t>
            </a: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552450" y="1304925"/>
            <a:ext cx="2000250" cy="47625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876300" y="1666875"/>
            <a:ext cx="10382250" cy="3381375"/>
          </a:xfrm>
          <a:prstGeom prst="roundRect">
            <a:avLst>
              <a:gd fmla="val 2254" name="adj"/>
            </a:avLst>
          </a:prstGeom>
          <a:solidFill>
            <a:srgbClr val="FFFFFF"/>
          </a:solidFill>
          <a:ln cap="flat" cmpd="sng" w="14275">
            <a:solidFill>
              <a:srgbClr val="C9DC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4"/>
          <p:cNvSpPr/>
          <p:nvPr/>
        </p:nvSpPr>
        <p:spPr>
          <a:xfrm>
            <a:off x="1219200" y="2019300"/>
            <a:ext cx="5334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C53B36"/>
                </a:solidFill>
              </a:rPr>
              <a:t>RÉCIT PÉDAGOGIQUE • PERSONNAGES FICTIFS</a:t>
            </a:r>
            <a:endParaRPr/>
          </a:p>
        </p:txBody>
      </p:sp>
      <p:sp>
        <p:nvSpPr>
          <p:cNvPr id="36" name="Google Shape;36;p4"/>
          <p:cNvSpPr/>
          <p:nvPr/>
        </p:nvSpPr>
        <p:spPr>
          <a:xfrm>
            <a:off x="1219200" y="2571750"/>
            <a:ext cx="95250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75">
                <a:solidFill>
                  <a:srgbClr val="20242A"/>
                </a:solidFill>
              </a:rPr>
              <a:t>Pour raconter l’histoire d’Aélis et Martin, le narrateur déplie une page ancienne. Les historiens de la BnF l’ont étudiée : leur notice indique qu’elle date du XIIe siècle, après 1166.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75">
              <a:solidFill>
                <a:srgbClr val="2024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75">
                <a:solidFill>
                  <a:srgbClr val="20242A"/>
                </a:solidFill>
              </a:rPr>
              <a:t>Martin regarde la grande frise qui va de l’an 0 à 2026 : « Mais où se place ce XIIe siècle ? Près du début, au milieu ou près de nous ? »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75">
              <a:solidFill>
                <a:srgbClr val="2024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75">
                <a:solidFill>
                  <a:srgbClr val="20242A"/>
                </a:solidFill>
              </a:rPr>
              <a:t>Avant que le narrateur ne réponde, la page se tourne.</a:t>
            </a:r>
            <a:endParaRPr/>
          </a:p>
        </p:txBody>
      </p:sp>
      <p:sp>
        <p:nvSpPr>
          <p:cNvPr id="37" name="Google Shape;37;p4"/>
          <p:cNvSpPr/>
          <p:nvPr/>
        </p:nvSpPr>
        <p:spPr>
          <a:xfrm>
            <a:off x="1524000" y="5429250"/>
            <a:ext cx="9144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F4E79"/>
                </a:solidFill>
              </a:rPr>
              <a:t>Le récit s’interrompt : il faut placer cette période sur la grande frise.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C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0" y="0"/>
            <a:ext cx="12192000" cy="590550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5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5"/>
          <p:cNvSpPr/>
          <p:nvPr/>
        </p:nvSpPr>
        <p:spPr>
          <a:xfrm>
            <a:off x="457200" y="171450"/>
            <a:ext cx="4762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1F4E79"/>
                </a:solidFill>
              </a:rPr>
              <a:t>HISTOIRE • CM1 • CHAPITRE 1</a:t>
            </a:r>
            <a:endParaRPr/>
          </a:p>
        </p:txBody>
      </p:sp>
      <p:sp>
        <p:nvSpPr>
          <p:cNvPr id="46" name="Google Shape;46;p5"/>
          <p:cNvSpPr/>
          <p:nvPr/>
        </p:nvSpPr>
        <p:spPr>
          <a:xfrm>
            <a:off x="552450" y="742950"/>
            <a:ext cx="106680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50">
                <a:solidFill>
                  <a:srgbClr val="1F4E79"/>
                </a:solidFill>
              </a:rPr>
              <a:t>Document 1 • Une page médiévale</a:t>
            </a:r>
            <a:endParaRPr/>
          </a:p>
        </p:txBody>
      </p:sp>
      <p:sp>
        <p:nvSpPr>
          <p:cNvPr id="47" name="Google Shape;47;p5"/>
          <p:cNvSpPr/>
          <p:nvPr/>
        </p:nvSpPr>
        <p:spPr>
          <a:xfrm>
            <a:off x="552450" y="1304925"/>
            <a:ext cx="2000250" cy="47625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" name="Google Shape;4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16679" y="1524000"/>
            <a:ext cx="3710542" cy="46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5"/>
          <p:cNvSpPr/>
          <p:nvPr/>
        </p:nvSpPr>
        <p:spPr>
          <a:xfrm>
            <a:off x="7905750" y="1666875"/>
            <a:ext cx="3333750" cy="3857625"/>
          </a:xfrm>
          <a:prstGeom prst="roundRect">
            <a:avLst>
              <a:gd fmla="val 2286" name="adj"/>
            </a:avLst>
          </a:prstGeom>
          <a:solidFill>
            <a:srgbClr val="FFFFFF"/>
          </a:solidFill>
          <a:ln cap="flat" cmpd="sng" w="14275">
            <a:solidFill>
              <a:srgbClr val="C9DC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5"/>
          <p:cNvSpPr/>
          <p:nvPr/>
        </p:nvSpPr>
        <p:spPr>
          <a:xfrm>
            <a:off x="8239125" y="2000250"/>
            <a:ext cx="2667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1F4E79"/>
                </a:solidFill>
              </a:rPr>
              <a:t>Carte d’identité</a:t>
            </a:r>
            <a:endParaRPr/>
          </a:p>
        </p:txBody>
      </p:sp>
      <p:sp>
        <p:nvSpPr>
          <p:cNvPr id="51" name="Google Shape;51;p5"/>
          <p:cNvSpPr/>
          <p:nvPr/>
        </p:nvSpPr>
        <p:spPr>
          <a:xfrm>
            <a:off x="8239125" y="2667000"/>
            <a:ext cx="2619375" cy="2428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20242A"/>
                </a:solidFill>
              </a:rPr>
              <a:t>Nature : manuscrit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2024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20242A"/>
                </a:solidFill>
              </a:rPr>
              <a:t>Titre : Annales de Gênes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2024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20242A"/>
                </a:solidFill>
              </a:rPr>
              <a:t>Lieu : Italie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2024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20242A"/>
                </a:solidFill>
              </a:rPr>
              <a:t>Date : XIIe siècle,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20242A"/>
                </a:solidFill>
              </a:rPr>
              <a:t>après 1166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2024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20242A"/>
                </a:solidFill>
              </a:rPr>
              <a:t>Conservation : BnF</a:t>
            </a:r>
            <a:endParaRPr/>
          </a:p>
        </p:txBody>
      </p:sp>
      <p:sp>
        <p:nvSpPr>
          <p:cNvPr id="52" name="Google Shape;52;p5"/>
          <p:cNvSpPr/>
          <p:nvPr/>
        </p:nvSpPr>
        <p:spPr>
          <a:xfrm>
            <a:off x="8096250" y="5810250"/>
            <a:ext cx="30480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rgbClr val="5C6670"/>
                </a:solidFill>
              </a:rPr>
              <a:t>Un document réalisé pendant la période étudiée.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C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/>
          <p:nvPr/>
        </p:nvSpPr>
        <p:spPr>
          <a:xfrm>
            <a:off x="0" y="0"/>
            <a:ext cx="12192000" cy="590550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6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6"/>
          <p:cNvSpPr/>
          <p:nvPr/>
        </p:nvSpPr>
        <p:spPr>
          <a:xfrm>
            <a:off x="457200" y="171450"/>
            <a:ext cx="4762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1F4E79"/>
                </a:solidFill>
              </a:rPr>
              <a:t>HISTOIRE • CM1 • CHAPITRE 1</a:t>
            </a:r>
            <a:endParaRPr/>
          </a:p>
        </p:txBody>
      </p:sp>
      <p:sp>
        <p:nvSpPr>
          <p:cNvPr id="61" name="Google Shape;61;p6"/>
          <p:cNvSpPr/>
          <p:nvPr/>
        </p:nvSpPr>
        <p:spPr>
          <a:xfrm>
            <a:off x="552450" y="742950"/>
            <a:ext cx="106680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50">
                <a:solidFill>
                  <a:srgbClr val="1F4E79"/>
                </a:solidFill>
              </a:rPr>
              <a:t>Question 1</a:t>
            </a:r>
            <a:endParaRPr/>
          </a:p>
        </p:txBody>
      </p:sp>
      <p:sp>
        <p:nvSpPr>
          <p:cNvPr id="62" name="Google Shape;62;p6"/>
          <p:cNvSpPr/>
          <p:nvPr/>
        </p:nvSpPr>
        <p:spPr>
          <a:xfrm>
            <a:off x="552450" y="1304925"/>
            <a:ext cx="2000250" cy="47625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6"/>
          <p:cNvSpPr/>
          <p:nvPr/>
        </p:nvSpPr>
        <p:spPr>
          <a:xfrm>
            <a:off x="904875" y="1666875"/>
            <a:ext cx="10382250" cy="1190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75">
                <a:solidFill>
                  <a:srgbClr val="20242A"/>
                </a:solidFill>
              </a:rPr>
              <a:t>La notice indique que ce manuscrit date du XIIe siècle. Sur la frise de 0 à 2026, place 1101 et 1200, puis colorie toute la durée du XIIe siècle.</a:t>
            </a:r>
            <a:endParaRPr/>
          </a:p>
        </p:txBody>
      </p:sp>
      <p:sp>
        <p:nvSpPr>
          <p:cNvPr id="64" name="Google Shape;64;p6"/>
          <p:cNvSpPr/>
          <p:nvPr/>
        </p:nvSpPr>
        <p:spPr>
          <a:xfrm>
            <a:off x="1428750" y="4333875"/>
            <a:ext cx="9334500" cy="476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6"/>
          <p:cNvSpPr/>
          <p:nvPr/>
        </p:nvSpPr>
        <p:spPr>
          <a:xfrm>
            <a:off x="1409700" y="4238625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1047750" y="4562475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1F4E79"/>
                </a:solidFill>
              </a:rPr>
              <a:t>0</a:t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3713377" y="4238625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/>
          <p:nvPr/>
        </p:nvSpPr>
        <p:spPr>
          <a:xfrm>
            <a:off x="3351427" y="4562475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1F4E79"/>
                </a:solidFill>
              </a:rPr>
              <a:t>500</a:t>
            </a:r>
            <a:endParaRPr/>
          </a:p>
        </p:txBody>
      </p:sp>
      <p:sp>
        <p:nvSpPr>
          <p:cNvPr id="69" name="Google Shape;69;p6"/>
          <p:cNvSpPr/>
          <p:nvPr/>
        </p:nvSpPr>
        <p:spPr>
          <a:xfrm>
            <a:off x="6017054" y="4238625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6"/>
          <p:cNvSpPr/>
          <p:nvPr/>
        </p:nvSpPr>
        <p:spPr>
          <a:xfrm>
            <a:off x="5655104" y="4562475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1F4E79"/>
                </a:solidFill>
              </a:rPr>
              <a:t>1000</a:t>
            </a:r>
            <a:endParaRPr/>
          </a:p>
        </p:txBody>
      </p:sp>
      <p:sp>
        <p:nvSpPr>
          <p:cNvPr id="71" name="Google Shape;71;p6"/>
          <p:cNvSpPr/>
          <p:nvPr/>
        </p:nvSpPr>
        <p:spPr>
          <a:xfrm>
            <a:off x="8320732" y="4238625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6"/>
          <p:cNvSpPr/>
          <p:nvPr/>
        </p:nvSpPr>
        <p:spPr>
          <a:xfrm>
            <a:off x="7958782" y="4562475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1F4E79"/>
                </a:solidFill>
              </a:rPr>
              <a:t>1500</a:t>
            </a:r>
            <a:endParaRPr/>
          </a:p>
        </p:txBody>
      </p:sp>
      <p:sp>
        <p:nvSpPr>
          <p:cNvPr id="73" name="Google Shape;73;p6"/>
          <p:cNvSpPr/>
          <p:nvPr/>
        </p:nvSpPr>
        <p:spPr>
          <a:xfrm>
            <a:off x="10624409" y="4238625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6"/>
          <p:cNvSpPr/>
          <p:nvPr/>
        </p:nvSpPr>
        <p:spPr>
          <a:xfrm>
            <a:off x="10052909" y="4562475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1F4E79"/>
                </a:solidFill>
              </a:rPr>
              <a:t>2000</a:t>
            </a:r>
            <a:endParaRPr/>
          </a:p>
        </p:txBody>
      </p:sp>
      <p:sp>
        <p:nvSpPr>
          <p:cNvPr id="75" name="Google Shape;75;p6"/>
          <p:cNvSpPr/>
          <p:nvPr/>
        </p:nvSpPr>
        <p:spPr>
          <a:xfrm>
            <a:off x="10744200" y="4238625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6"/>
          <p:cNvSpPr/>
          <p:nvPr/>
        </p:nvSpPr>
        <p:spPr>
          <a:xfrm>
            <a:off x="10744200" y="3895725"/>
            <a:ext cx="38100" cy="3429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6"/>
          <p:cNvSpPr/>
          <p:nvPr/>
        </p:nvSpPr>
        <p:spPr>
          <a:xfrm>
            <a:off x="9982200" y="3590925"/>
            <a:ext cx="7810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1F4E79"/>
                </a:solidFill>
              </a:rPr>
              <a:t>2026</a:t>
            </a:r>
            <a:endParaRPr/>
          </a:p>
        </p:txBody>
      </p:sp>
      <p:sp>
        <p:nvSpPr>
          <p:cNvPr id="78" name="Google Shape;78;p6"/>
          <p:cNvSpPr/>
          <p:nvPr/>
        </p:nvSpPr>
        <p:spPr>
          <a:xfrm>
            <a:off x="2952750" y="3590925"/>
            <a:ext cx="6286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575">
                <a:solidFill>
                  <a:srgbClr val="5C6670"/>
                </a:solidFill>
              </a:rPr>
              <a:t>Place 1101 et 1200, puis colorie la durée du XIIe siècle.</a:t>
            </a:r>
            <a:endParaRPr/>
          </a:p>
        </p:txBody>
      </p:sp>
      <p:sp>
        <p:nvSpPr>
          <p:cNvPr id="79" name="Google Shape;79;p6"/>
          <p:cNvSpPr/>
          <p:nvPr/>
        </p:nvSpPr>
        <p:spPr>
          <a:xfrm>
            <a:off x="1762125" y="5715000"/>
            <a:ext cx="86677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500">
                <a:solidFill>
                  <a:srgbClr val="5C6670"/>
                </a:solidFill>
              </a:rPr>
              <a:t>Rappel : un siècle commence par une année en 01 et se termine par une année en 00.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C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"/>
          <p:cNvSpPr/>
          <p:nvPr/>
        </p:nvSpPr>
        <p:spPr>
          <a:xfrm>
            <a:off x="0" y="0"/>
            <a:ext cx="12192000" cy="590550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7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7"/>
          <p:cNvSpPr/>
          <p:nvPr/>
        </p:nvSpPr>
        <p:spPr>
          <a:xfrm>
            <a:off x="457200" y="171450"/>
            <a:ext cx="4762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1F4E79"/>
                </a:solidFill>
              </a:rPr>
              <a:t>HISTOIRE • CM1 • CHAPITRE 1</a:t>
            </a:r>
            <a:endParaRPr/>
          </a:p>
        </p:txBody>
      </p:sp>
      <p:sp>
        <p:nvSpPr>
          <p:cNvPr id="88" name="Google Shape;88;p7"/>
          <p:cNvSpPr/>
          <p:nvPr/>
        </p:nvSpPr>
        <p:spPr>
          <a:xfrm>
            <a:off x="552450" y="742950"/>
            <a:ext cx="106680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50">
                <a:solidFill>
                  <a:srgbClr val="1F4E79"/>
                </a:solidFill>
              </a:rPr>
              <a:t>Correction • Le XIIe siècle</a:t>
            </a:r>
            <a:endParaRPr/>
          </a:p>
        </p:txBody>
      </p:sp>
      <p:sp>
        <p:nvSpPr>
          <p:cNvPr id="89" name="Google Shape;89;p7"/>
          <p:cNvSpPr/>
          <p:nvPr/>
        </p:nvSpPr>
        <p:spPr>
          <a:xfrm>
            <a:off x="552450" y="1304925"/>
            <a:ext cx="2000250" cy="47625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7"/>
          <p:cNvSpPr/>
          <p:nvPr/>
        </p:nvSpPr>
        <p:spPr>
          <a:xfrm>
            <a:off x="1238250" y="1809750"/>
            <a:ext cx="97155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50">
                <a:solidFill>
                  <a:srgbClr val="278348"/>
                </a:solidFill>
              </a:rPr>
              <a:t>Le XIIe siècle commence en 1101 et se termine en 1200.</a:t>
            </a:r>
            <a:endParaRPr/>
          </a:p>
        </p:txBody>
      </p:sp>
      <p:sp>
        <p:nvSpPr>
          <p:cNvPr id="91" name="Google Shape;91;p7"/>
          <p:cNvSpPr/>
          <p:nvPr/>
        </p:nvSpPr>
        <p:spPr>
          <a:xfrm>
            <a:off x="1428750" y="4238625"/>
            <a:ext cx="9334500" cy="476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7"/>
          <p:cNvSpPr/>
          <p:nvPr/>
        </p:nvSpPr>
        <p:spPr>
          <a:xfrm>
            <a:off x="1409700" y="4143375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7"/>
          <p:cNvSpPr/>
          <p:nvPr/>
        </p:nvSpPr>
        <p:spPr>
          <a:xfrm>
            <a:off x="1047750" y="4467225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1F4E79"/>
                </a:solidFill>
              </a:rPr>
              <a:t>0</a:t>
            </a:r>
            <a:endParaRPr/>
          </a:p>
        </p:txBody>
      </p:sp>
      <p:sp>
        <p:nvSpPr>
          <p:cNvPr id="94" name="Google Shape;94;p7"/>
          <p:cNvSpPr/>
          <p:nvPr/>
        </p:nvSpPr>
        <p:spPr>
          <a:xfrm>
            <a:off x="3713377" y="4143375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7"/>
          <p:cNvSpPr/>
          <p:nvPr/>
        </p:nvSpPr>
        <p:spPr>
          <a:xfrm>
            <a:off x="3351427" y="4467225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1F4E79"/>
                </a:solidFill>
              </a:rPr>
              <a:t>500</a:t>
            </a:r>
            <a:endParaRPr/>
          </a:p>
        </p:txBody>
      </p:sp>
      <p:sp>
        <p:nvSpPr>
          <p:cNvPr id="96" name="Google Shape;96;p7"/>
          <p:cNvSpPr/>
          <p:nvPr/>
        </p:nvSpPr>
        <p:spPr>
          <a:xfrm>
            <a:off x="6017054" y="4143375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7"/>
          <p:cNvSpPr/>
          <p:nvPr/>
        </p:nvSpPr>
        <p:spPr>
          <a:xfrm>
            <a:off x="5655104" y="4467225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1F4E79"/>
                </a:solidFill>
              </a:rPr>
              <a:t>1000</a:t>
            </a:r>
            <a:endParaRPr/>
          </a:p>
        </p:txBody>
      </p:sp>
      <p:sp>
        <p:nvSpPr>
          <p:cNvPr id="98" name="Google Shape;98;p7"/>
          <p:cNvSpPr/>
          <p:nvPr/>
        </p:nvSpPr>
        <p:spPr>
          <a:xfrm>
            <a:off x="8320732" y="4143375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7"/>
          <p:cNvSpPr/>
          <p:nvPr/>
        </p:nvSpPr>
        <p:spPr>
          <a:xfrm>
            <a:off x="7958782" y="4467225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1F4E79"/>
                </a:solidFill>
              </a:rPr>
              <a:t>1500</a:t>
            </a:r>
            <a:endParaRPr/>
          </a:p>
        </p:txBody>
      </p:sp>
      <p:sp>
        <p:nvSpPr>
          <p:cNvPr id="100" name="Google Shape;100;p7"/>
          <p:cNvSpPr/>
          <p:nvPr/>
        </p:nvSpPr>
        <p:spPr>
          <a:xfrm>
            <a:off x="10624409" y="4143375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10052909" y="4467225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1F4E79"/>
                </a:solidFill>
              </a:rPr>
              <a:t>2000</a:t>
            </a:r>
            <a:endParaRPr/>
          </a:p>
        </p:txBody>
      </p:sp>
      <p:sp>
        <p:nvSpPr>
          <p:cNvPr id="102" name="Google Shape;102;p7"/>
          <p:cNvSpPr/>
          <p:nvPr/>
        </p:nvSpPr>
        <p:spPr>
          <a:xfrm>
            <a:off x="10744200" y="4143375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7"/>
          <p:cNvSpPr/>
          <p:nvPr/>
        </p:nvSpPr>
        <p:spPr>
          <a:xfrm>
            <a:off x="10744200" y="3800475"/>
            <a:ext cx="38100" cy="3429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9982200" y="3495675"/>
            <a:ext cx="7810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1F4E79"/>
                </a:solidFill>
              </a:rPr>
              <a:t>2026</a:t>
            </a:r>
            <a:endParaRPr/>
          </a:p>
        </p:txBody>
      </p:sp>
      <p:sp>
        <p:nvSpPr>
          <p:cNvPr id="105" name="Google Shape;105;p7"/>
          <p:cNvSpPr/>
          <p:nvPr/>
        </p:nvSpPr>
        <p:spPr>
          <a:xfrm>
            <a:off x="6501447" y="4124325"/>
            <a:ext cx="456128" cy="276225"/>
          </a:xfrm>
          <a:prstGeom prst="rect">
            <a:avLst/>
          </a:prstGeom>
          <a:solidFill>
            <a:srgbClr val="F4C3C0"/>
          </a:solidFill>
          <a:ln cap="flat" cmpd="sng" w="19050">
            <a:solidFill>
              <a:srgbClr val="C53B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6482397" y="4048125"/>
            <a:ext cx="38100" cy="428625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6938525" y="4048125"/>
            <a:ext cx="38100" cy="428625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7"/>
          <p:cNvSpPr/>
          <p:nvPr/>
        </p:nvSpPr>
        <p:spPr>
          <a:xfrm>
            <a:off x="5434647" y="3590925"/>
            <a:ext cx="9906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25">
                <a:solidFill>
                  <a:srgbClr val="C53B36"/>
                </a:solidFill>
              </a:rPr>
              <a:t>1101</a:t>
            </a:r>
            <a:endParaRPr/>
          </a:p>
        </p:txBody>
      </p:sp>
      <p:sp>
        <p:nvSpPr>
          <p:cNvPr id="109" name="Google Shape;109;p7"/>
          <p:cNvSpPr/>
          <p:nvPr/>
        </p:nvSpPr>
        <p:spPr>
          <a:xfrm>
            <a:off x="7033775" y="3590925"/>
            <a:ext cx="9906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25">
                <a:solidFill>
                  <a:srgbClr val="C53B36"/>
                </a:solidFill>
              </a:rPr>
              <a:t>1200</a:t>
            </a:r>
            <a:endParaRPr/>
          </a:p>
        </p:txBody>
      </p:sp>
      <p:sp>
        <p:nvSpPr>
          <p:cNvPr id="110" name="Google Shape;110;p7"/>
          <p:cNvSpPr/>
          <p:nvPr/>
        </p:nvSpPr>
        <p:spPr>
          <a:xfrm>
            <a:off x="5834697" y="4829175"/>
            <a:ext cx="1789628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25">
                <a:solidFill>
                  <a:srgbClr val="C53B36"/>
                </a:solidFill>
              </a:rPr>
              <a:t>XIIe SIÈCLE</a:t>
            </a:r>
            <a:endParaRPr/>
          </a:p>
        </p:txBody>
      </p:sp>
      <p:sp>
        <p:nvSpPr>
          <p:cNvPr id="111" name="Google Shape;111;p7"/>
          <p:cNvSpPr/>
          <p:nvPr/>
        </p:nvSpPr>
        <p:spPr>
          <a:xfrm>
            <a:off x="2571750" y="5810250"/>
            <a:ext cx="7048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">
                <a:solidFill>
                  <a:srgbClr val="278348"/>
                </a:solidFill>
              </a:rPr>
              <a:t>La zone colorée représente toute la durée du XIIe siècle.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C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/>
          <p:nvPr/>
        </p:nvSpPr>
        <p:spPr>
          <a:xfrm>
            <a:off x="0" y="0"/>
            <a:ext cx="12192000" cy="590550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8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8"/>
          <p:cNvSpPr/>
          <p:nvPr/>
        </p:nvSpPr>
        <p:spPr>
          <a:xfrm>
            <a:off x="457200" y="171450"/>
            <a:ext cx="4762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1F4E79"/>
                </a:solidFill>
              </a:rPr>
              <a:t>HISTOIRE • CM1 • CHAPITRE 1</a:t>
            </a:r>
            <a:endParaRPr/>
          </a:p>
        </p:txBody>
      </p:sp>
      <p:sp>
        <p:nvSpPr>
          <p:cNvPr id="120" name="Google Shape;120;p8"/>
          <p:cNvSpPr/>
          <p:nvPr/>
        </p:nvSpPr>
        <p:spPr>
          <a:xfrm>
            <a:off x="552450" y="742950"/>
            <a:ext cx="106680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50">
                <a:solidFill>
                  <a:srgbClr val="1F4E79"/>
                </a:solidFill>
              </a:rPr>
              <a:t>Correction collective • Le Moyen Âge</a:t>
            </a:r>
            <a:endParaRPr/>
          </a:p>
        </p:txBody>
      </p:sp>
      <p:sp>
        <p:nvSpPr>
          <p:cNvPr id="121" name="Google Shape;121;p8"/>
          <p:cNvSpPr/>
          <p:nvPr/>
        </p:nvSpPr>
        <p:spPr>
          <a:xfrm>
            <a:off x="552450" y="1304925"/>
            <a:ext cx="2000250" cy="47625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8"/>
          <p:cNvSpPr/>
          <p:nvPr/>
        </p:nvSpPr>
        <p:spPr>
          <a:xfrm>
            <a:off x="1619250" y="1809750"/>
            <a:ext cx="89535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25">
                <a:solidFill>
                  <a:srgbClr val="278348"/>
                </a:solidFill>
              </a:rPr>
              <a:t>Plaçons maintenant le Moyen Âge en entier.</a:t>
            </a:r>
            <a:endParaRPr/>
          </a:p>
        </p:txBody>
      </p:sp>
      <p:sp>
        <p:nvSpPr>
          <p:cNvPr id="123" name="Google Shape;123;p8"/>
          <p:cNvSpPr/>
          <p:nvPr/>
        </p:nvSpPr>
        <p:spPr>
          <a:xfrm>
            <a:off x="1428750" y="4000500"/>
            <a:ext cx="9334500" cy="476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"/>
          <p:cNvSpPr/>
          <p:nvPr/>
        </p:nvSpPr>
        <p:spPr>
          <a:xfrm>
            <a:off x="1409700" y="3905250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8"/>
          <p:cNvSpPr/>
          <p:nvPr/>
        </p:nvSpPr>
        <p:spPr>
          <a:xfrm>
            <a:off x="1047750" y="4267200"/>
            <a:ext cx="762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75">
                <a:solidFill>
                  <a:srgbClr val="1F4E79"/>
                </a:solidFill>
              </a:rPr>
              <a:t>0</a:t>
            </a:r>
            <a:endParaRPr/>
          </a:p>
        </p:txBody>
      </p:sp>
      <p:sp>
        <p:nvSpPr>
          <p:cNvPr id="126" name="Google Shape;126;p8"/>
          <p:cNvSpPr/>
          <p:nvPr/>
        </p:nvSpPr>
        <p:spPr>
          <a:xfrm>
            <a:off x="3713377" y="3905250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"/>
          <p:cNvSpPr/>
          <p:nvPr/>
        </p:nvSpPr>
        <p:spPr>
          <a:xfrm>
            <a:off x="3351427" y="4267200"/>
            <a:ext cx="762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75">
                <a:solidFill>
                  <a:srgbClr val="1F4E79"/>
                </a:solidFill>
              </a:rPr>
              <a:t>500</a:t>
            </a:r>
            <a:endParaRPr/>
          </a:p>
        </p:txBody>
      </p:sp>
      <p:sp>
        <p:nvSpPr>
          <p:cNvPr id="128" name="Google Shape;128;p8"/>
          <p:cNvSpPr/>
          <p:nvPr/>
        </p:nvSpPr>
        <p:spPr>
          <a:xfrm>
            <a:off x="6017054" y="3905250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"/>
          <p:cNvSpPr/>
          <p:nvPr/>
        </p:nvSpPr>
        <p:spPr>
          <a:xfrm>
            <a:off x="5655104" y="4267200"/>
            <a:ext cx="762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75">
                <a:solidFill>
                  <a:srgbClr val="1F4E79"/>
                </a:solidFill>
              </a:rPr>
              <a:t>1000</a:t>
            </a:r>
            <a:endParaRPr/>
          </a:p>
        </p:txBody>
      </p:sp>
      <p:sp>
        <p:nvSpPr>
          <p:cNvPr id="130" name="Google Shape;130;p8"/>
          <p:cNvSpPr/>
          <p:nvPr/>
        </p:nvSpPr>
        <p:spPr>
          <a:xfrm>
            <a:off x="8320732" y="3905250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8"/>
          <p:cNvSpPr/>
          <p:nvPr/>
        </p:nvSpPr>
        <p:spPr>
          <a:xfrm>
            <a:off x="7958782" y="4267200"/>
            <a:ext cx="762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75">
                <a:solidFill>
                  <a:srgbClr val="1F4E79"/>
                </a:solidFill>
              </a:rPr>
              <a:t>1500</a:t>
            </a:r>
            <a:endParaRPr/>
          </a:p>
        </p:txBody>
      </p:sp>
      <p:sp>
        <p:nvSpPr>
          <p:cNvPr id="132" name="Google Shape;132;p8"/>
          <p:cNvSpPr/>
          <p:nvPr/>
        </p:nvSpPr>
        <p:spPr>
          <a:xfrm>
            <a:off x="10624409" y="3905250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8"/>
          <p:cNvSpPr/>
          <p:nvPr/>
        </p:nvSpPr>
        <p:spPr>
          <a:xfrm>
            <a:off x="10052909" y="4267200"/>
            <a:ext cx="762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75">
                <a:solidFill>
                  <a:srgbClr val="1F4E79"/>
                </a:solidFill>
              </a:rPr>
              <a:t>2000</a:t>
            </a:r>
            <a:endParaRPr/>
          </a:p>
        </p:txBody>
      </p:sp>
      <p:sp>
        <p:nvSpPr>
          <p:cNvPr id="134" name="Google Shape;134;p8"/>
          <p:cNvSpPr/>
          <p:nvPr/>
        </p:nvSpPr>
        <p:spPr>
          <a:xfrm>
            <a:off x="10744200" y="3905250"/>
            <a:ext cx="38100" cy="23812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8"/>
          <p:cNvSpPr/>
          <p:nvPr/>
        </p:nvSpPr>
        <p:spPr>
          <a:xfrm>
            <a:off x="10744200" y="3562350"/>
            <a:ext cx="38100" cy="3429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8"/>
          <p:cNvSpPr/>
          <p:nvPr/>
        </p:nvSpPr>
        <p:spPr>
          <a:xfrm>
            <a:off x="9982200" y="3257550"/>
            <a:ext cx="781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75">
                <a:solidFill>
                  <a:srgbClr val="1F4E79"/>
                </a:solidFill>
              </a:rPr>
              <a:t>2026</a:t>
            </a:r>
            <a:endParaRPr/>
          </a:p>
        </p:txBody>
      </p:sp>
      <p:sp>
        <p:nvSpPr>
          <p:cNvPr id="137" name="Google Shape;137;p8"/>
          <p:cNvSpPr/>
          <p:nvPr/>
        </p:nvSpPr>
        <p:spPr>
          <a:xfrm>
            <a:off x="3621851" y="3848100"/>
            <a:ext cx="4681072" cy="352425"/>
          </a:xfrm>
          <a:prstGeom prst="rect">
            <a:avLst/>
          </a:prstGeom>
          <a:solidFill>
            <a:srgbClr val="CFE4F3"/>
          </a:solidFill>
          <a:ln cap="flat" cmpd="sng" w="19050">
            <a:solidFill>
              <a:srgbClr val="1F4E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8"/>
          <p:cNvSpPr/>
          <p:nvPr/>
        </p:nvSpPr>
        <p:spPr>
          <a:xfrm>
            <a:off x="6501447" y="3848100"/>
            <a:ext cx="456128" cy="352425"/>
          </a:xfrm>
          <a:prstGeom prst="rect">
            <a:avLst/>
          </a:prstGeom>
          <a:solidFill>
            <a:srgbClr val="F4C3C0"/>
          </a:solidFill>
          <a:ln cap="flat" cmpd="sng" w="19050">
            <a:solidFill>
              <a:srgbClr val="C53B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8"/>
          <p:cNvSpPr/>
          <p:nvPr/>
        </p:nvSpPr>
        <p:spPr>
          <a:xfrm>
            <a:off x="3602801" y="3800475"/>
            <a:ext cx="38100" cy="4476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8"/>
          <p:cNvSpPr/>
          <p:nvPr/>
        </p:nvSpPr>
        <p:spPr>
          <a:xfrm>
            <a:off x="6482397" y="3800475"/>
            <a:ext cx="38100" cy="447675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8"/>
          <p:cNvSpPr/>
          <p:nvPr/>
        </p:nvSpPr>
        <p:spPr>
          <a:xfrm>
            <a:off x="6938525" y="3800475"/>
            <a:ext cx="38100" cy="447675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8"/>
          <p:cNvSpPr/>
          <p:nvPr/>
        </p:nvSpPr>
        <p:spPr>
          <a:xfrm>
            <a:off x="8283873" y="3800475"/>
            <a:ext cx="38100" cy="447675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8"/>
          <p:cNvSpPr/>
          <p:nvPr/>
        </p:nvSpPr>
        <p:spPr>
          <a:xfrm>
            <a:off x="3145601" y="3314700"/>
            <a:ext cx="9525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75">
                <a:solidFill>
                  <a:srgbClr val="1F4E79"/>
                </a:solidFill>
              </a:rPr>
              <a:t>476</a:t>
            </a:r>
            <a:endParaRPr/>
          </a:p>
        </p:txBody>
      </p:sp>
      <p:sp>
        <p:nvSpPr>
          <p:cNvPr id="144" name="Google Shape;144;p8"/>
          <p:cNvSpPr/>
          <p:nvPr/>
        </p:nvSpPr>
        <p:spPr>
          <a:xfrm>
            <a:off x="5434647" y="3314700"/>
            <a:ext cx="9906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75">
                <a:solidFill>
                  <a:srgbClr val="C53B36"/>
                </a:solidFill>
              </a:rPr>
              <a:t>1101</a:t>
            </a:r>
            <a:endParaRPr/>
          </a:p>
        </p:txBody>
      </p:sp>
      <p:sp>
        <p:nvSpPr>
          <p:cNvPr id="145" name="Google Shape;145;p8"/>
          <p:cNvSpPr/>
          <p:nvPr/>
        </p:nvSpPr>
        <p:spPr>
          <a:xfrm>
            <a:off x="7033775" y="3314700"/>
            <a:ext cx="9906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75">
                <a:solidFill>
                  <a:srgbClr val="C53B36"/>
                </a:solidFill>
              </a:rPr>
              <a:t>1200</a:t>
            </a:r>
            <a:endParaRPr/>
          </a:p>
        </p:txBody>
      </p:sp>
      <p:sp>
        <p:nvSpPr>
          <p:cNvPr id="146" name="Google Shape;146;p8"/>
          <p:cNvSpPr/>
          <p:nvPr/>
        </p:nvSpPr>
        <p:spPr>
          <a:xfrm>
            <a:off x="7826673" y="3314700"/>
            <a:ext cx="9525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75">
                <a:solidFill>
                  <a:srgbClr val="1F4E79"/>
                </a:solidFill>
              </a:rPr>
              <a:t>1492</a:t>
            </a:r>
            <a:endParaRPr/>
          </a:p>
        </p:txBody>
      </p:sp>
      <p:sp>
        <p:nvSpPr>
          <p:cNvPr id="147" name="Google Shape;147;p8"/>
          <p:cNvSpPr/>
          <p:nvPr/>
        </p:nvSpPr>
        <p:spPr>
          <a:xfrm>
            <a:off x="3621851" y="2743200"/>
            <a:ext cx="4681072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1F4E79"/>
                </a:solidFill>
              </a:rPr>
              <a:t>MOYEN ÂGE</a:t>
            </a:r>
            <a:endParaRPr/>
          </a:p>
        </p:txBody>
      </p:sp>
      <p:sp>
        <p:nvSpPr>
          <p:cNvPr id="148" name="Google Shape;148;p8"/>
          <p:cNvSpPr/>
          <p:nvPr/>
        </p:nvSpPr>
        <p:spPr>
          <a:xfrm>
            <a:off x="5882322" y="4724400"/>
            <a:ext cx="1694378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75">
                <a:solidFill>
                  <a:srgbClr val="C53B36"/>
                </a:solidFill>
              </a:rPr>
              <a:t>XIIe siècle</a:t>
            </a:r>
            <a:endParaRPr/>
          </a:p>
        </p:txBody>
      </p:sp>
      <p:sp>
        <p:nvSpPr>
          <p:cNvPr id="149" name="Google Shape;149;p8"/>
          <p:cNvSpPr/>
          <p:nvPr/>
        </p:nvSpPr>
        <p:spPr>
          <a:xfrm>
            <a:off x="1809750" y="5715000"/>
            <a:ext cx="85725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25">
                <a:solidFill>
                  <a:srgbClr val="278348"/>
                </a:solidFill>
              </a:rPr>
              <a:t>Le XIIe siècle se situe à l’intérieur du Moyen Âge, entre 476 et 1492.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C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/>
          <p:nvPr/>
        </p:nvSpPr>
        <p:spPr>
          <a:xfrm>
            <a:off x="0" y="0"/>
            <a:ext cx="12192000" cy="590550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9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9"/>
          <p:cNvSpPr/>
          <p:nvPr/>
        </p:nvSpPr>
        <p:spPr>
          <a:xfrm>
            <a:off x="457200" y="171450"/>
            <a:ext cx="4762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1F4E79"/>
                </a:solidFill>
              </a:rPr>
              <a:t>HISTOIRE • CM1 • CHAPITRE 1</a:t>
            </a:r>
            <a:endParaRPr/>
          </a:p>
        </p:txBody>
      </p:sp>
      <p:sp>
        <p:nvSpPr>
          <p:cNvPr id="158" name="Google Shape;158;p9"/>
          <p:cNvSpPr/>
          <p:nvPr/>
        </p:nvSpPr>
        <p:spPr>
          <a:xfrm>
            <a:off x="552450" y="742950"/>
            <a:ext cx="106680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50">
                <a:solidFill>
                  <a:srgbClr val="1F4E79"/>
                </a:solidFill>
              </a:rPr>
              <a:t>Le récit reprend… puis s’interrompt</a:t>
            </a:r>
            <a:endParaRPr/>
          </a:p>
        </p:txBody>
      </p:sp>
      <p:sp>
        <p:nvSpPr>
          <p:cNvPr id="159" name="Google Shape;159;p9"/>
          <p:cNvSpPr/>
          <p:nvPr/>
        </p:nvSpPr>
        <p:spPr>
          <a:xfrm>
            <a:off x="552450" y="1304925"/>
            <a:ext cx="2000250" cy="47625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9"/>
          <p:cNvSpPr/>
          <p:nvPr/>
        </p:nvSpPr>
        <p:spPr>
          <a:xfrm>
            <a:off x="1047750" y="1714500"/>
            <a:ext cx="10096500" cy="3190875"/>
          </a:xfrm>
          <a:prstGeom prst="roundRect">
            <a:avLst>
              <a:gd fmla="val 2388" name="adj"/>
            </a:avLst>
          </a:prstGeom>
          <a:solidFill>
            <a:srgbClr val="FFFFFF"/>
          </a:solidFill>
          <a:ln cap="flat" cmpd="sng" w="14275">
            <a:solidFill>
              <a:srgbClr val="C9DC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9"/>
          <p:cNvSpPr/>
          <p:nvPr/>
        </p:nvSpPr>
        <p:spPr>
          <a:xfrm>
            <a:off x="1409700" y="2114550"/>
            <a:ext cx="5334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C53B36"/>
                </a:solidFill>
              </a:rPr>
              <a:t>RÉCIT PÉDAGOGIQUE • PERSONNAGES FICTIFS</a:t>
            </a:r>
            <a:endParaRPr/>
          </a:p>
        </p:txBody>
      </p:sp>
      <p:sp>
        <p:nvSpPr>
          <p:cNvPr id="162" name="Google Shape;162;p9"/>
          <p:cNvSpPr/>
          <p:nvPr/>
        </p:nvSpPr>
        <p:spPr>
          <a:xfrm>
            <a:off x="1409700" y="2647950"/>
            <a:ext cx="9334500" cy="1857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25">
                <a:solidFill>
                  <a:srgbClr val="20242A"/>
                </a:solidFill>
              </a:rPr>
              <a:t>Le récit peut continuer. À la sortie du village, un cavalier barre le chemin à Aélis et Martin.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25">
              <a:solidFill>
                <a:srgbClr val="2024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25">
                <a:solidFill>
                  <a:srgbClr val="20242A"/>
                </a:solidFill>
              </a:rPr>
              <a:t>Il désigne le paysage d’un geste large : « Du château jusqu’aux bois, tous ces lieux forment… »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25">
              <a:solidFill>
                <a:srgbClr val="2024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25">
                <a:solidFill>
                  <a:srgbClr val="20242A"/>
                </a:solidFill>
              </a:rPr>
              <a:t>La cloche sonne et couvre la fin de sa phrase.</a:t>
            </a:r>
            <a:endParaRPr/>
          </a:p>
        </p:txBody>
      </p:sp>
      <p:sp>
        <p:nvSpPr>
          <p:cNvPr id="163" name="Google Shape;163;p9"/>
          <p:cNvSpPr/>
          <p:nvPr/>
        </p:nvSpPr>
        <p:spPr>
          <a:xfrm>
            <a:off x="1952625" y="5429250"/>
            <a:ext cx="82867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75">
                <a:solidFill>
                  <a:srgbClr val="1F4E79"/>
                </a:solidFill>
              </a:rPr>
              <a:t>Quels lieux montrait-il ? Quel mot allait-il prononcer 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C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"/>
          <p:cNvSpPr/>
          <p:nvPr/>
        </p:nvSpPr>
        <p:spPr>
          <a:xfrm>
            <a:off x="0" y="0"/>
            <a:ext cx="12192000" cy="590550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0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0"/>
          <p:cNvSpPr/>
          <p:nvPr/>
        </p:nvSpPr>
        <p:spPr>
          <a:xfrm>
            <a:off x="457200" y="171450"/>
            <a:ext cx="4762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1F4E79"/>
                </a:solidFill>
              </a:rPr>
              <a:t>HISTOIRE • CM1 • CHAPITRE 1</a:t>
            </a:r>
            <a:endParaRPr/>
          </a:p>
        </p:txBody>
      </p:sp>
      <p:sp>
        <p:nvSpPr>
          <p:cNvPr id="172" name="Google Shape;172;p10"/>
          <p:cNvSpPr/>
          <p:nvPr/>
        </p:nvSpPr>
        <p:spPr>
          <a:xfrm>
            <a:off x="552450" y="742950"/>
            <a:ext cx="106680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50">
                <a:solidFill>
                  <a:srgbClr val="1F4E79"/>
                </a:solidFill>
              </a:rPr>
              <a:t>Document 2 • Le château du Broc</a:t>
            </a:r>
            <a:endParaRPr/>
          </a:p>
        </p:txBody>
      </p:sp>
      <p:sp>
        <p:nvSpPr>
          <p:cNvPr id="173" name="Google Shape;173;p10"/>
          <p:cNvSpPr/>
          <p:nvPr/>
        </p:nvSpPr>
        <p:spPr>
          <a:xfrm>
            <a:off x="552450" y="1304925"/>
            <a:ext cx="2000250" cy="47625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7981" y="1476375"/>
            <a:ext cx="6244288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0"/>
          <p:cNvSpPr/>
          <p:nvPr/>
        </p:nvSpPr>
        <p:spPr>
          <a:xfrm>
            <a:off x="9239250" y="1619250"/>
            <a:ext cx="2381250" cy="3905250"/>
          </a:xfrm>
          <a:prstGeom prst="roundRect">
            <a:avLst>
              <a:gd fmla="val 3200" name="adj"/>
            </a:avLst>
          </a:prstGeom>
          <a:solidFill>
            <a:srgbClr val="FFFFFF"/>
          </a:solidFill>
          <a:ln cap="flat" cmpd="sng" w="14275">
            <a:solidFill>
              <a:srgbClr val="C9DC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"/>
          <p:cNvSpPr/>
          <p:nvPr/>
        </p:nvSpPr>
        <p:spPr>
          <a:xfrm>
            <a:off x="9429750" y="1952625"/>
            <a:ext cx="20002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75">
                <a:solidFill>
                  <a:srgbClr val="1F4E79"/>
                </a:solidFill>
              </a:rPr>
              <a:t>Carte d’identité</a:t>
            </a:r>
            <a:endParaRPr/>
          </a:p>
        </p:txBody>
      </p:sp>
      <p:sp>
        <p:nvSpPr>
          <p:cNvPr id="177" name="Google Shape;177;p10"/>
          <p:cNvSpPr/>
          <p:nvPr/>
        </p:nvSpPr>
        <p:spPr>
          <a:xfrm>
            <a:off x="9477375" y="2571750"/>
            <a:ext cx="1905000" cy="25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20242A"/>
                </a:solidFill>
              </a:rPr>
              <a:t>Nature : dessin d’un manuscrit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2024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20242A"/>
                </a:solidFill>
              </a:rPr>
              <a:t>Titre : Le château du Broc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2024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20242A"/>
                </a:solidFill>
              </a:rPr>
              <a:t>Date : milieu du XVe siècle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2024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20242A"/>
                </a:solidFill>
              </a:rPr>
              <a:t>Auteur : atelier de Guillaume Revel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5">
              <a:solidFill>
                <a:srgbClr val="2024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20242A"/>
                </a:solidFill>
              </a:rPr>
              <a:t>Conservation : BnF</a:t>
            </a:r>
            <a:endParaRPr/>
          </a:p>
        </p:txBody>
      </p:sp>
      <p:sp>
        <p:nvSpPr>
          <p:cNvPr id="178" name="Google Shape;178;p10"/>
          <p:cNvSpPr/>
          <p:nvPr/>
        </p:nvSpPr>
        <p:spPr>
          <a:xfrm>
            <a:off x="9096375" y="5762625"/>
            <a:ext cx="2619375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25">
                <a:solidFill>
                  <a:srgbClr val="C53B36"/>
                </a:solidFill>
              </a:rPr>
              <a:t>Attention : ce document est postérieur aux XIe-XIIIe siècles.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C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/>
          <p:nvPr/>
        </p:nvSpPr>
        <p:spPr>
          <a:xfrm>
            <a:off x="0" y="0"/>
            <a:ext cx="12192000" cy="590550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1"/>
          <p:cNvSpPr/>
          <p:nvPr/>
        </p:nvSpPr>
        <p:spPr>
          <a:xfrm>
            <a:off x="457200" y="171450"/>
            <a:ext cx="4762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1F4E79"/>
                </a:solidFill>
              </a:rPr>
              <a:t>HISTOIRE • CM1 • CHAPITRE 1</a:t>
            </a:r>
            <a:endParaRPr/>
          </a:p>
        </p:txBody>
      </p:sp>
      <p:sp>
        <p:nvSpPr>
          <p:cNvPr id="187" name="Google Shape;187;p11"/>
          <p:cNvSpPr/>
          <p:nvPr/>
        </p:nvSpPr>
        <p:spPr>
          <a:xfrm>
            <a:off x="552450" y="742950"/>
            <a:ext cx="106680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50">
                <a:solidFill>
                  <a:srgbClr val="1F4E79"/>
                </a:solidFill>
              </a:rPr>
              <a:t>Question 2</a:t>
            </a:r>
            <a:endParaRPr/>
          </a:p>
        </p:txBody>
      </p:sp>
      <p:sp>
        <p:nvSpPr>
          <p:cNvPr id="188" name="Google Shape;188;p11"/>
          <p:cNvSpPr/>
          <p:nvPr/>
        </p:nvSpPr>
        <p:spPr>
          <a:xfrm>
            <a:off x="552450" y="1304925"/>
            <a:ext cx="2000250" cy="47625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1"/>
          <p:cNvSpPr/>
          <p:nvPr/>
        </p:nvSpPr>
        <p:spPr>
          <a:xfrm>
            <a:off x="1047750" y="1714500"/>
            <a:ext cx="10096500" cy="1095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50">
                <a:solidFill>
                  <a:srgbClr val="20242A"/>
                </a:solidFill>
              </a:rPr>
              <a:t>Quels lieux le cavalier désigne-t-il autour du château ? Observe le document et nomme au moins quatre éléments du territoire.</a:t>
            </a:r>
            <a:endParaRPr/>
          </a:p>
        </p:txBody>
      </p:sp>
      <p:sp>
        <p:nvSpPr>
          <p:cNvPr id="190" name="Google Shape;190;p11"/>
          <p:cNvSpPr/>
          <p:nvPr/>
        </p:nvSpPr>
        <p:spPr>
          <a:xfrm>
            <a:off x="1143000" y="3333750"/>
            <a:ext cx="3048000" cy="1428750"/>
          </a:xfrm>
          <a:prstGeom prst="roundRect">
            <a:avLst>
              <a:gd fmla="val 5333" name="adj"/>
            </a:avLst>
          </a:prstGeom>
          <a:solidFill>
            <a:srgbClr val="EAF4FB"/>
          </a:solidFill>
          <a:ln cap="flat" cmpd="sng" w="14275">
            <a:solidFill>
              <a:srgbClr val="BFD5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1"/>
          <p:cNvSpPr/>
          <p:nvPr/>
        </p:nvSpPr>
        <p:spPr>
          <a:xfrm>
            <a:off x="1381125" y="3857625"/>
            <a:ext cx="25717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25">
                <a:solidFill>
                  <a:srgbClr val="1F4E79"/>
                </a:solidFill>
              </a:rPr>
              <a:t>Je repère…</a:t>
            </a:r>
            <a:endParaRPr/>
          </a:p>
        </p:txBody>
      </p:sp>
      <p:sp>
        <p:nvSpPr>
          <p:cNvPr id="192" name="Google Shape;192;p11"/>
          <p:cNvSpPr/>
          <p:nvPr/>
        </p:nvSpPr>
        <p:spPr>
          <a:xfrm>
            <a:off x="4667250" y="3333750"/>
            <a:ext cx="3048000" cy="1428750"/>
          </a:xfrm>
          <a:prstGeom prst="roundRect">
            <a:avLst>
              <a:gd fmla="val 5333" name="adj"/>
            </a:avLst>
          </a:prstGeom>
          <a:solidFill>
            <a:srgbClr val="FFFFFF"/>
          </a:solidFill>
          <a:ln cap="flat" cmpd="sng" w="14275">
            <a:solidFill>
              <a:srgbClr val="BFD5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1"/>
          <p:cNvSpPr/>
          <p:nvPr/>
        </p:nvSpPr>
        <p:spPr>
          <a:xfrm>
            <a:off x="4905375" y="3857625"/>
            <a:ext cx="25717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25">
                <a:solidFill>
                  <a:srgbClr val="1F4E79"/>
                </a:solidFill>
              </a:rPr>
              <a:t>Je nomme…</a:t>
            </a:r>
            <a:endParaRPr/>
          </a:p>
        </p:txBody>
      </p:sp>
      <p:sp>
        <p:nvSpPr>
          <p:cNvPr id="194" name="Google Shape;194;p11"/>
          <p:cNvSpPr/>
          <p:nvPr/>
        </p:nvSpPr>
        <p:spPr>
          <a:xfrm>
            <a:off x="8191500" y="3333750"/>
            <a:ext cx="3048000" cy="1428750"/>
          </a:xfrm>
          <a:prstGeom prst="roundRect">
            <a:avLst>
              <a:gd fmla="val 5333" name="adj"/>
            </a:avLst>
          </a:prstGeom>
          <a:solidFill>
            <a:srgbClr val="FFFFFF"/>
          </a:solidFill>
          <a:ln cap="flat" cmpd="sng" w="14275">
            <a:solidFill>
              <a:srgbClr val="BFD5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1"/>
          <p:cNvSpPr/>
          <p:nvPr/>
        </p:nvSpPr>
        <p:spPr>
          <a:xfrm>
            <a:off x="8429625" y="3857625"/>
            <a:ext cx="25717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25">
                <a:solidFill>
                  <a:srgbClr val="1F4E79"/>
                </a:solidFill>
              </a:rPr>
              <a:t>Je justifie avec un détail visible…</a:t>
            </a:r>
            <a:endParaRPr/>
          </a:p>
        </p:txBody>
      </p:sp>
      <p:sp>
        <p:nvSpPr>
          <p:cNvPr id="196" name="Google Shape;196;p11"/>
          <p:cNvSpPr/>
          <p:nvPr/>
        </p:nvSpPr>
        <p:spPr>
          <a:xfrm>
            <a:off x="2190750" y="5381625"/>
            <a:ext cx="78105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50">
                <a:solidFill>
                  <a:srgbClr val="5C6670"/>
                </a:solidFill>
              </a:rPr>
              <a:t>Réponds par une phrase et cite au moins quatre éléments.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C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"/>
          <p:cNvSpPr/>
          <p:nvPr/>
        </p:nvSpPr>
        <p:spPr>
          <a:xfrm>
            <a:off x="0" y="0"/>
            <a:ext cx="12192000" cy="590550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2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2"/>
          <p:cNvSpPr/>
          <p:nvPr/>
        </p:nvSpPr>
        <p:spPr>
          <a:xfrm>
            <a:off x="457200" y="171450"/>
            <a:ext cx="4762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1F4E79"/>
                </a:solidFill>
              </a:rPr>
              <a:t>HISTOIRE • CM1 • CHAPITRE 1</a:t>
            </a:r>
            <a:endParaRPr/>
          </a:p>
        </p:txBody>
      </p:sp>
      <p:sp>
        <p:nvSpPr>
          <p:cNvPr id="205" name="Google Shape;205;p12"/>
          <p:cNvSpPr/>
          <p:nvPr/>
        </p:nvSpPr>
        <p:spPr>
          <a:xfrm>
            <a:off x="552450" y="742950"/>
            <a:ext cx="106680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50">
                <a:solidFill>
                  <a:srgbClr val="1F4E79"/>
                </a:solidFill>
              </a:rPr>
              <a:t>Correction • Question 2</a:t>
            </a:r>
            <a:endParaRPr/>
          </a:p>
        </p:txBody>
      </p:sp>
      <p:sp>
        <p:nvSpPr>
          <p:cNvPr id="206" name="Google Shape;206;p12"/>
          <p:cNvSpPr/>
          <p:nvPr/>
        </p:nvSpPr>
        <p:spPr>
          <a:xfrm>
            <a:off x="552450" y="1304925"/>
            <a:ext cx="2000250" cy="47625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7" name="Google Shape;207;p12"/>
          <p:cNvPicPr preferRelativeResize="0"/>
          <p:nvPr/>
        </p:nvPicPr>
        <p:blipFill rotWithShape="1">
          <a:blip r:embed="rId3">
            <a:alphaModFix/>
          </a:blip>
          <a:srcRect b="6617" l="0" r="0" t="6617"/>
          <a:stretch/>
        </p:blipFill>
        <p:spPr>
          <a:xfrm>
            <a:off x="666750" y="1571625"/>
            <a:ext cx="647700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2"/>
          <p:cNvSpPr/>
          <p:nvPr/>
        </p:nvSpPr>
        <p:spPr>
          <a:xfrm>
            <a:off x="7524750" y="1476375"/>
            <a:ext cx="3905250" cy="4810125"/>
          </a:xfrm>
          <a:prstGeom prst="roundRect">
            <a:avLst>
              <a:gd fmla="val 1951" name="adj"/>
            </a:avLst>
          </a:prstGeom>
          <a:solidFill>
            <a:srgbClr val="FFFFFF"/>
          </a:solidFill>
          <a:ln cap="flat" cmpd="sng" w="14275">
            <a:solidFill>
              <a:srgbClr val="BFD5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2"/>
          <p:cNvSpPr/>
          <p:nvPr/>
        </p:nvSpPr>
        <p:spPr>
          <a:xfrm>
            <a:off x="7858125" y="1809750"/>
            <a:ext cx="32385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75">
                <a:solidFill>
                  <a:srgbClr val="278348"/>
                </a:solidFill>
              </a:rPr>
              <a:t>On peut identifier :</a:t>
            </a:r>
            <a:endParaRPr/>
          </a:p>
        </p:txBody>
      </p:sp>
      <p:sp>
        <p:nvSpPr>
          <p:cNvPr id="210" name="Google Shape;210;p12"/>
          <p:cNvSpPr/>
          <p:nvPr/>
        </p:nvSpPr>
        <p:spPr>
          <a:xfrm>
            <a:off x="7905750" y="2333625"/>
            <a:ext cx="3143250" cy="2714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">
                <a:solidFill>
                  <a:srgbClr val="278348"/>
                </a:solidFill>
              </a:rPr>
              <a:t>• le château fortifié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50">
              <a:solidFill>
                <a:srgbClr val="278348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">
                <a:solidFill>
                  <a:srgbClr val="278348"/>
                </a:solidFill>
              </a:rPr>
              <a:t>• le village et ses maisons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50">
              <a:solidFill>
                <a:srgbClr val="278348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">
                <a:solidFill>
                  <a:srgbClr val="278348"/>
                </a:solidFill>
              </a:rPr>
              <a:t>• des terres cultivées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50">
              <a:solidFill>
                <a:srgbClr val="278348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">
                <a:solidFill>
                  <a:srgbClr val="278348"/>
                </a:solidFill>
              </a:rPr>
              <a:t>• des chemins 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50">
              <a:solidFill>
                <a:srgbClr val="278348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">
                <a:solidFill>
                  <a:srgbClr val="278348"/>
                </a:solidFill>
              </a:rPr>
              <a:t>• des arbres et espaces boisés.</a:t>
            </a:r>
            <a:endParaRPr/>
          </a:p>
        </p:txBody>
      </p:sp>
      <p:sp>
        <p:nvSpPr>
          <p:cNvPr id="211" name="Google Shape;211;p12"/>
          <p:cNvSpPr/>
          <p:nvPr/>
        </p:nvSpPr>
        <p:spPr>
          <a:xfrm>
            <a:off x="7715250" y="5476875"/>
            <a:ext cx="3524250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50">
                <a:solidFill>
                  <a:srgbClr val="278348"/>
                </a:solidFill>
              </a:rPr>
              <a:t>Tous ces lieux forment un territoire appelé une seigneurie.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FC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"/>
          <p:cNvSpPr/>
          <p:nvPr/>
        </p:nvSpPr>
        <p:spPr>
          <a:xfrm>
            <a:off x="0" y="0"/>
            <a:ext cx="12192000" cy="590550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3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3"/>
          <p:cNvSpPr/>
          <p:nvPr/>
        </p:nvSpPr>
        <p:spPr>
          <a:xfrm>
            <a:off x="457200" y="171450"/>
            <a:ext cx="4762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1F4E79"/>
                </a:solidFill>
              </a:rPr>
              <a:t>HISTOIRE • CM1 • CHAPITRE 1</a:t>
            </a:r>
            <a:endParaRPr/>
          </a:p>
        </p:txBody>
      </p:sp>
      <p:sp>
        <p:nvSpPr>
          <p:cNvPr id="220" name="Google Shape;220;p13"/>
          <p:cNvSpPr/>
          <p:nvPr/>
        </p:nvSpPr>
        <p:spPr>
          <a:xfrm>
            <a:off x="552450" y="742950"/>
            <a:ext cx="106680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50">
                <a:solidFill>
                  <a:srgbClr val="1F4E79"/>
                </a:solidFill>
              </a:rPr>
              <a:t>Leçon à copier</a:t>
            </a:r>
            <a:endParaRPr/>
          </a:p>
        </p:txBody>
      </p:sp>
      <p:sp>
        <p:nvSpPr>
          <p:cNvPr id="221" name="Google Shape;221;p13"/>
          <p:cNvSpPr/>
          <p:nvPr/>
        </p:nvSpPr>
        <p:spPr>
          <a:xfrm>
            <a:off x="552450" y="1304925"/>
            <a:ext cx="2000250" cy="47625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3"/>
          <p:cNvSpPr/>
          <p:nvPr/>
        </p:nvSpPr>
        <p:spPr>
          <a:xfrm>
            <a:off x="1143000" y="1381125"/>
            <a:ext cx="99060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50">
                <a:solidFill>
                  <a:srgbClr val="1F4E79"/>
                </a:solidFill>
              </a:rPr>
              <a:t>Le Moyen Âge et la seigneurie</a:t>
            </a:r>
            <a:endParaRPr/>
          </a:p>
        </p:txBody>
      </p:sp>
      <p:sp>
        <p:nvSpPr>
          <p:cNvPr id="223" name="Google Shape;223;p13"/>
          <p:cNvSpPr/>
          <p:nvPr/>
        </p:nvSpPr>
        <p:spPr>
          <a:xfrm>
            <a:off x="3476625" y="2009775"/>
            <a:ext cx="5238750" cy="57150"/>
          </a:xfrm>
          <a:prstGeom prst="rect">
            <a:avLst/>
          </a:prstGeom>
          <a:solidFill>
            <a:srgbClr val="C53B3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3"/>
          <p:cNvSpPr/>
          <p:nvPr/>
        </p:nvSpPr>
        <p:spPr>
          <a:xfrm>
            <a:off x="552450" y="2266950"/>
            <a:ext cx="11096625" cy="4210050"/>
          </a:xfrm>
          <a:prstGeom prst="roundRect">
            <a:avLst>
              <a:gd fmla="val 1810" name="adj"/>
            </a:avLst>
          </a:prstGeom>
          <a:solidFill>
            <a:srgbClr val="FFFFFF"/>
          </a:solidFill>
          <a:ln cap="flat" cmpd="sng" w="14275">
            <a:solidFill>
              <a:srgbClr val="C9DC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3"/>
          <p:cNvSpPr/>
          <p:nvPr/>
        </p:nvSpPr>
        <p:spPr>
          <a:xfrm>
            <a:off x="876300" y="2505075"/>
            <a:ext cx="10429875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C53B36"/>
                </a:solidFill>
              </a:rPr>
              <a:t>– Le Moyen Âge s’étend de 476 à 1492. Le XIIe siècle va de 1101 à 1200.</a:t>
            </a:r>
            <a:endParaRPr sz="2400"/>
          </a:p>
        </p:txBody>
      </p:sp>
      <p:sp>
        <p:nvSpPr>
          <p:cNvPr id="226" name="Google Shape;226;p13"/>
          <p:cNvSpPr/>
          <p:nvPr/>
        </p:nvSpPr>
        <p:spPr>
          <a:xfrm>
            <a:off x="876300" y="3267075"/>
            <a:ext cx="10429875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1F4E79"/>
                </a:solidFill>
              </a:rPr>
              <a:t>– Entre le XIe et le XIIIe siècle, la plupart des femmes et des hommes vivent dans les campagnes.</a:t>
            </a:r>
            <a:endParaRPr sz="2400"/>
          </a:p>
        </p:txBody>
      </p:sp>
      <p:sp>
        <p:nvSpPr>
          <p:cNvPr id="227" name="Google Shape;227;p13"/>
          <p:cNvSpPr/>
          <p:nvPr/>
        </p:nvSpPr>
        <p:spPr>
          <a:xfrm>
            <a:off x="876300" y="4029075"/>
            <a:ext cx="10429875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C53B36"/>
                </a:solidFill>
              </a:rPr>
              <a:t>– Une seigneurie est un territoire sur lequel un seigneur exerce son pouvoir.</a:t>
            </a:r>
            <a:endParaRPr sz="2400"/>
          </a:p>
        </p:txBody>
      </p:sp>
      <p:sp>
        <p:nvSpPr>
          <p:cNvPr id="228" name="Google Shape;228;p13"/>
          <p:cNvSpPr/>
          <p:nvPr/>
        </p:nvSpPr>
        <p:spPr>
          <a:xfrm>
            <a:off x="876300" y="4791075"/>
            <a:ext cx="10429875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1F4E79"/>
                </a:solidFill>
              </a:rPr>
              <a:t>– Elle comprend généralement un château, un ou plusieurs villages, des terres cultivées, des chemins et des bois.</a:t>
            </a:r>
            <a:endParaRPr sz="2400"/>
          </a:p>
        </p:txBody>
      </p:sp>
      <p:sp>
        <p:nvSpPr>
          <p:cNvPr id="229" name="Google Shape;229;p13"/>
          <p:cNvSpPr/>
          <p:nvPr/>
        </p:nvSpPr>
        <p:spPr>
          <a:xfrm>
            <a:off x="876300" y="5553075"/>
            <a:ext cx="10429875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1F4E79"/>
                </a:solidFill>
              </a:rPr>
              <a:t>– Le château est la résidence du seigneur et le centre de son pouvoir ; les paysans vivent dans les villages et travaillent les terres.</a:t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