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" name="Google Shape;25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6" name="Google Shape;26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" name="Google Shape;39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0" name="Google Shape;40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5" name="Google Shape;55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https://galaxie.monuments-nationaux.fr/var/cmn_inter/storage/original/application/3b14ed4981c99c71089e36afb25c1d7a.pdf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[/Sources]</a:t>
            </a:r>
            <a:endParaRPr/>
          </a:p>
        </p:txBody>
      </p:sp>
      <p:sp>
        <p:nvSpPr>
          <p:cNvPr id="56" name="Google Shape;56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0" name="Google Shape;70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https://galaxie.monuments-nationaux.fr/var/cmn_inter/storage/original/application/3b14ed4981c99c71089e36afb25c1d7a.pdf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https://classes.bnf.fr/ema/campagne/camp/rural.htm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[/Sources]</a:t>
            </a:r>
            <a:endParaRPr/>
          </a:p>
        </p:txBody>
      </p:sp>
      <p:sp>
        <p:nvSpPr>
          <p:cNvPr id="71" name="Google Shape;71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3" name="Google Shape;83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84" name="Google Shape;84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9" name="Google Shape;99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https://galaxie.monuments-nationaux.fr/var/cmn_inter/storage/original/application/3b14ed4981c99c71089e36afb25c1d7a.pdf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[/Sources]</a:t>
            </a:r>
            <a:endParaRPr/>
          </a:p>
        </p:txBody>
      </p:sp>
      <p:sp>
        <p:nvSpPr>
          <p:cNvPr id="100" name="Google Shape;100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6" name="Google Shape;116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https://galaxie.monuments-nationaux.fr/var/cmn_inter/storage/original/application/3b14ed4981c99c71089e36afb25c1d7a.pdf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https://classes.bnf.fr/ema/campagne/camp/rural.htm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[/Sources]</a:t>
            </a:r>
            <a:endParaRPr/>
          </a:p>
        </p:txBody>
      </p:sp>
      <p:sp>
        <p:nvSpPr>
          <p:cNvPr id="117" name="Google Shape;117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9" name="Google Shape;129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https://galaxie.monuments-nationaux.fr/var/cmn_inter/storage/original/application/3b14ed4981c99c71089e36afb25c1d7a.pdf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https://classes.bnf.fr/ema/campagne/camp/rural.htm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[/Sources]</a:t>
            </a:r>
            <a:endParaRPr/>
          </a:p>
        </p:txBody>
      </p:sp>
      <p:sp>
        <p:nvSpPr>
          <p:cNvPr id="130" name="Google Shape;130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F5FA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723900" y="495300"/>
            <a:ext cx="47625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C83E35"/>
                </a:solidFill>
                <a:latin typeface="Arial"/>
                <a:ea typeface="Arial"/>
                <a:cs typeface="Arial"/>
                <a:sym typeface="Arial"/>
              </a:rPr>
              <a:t>HISTOIRE · CM1 · CHAPITRE 1</a:t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723900" y="1028700"/>
            <a:ext cx="10668000" cy="1428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Séance 2 — Le château : protéger, habiter et montrer le pouvoir</a:t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762000" y="2724150"/>
            <a:ext cx="7239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À quoi sert le château du seigneur ?</a:t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723900" y="3848100"/>
            <a:ext cx="10744200" cy="1619250"/>
          </a:xfrm>
          <a:prstGeom prst="roundRect">
            <a:avLst>
              <a:gd fmla="val 11765" name="adj"/>
            </a:avLst>
          </a:prstGeom>
          <a:solidFill>
            <a:srgbClr val="FFFFFF"/>
          </a:solidFill>
          <a:ln cap="flat" cmpd="sng" w="19050">
            <a:solidFill>
              <a:srgbClr val="247B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990600" y="4048125"/>
            <a:ext cx="4762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247BA0"/>
                </a:solidFill>
                <a:latin typeface="Arial"/>
                <a:ea typeface="Arial"/>
                <a:cs typeface="Arial"/>
                <a:sym typeface="Arial"/>
              </a:rPr>
              <a:t>Aujourd'hui, nous allons…</a:t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1028700" y="4438650"/>
            <a:ext cx="99060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-95250" lvl="0" marL="24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1500"/>
              <a:buFont typeface="Arial"/>
              <a:buChar char="•"/>
            </a:pPr>
            <a:r>
              <a:rPr b="0" lang="en-US" sz="15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Repérer des éléments défensifs dans un château fort.</a:t>
            </a:r>
            <a:endParaRPr/>
          </a:p>
          <a:p>
            <a:pPr indent="-95250" lvl="0" marL="24" marR="0" rtl="0" algn="l">
              <a:spcBef>
                <a:spcPts val="10"/>
              </a:spcBef>
              <a:spcAft>
                <a:spcPts val="0"/>
              </a:spcAft>
              <a:buClr>
                <a:srgbClr val="1F2933"/>
              </a:buClr>
              <a:buSzPts val="1500"/>
              <a:buFont typeface="Arial"/>
              <a:buChar char="•"/>
            </a:pPr>
            <a:r>
              <a:rPr b="0" lang="en-US" sz="15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Comprendre que le château est aussi une résidence et un lieu de pouvoir.</a:t>
            </a:r>
            <a:endParaRPr/>
          </a:p>
          <a:p>
            <a:pPr indent="-95250" lvl="0" marL="24" marR="0" rtl="0" algn="l">
              <a:spcBef>
                <a:spcPts val="10"/>
              </a:spcBef>
              <a:spcAft>
                <a:spcPts val="0"/>
              </a:spcAft>
              <a:buClr>
                <a:srgbClr val="1F2933"/>
              </a:buClr>
              <a:buSzPts val="1500"/>
              <a:buFont typeface="Arial"/>
              <a:buChar char="•"/>
            </a:pPr>
            <a:r>
              <a:rPr b="0" lang="en-US" sz="15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Justifier une réponse avec des indices précis tirés d'un document.</a:t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762000" y="5962650"/>
            <a:ext cx="10287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75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Aélis et Martin poursuivent leur enquête dans la seigneurie.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/>
          <p:nvPr/>
        </p:nvSpPr>
        <p:spPr>
          <a:xfrm>
            <a:off x="666750" y="228600"/>
            <a:ext cx="5334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247BA0"/>
                </a:solidFill>
                <a:latin typeface="Arial"/>
                <a:ea typeface="Arial"/>
                <a:cs typeface="Arial"/>
                <a:sym typeface="Arial"/>
              </a:rPr>
              <a:t>SÉANCE 2</a:t>
            </a: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666750" y="495300"/>
            <a:ext cx="108585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Ce que nous savons déjà</a:t>
            </a:r>
            <a:endParaRPr/>
          </a:p>
        </p:txBody>
      </p:sp>
      <p:cxnSp>
        <p:nvCxnSpPr>
          <p:cNvPr id="30" name="Google Shape;30;p4"/>
          <p:cNvCxnSpPr/>
          <p:nvPr/>
        </p:nvCxnSpPr>
        <p:spPr>
          <a:xfrm>
            <a:off x="666750" y="1238250"/>
            <a:ext cx="1571625" cy="0"/>
          </a:xfrm>
          <a:prstGeom prst="straightConnector1">
            <a:avLst/>
          </a:prstGeom>
          <a:noFill/>
          <a:ln cap="flat" cmpd="sng" w="47625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" name="Google Shape;31;p4"/>
          <p:cNvSpPr/>
          <p:nvPr/>
        </p:nvSpPr>
        <p:spPr>
          <a:xfrm>
            <a:off x="781050" y="1666875"/>
            <a:ext cx="10629900" cy="3857625"/>
          </a:xfrm>
          <a:prstGeom prst="roundRect">
            <a:avLst>
              <a:gd fmla="val 4938" name="adj"/>
            </a:avLst>
          </a:prstGeom>
          <a:solidFill>
            <a:srgbClr val="F5EFE4"/>
          </a:solidFill>
          <a:ln cap="flat" cmpd="sng" w="19050">
            <a:solidFill>
              <a:srgbClr val="247B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4"/>
          <p:cNvSpPr/>
          <p:nvPr/>
        </p:nvSpPr>
        <p:spPr>
          <a:xfrm>
            <a:off x="1123950" y="1952625"/>
            <a:ext cx="933450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50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Une seigneurie, c'est…</a:t>
            </a:r>
            <a:endParaRPr/>
          </a:p>
        </p:txBody>
      </p:sp>
      <p:sp>
        <p:nvSpPr>
          <p:cNvPr id="33" name="Google Shape;33;p4"/>
          <p:cNvSpPr/>
          <p:nvPr/>
        </p:nvSpPr>
        <p:spPr>
          <a:xfrm>
            <a:off x="1123950" y="2552700"/>
            <a:ext cx="9763125" cy="176212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-128588" lvl="0" marL="24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2025"/>
              <a:buFont typeface="Arial"/>
              <a:buChar char="•"/>
            </a:pPr>
            <a:r>
              <a:rPr b="0" lang="en-US" sz="202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un territoire dominé par un seigneur ;</a:t>
            </a:r>
            <a:endParaRPr/>
          </a:p>
          <a:p>
            <a:pPr indent="-128588" lvl="0" marL="24" marR="0" rtl="0" algn="l">
              <a:spcBef>
                <a:spcPts val="10"/>
              </a:spcBef>
              <a:spcAft>
                <a:spcPts val="0"/>
              </a:spcAft>
              <a:buClr>
                <a:srgbClr val="1F2933"/>
              </a:buClr>
              <a:buSzPts val="2025"/>
              <a:buFont typeface="Arial"/>
              <a:buChar char="•"/>
            </a:pPr>
            <a:r>
              <a:rPr b="0" lang="en-US" sz="202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un château, un ou plusieurs villages, des terres cultivées, des bois et des chemins ;</a:t>
            </a:r>
            <a:endParaRPr/>
          </a:p>
          <a:p>
            <a:pPr indent="-128588" lvl="0" marL="24" marR="0" rtl="0" algn="l">
              <a:spcBef>
                <a:spcPts val="10"/>
              </a:spcBef>
              <a:spcAft>
                <a:spcPts val="0"/>
              </a:spcAft>
              <a:buClr>
                <a:srgbClr val="1F2933"/>
              </a:buClr>
              <a:buSzPts val="2025"/>
              <a:buFont typeface="Arial"/>
              <a:buChar char="•"/>
            </a:pPr>
            <a:r>
              <a:rPr b="0" lang="en-US" sz="202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des femmes et des hommes qui vivent, travaillent et doivent respecter des obligations.</a:t>
            </a:r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1123950" y="4495800"/>
            <a:ext cx="9715500" cy="666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C83E35"/>
                </a:solidFill>
                <a:latin typeface="Arial"/>
                <a:ea typeface="Arial"/>
                <a:cs typeface="Arial"/>
                <a:sym typeface="Arial"/>
              </a:rPr>
              <a:t>Notre question : À quoi sert le château du seigneur ?</a:t>
            </a:r>
            <a:endParaRPr/>
          </a:p>
        </p:txBody>
      </p:sp>
      <p:sp>
        <p:nvSpPr>
          <p:cNvPr id="35" name="Google Shape;35;p4"/>
          <p:cNvSpPr/>
          <p:nvPr/>
        </p:nvSpPr>
        <p:spPr>
          <a:xfrm>
            <a:off x="666750" y="6496050"/>
            <a:ext cx="9525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Le château</a:t>
            </a:r>
            <a:endParaRPr/>
          </a:p>
        </p:txBody>
      </p:sp>
      <p:sp>
        <p:nvSpPr>
          <p:cNvPr id="36" name="Google Shape;36;p4"/>
          <p:cNvSpPr/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/>
          <p:nvPr/>
        </p:nvSpPr>
        <p:spPr>
          <a:xfrm>
            <a:off x="666750" y="228600"/>
            <a:ext cx="5334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247BA0"/>
                </a:solidFill>
                <a:latin typeface="Arial"/>
                <a:ea typeface="Arial"/>
                <a:cs typeface="Arial"/>
                <a:sym typeface="Arial"/>
              </a:rPr>
              <a:t>RÉCIT · BOUCLE 1</a:t>
            </a:r>
            <a:endParaRPr/>
          </a:p>
        </p:txBody>
      </p:sp>
      <p:sp>
        <p:nvSpPr>
          <p:cNvPr id="43" name="Google Shape;43;p5"/>
          <p:cNvSpPr/>
          <p:nvPr/>
        </p:nvSpPr>
        <p:spPr>
          <a:xfrm>
            <a:off x="666750" y="495300"/>
            <a:ext cx="108585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Première étape du récit 1</a:t>
            </a:r>
            <a:endParaRPr/>
          </a:p>
        </p:txBody>
      </p:sp>
      <p:cxnSp>
        <p:nvCxnSpPr>
          <p:cNvPr id="44" name="Google Shape;44;p5"/>
          <p:cNvCxnSpPr/>
          <p:nvPr/>
        </p:nvCxnSpPr>
        <p:spPr>
          <a:xfrm>
            <a:off x="666750" y="1238250"/>
            <a:ext cx="1571625" cy="0"/>
          </a:xfrm>
          <a:prstGeom prst="straightConnector1">
            <a:avLst/>
          </a:prstGeom>
          <a:noFill/>
          <a:ln cap="flat" cmpd="sng" w="47625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5"/>
          <p:cNvSpPr/>
          <p:nvPr/>
        </p:nvSpPr>
        <p:spPr>
          <a:xfrm>
            <a:off x="800100" y="1619250"/>
            <a:ext cx="10591800" cy="3028950"/>
          </a:xfrm>
          <a:prstGeom prst="roundRect">
            <a:avLst>
              <a:gd fmla="val 6289" name="adj"/>
            </a:avLst>
          </a:prstGeom>
          <a:solidFill>
            <a:srgbClr val="F5EFE4"/>
          </a:solidFill>
          <a:ln cap="flat" cmpd="sng" w="19050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5"/>
          <p:cNvSpPr/>
          <p:nvPr/>
        </p:nvSpPr>
        <p:spPr>
          <a:xfrm>
            <a:off x="1104900" y="1828800"/>
            <a:ext cx="2857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C83E35"/>
                </a:solidFill>
                <a:latin typeface="Arial"/>
                <a:ea typeface="Arial"/>
                <a:cs typeface="Arial"/>
                <a:sym typeface="Arial"/>
              </a:rPr>
              <a:t>RÉCIT À ÉCOUTER</a:t>
            </a:r>
            <a:endParaRPr/>
          </a:p>
        </p:txBody>
      </p:sp>
      <p:sp>
        <p:nvSpPr>
          <p:cNvPr id="47" name="Google Shape;47;p5"/>
          <p:cNvSpPr/>
          <p:nvPr/>
        </p:nvSpPr>
        <p:spPr>
          <a:xfrm>
            <a:off x="1104900" y="2190750"/>
            <a:ext cx="99441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2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Un matin, Aélis et Martin entendent la cloche d'alarme. Des cavaliers inconnus approchent. Le garde leur fait franchir la porte puis ordonne de la fermer. Les deux enfants lèvent les yeux : tout, autour d'eux, semble avoir été prévu pour rendre l'entrée difficile… mais comment ces pierres peuvent-elles réellement arrêter une attaque ?</a:t>
            </a:r>
            <a:endParaRPr/>
          </a:p>
        </p:txBody>
      </p:sp>
      <p:sp>
        <p:nvSpPr>
          <p:cNvPr id="48" name="Google Shape;48;p5"/>
          <p:cNvSpPr/>
          <p:nvPr/>
        </p:nvSpPr>
        <p:spPr>
          <a:xfrm>
            <a:off x="857250" y="4953000"/>
            <a:ext cx="10477500" cy="1000125"/>
          </a:xfrm>
          <a:prstGeom prst="roundRect">
            <a:avLst>
              <a:gd fmla="val 17143" name="adj"/>
            </a:avLst>
          </a:prstGeom>
          <a:solidFill>
            <a:srgbClr val="EAF5FA"/>
          </a:solidFill>
          <a:ln cap="flat" cmpd="sng" w="19050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5"/>
          <p:cNvSpPr/>
          <p:nvPr/>
        </p:nvSpPr>
        <p:spPr>
          <a:xfrm>
            <a:off x="1095375" y="5067300"/>
            <a:ext cx="2857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C83E35"/>
                </a:solidFill>
                <a:latin typeface="Arial"/>
                <a:ea typeface="Arial"/>
                <a:cs typeface="Arial"/>
                <a:sym typeface="Arial"/>
              </a:rPr>
              <a:t>QUESTION-SUSPENSE</a:t>
            </a:r>
            <a:endParaRPr/>
          </a:p>
        </p:txBody>
      </p:sp>
      <p:sp>
        <p:nvSpPr>
          <p:cNvPr id="50" name="Google Shape;50;p5"/>
          <p:cNvSpPr/>
          <p:nvPr/>
        </p:nvSpPr>
        <p:spPr>
          <a:xfrm>
            <a:off x="1095375" y="5276850"/>
            <a:ext cx="9953625" cy="552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18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Quels éléments de ce château permettent de repérer, surveiller et arrêter des assaillants ?</a:t>
            </a:r>
            <a:endParaRPr/>
          </a:p>
        </p:txBody>
      </p:sp>
      <p:sp>
        <p:nvSpPr>
          <p:cNvPr id="51" name="Google Shape;51;p5"/>
          <p:cNvSpPr/>
          <p:nvPr/>
        </p:nvSpPr>
        <p:spPr>
          <a:xfrm>
            <a:off x="666750" y="6496050"/>
            <a:ext cx="9525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Le château</a:t>
            </a:r>
            <a:endParaRPr/>
          </a:p>
        </p:txBody>
      </p:sp>
      <p:sp>
        <p:nvSpPr>
          <p:cNvPr id="52" name="Google Shape;52;p5"/>
          <p:cNvSpPr/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/>
          <p:nvPr/>
        </p:nvSpPr>
        <p:spPr>
          <a:xfrm>
            <a:off x="666750" y="228600"/>
            <a:ext cx="5334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247BA0"/>
                </a:solidFill>
                <a:latin typeface="Arial"/>
                <a:ea typeface="Arial"/>
                <a:cs typeface="Arial"/>
                <a:sym typeface="Arial"/>
              </a:rPr>
              <a:t>DOCUMENT 1</a:t>
            </a:r>
            <a:endParaRPr/>
          </a:p>
        </p:txBody>
      </p:sp>
      <p:sp>
        <p:nvSpPr>
          <p:cNvPr id="59" name="Google Shape;59;p6"/>
          <p:cNvSpPr/>
          <p:nvPr/>
        </p:nvSpPr>
        <p:spPr>
          <a:xfrm>
            <a:off x="666750" y="495300"/>
            <a:ext cx="108585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24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Document 1 — L'entrée et les défenses du château de Carcassonne</a:t>
            </a:r>
            <a:endParaRPr/>
          </a:p>
        </p:txBody>
      </p:sp>
      <p:cxnSp>
        <p:nvCxnSpPr>
          <p:cNvPr id="60" name="Google Shape;60;p6"/>
          <p:cNvCxnSpPr/>
          <p:nvPr/>
        </p:nvCxnSpPr>
        <p:spPr>
          <a:xfrm>
            <a:off x="666750" y="1238250"/>
            <a:ext cx="1571625" cy="0"/>
          </a:xfrm>
          <a:prstGeom prst="straightConnector1">
            <a:avLst/>
          </a:prstGeom>
          <a:noFill/>
          <a:ln cap="flat" cmpd="sng" w="47625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61" name="Google Shape;61;p6"/>
          <p:cNvPicPr preferRelativeResize="0"/>
          <p:nvPr/>
        </p:nvPicPr>
        <p:blipFill rotWithShape="1">
          <a:blip r:embed="rId3">
            <a:alphaModFix/>
          </a:blip>
          <a:srcRect b="13863" l="0" r="0" t="13863"/>
          <a:stretch/>
        </p:blipFill>
        <p:spPr>
          <a:xfrm>
            <a:off x="723900" y="1428750"/>
            <a:ext cx="5095875" cy="2762250"/>
          </a:xfrm>
          <a:prstGeom prst="roundRect">
            <a:avLst>
              <a:gd fmla="val 4828" name="adj"/>
            </a:avLst>
          </a:prstGeom>
          <a:noFill/>
          <a:ln>
            <a:noFill/>
          </a:ln>
        </p:spPr>
      </p:pic>
      <p:pic>
        <p:nvPicPr>
          <p:cNvPr id="62" name="Google Shape;62;p6"/>
          <p:cNvPicPr preferRelativeResize="0"/>
          <p:nvPr/>
        </p:nvPicPr>
        <p:blipFill rotWithShape="1">
          <a:blip r:embed="rId4">
            <a:alphaModFix/>
          </a:blip>
          <a:srcRect b="18483" l="0" r="0" t="18483"/>
          <a:stretch/>
        </p:blipFill>
        <p:spPr>
          <a:xfrm>
            <a:off x="6000750" y="1428750"/>
            <a:ext cx="5429250" cy="2762250"/>
          </a:xfrm>
          <a:prstGeom prst="roundRect">
            <a:avLst>
              <a:gd fmla="val 4828" name="adj"/>
            </a:avLst>
          </a:prstGeom>
          <a:noFill/>
          <a:ln>
            <a:noFill/>
          </a:ln>
        </p:spPr>
      </p:pic>
      <p:sp>
        <p:nvSpPr>
          <p:cNvPr id="63" name="Google Shape;63;p6"/>
          <p:cNvSpPr/>
          <p:nvPr/>
        </p:nvSpPr>
        <p:spPr>
          <a:xfrm>
            <a:off x="857250" y="4248150"/>
            <a:ext cx="103822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247BA0"/>
                </a:solidFill>
                <a:latin typeface="Arial"/>
                <a:ea typeface="Arial"/>
                <a:cs typeface="Arial"/>
                <a:sym typeface="Arial"/>
              </a:rPr>
              <a:t>À repérer : tours · remparts · entrée · fossé · hourds · tour de guet</a:t>
            </a:r>
            <a:endParaRPr/>
          </a:p>
        </p:txBody>
      </p:sp>
      <p:sp>
        <p:nvSpPr>
          <p:cNvPr id="64" name="Google Shape;64;p6"/>
          <p:cNvSpPr/>
          <p:nvPr/>
        </p:nvSpPr>
        <p:spPr>
          <a:xfrm>
            <a:off x="857250" y="4591050"/>
            <a:ext cx="10477500" cy="1600200"/>
          </a:xfrm>
          <a:prstGeom prst="roundRect">
            <a:avLst>
              <a:gd fmla="val 8333" name="adj"/>
            </a:avLst>
          </a:prstGeom>
          <a:solidFill>
            <a:srgbClr val="EAF5FA"/>
          </a:solidFill>
          <a:ln cap="flat" cmpd="sng" w="19050">
            <a:solidFill>
              <a:srgbClr val="247B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6"/>
          <p:cNvSpPr/>
          <p:nvPr/>
        </p:nvSpPr>
        <p:spPr>
          <a:xfrm>
            <a:off x="1028700" y="4695825"/>
            <a:ext cx="10134600" cy="139065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7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b="0" lang="en-US" sz="127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Cite quatre éléments défensifs visibles sur les deux photographies.</a:t>
            </a:r>
            <a:endParaRPr/>
          </a:p>
          <a:p>
            <a:pPr indent="0" lvl="0" marL="0" marR="0" rtl="0" algn="l">
              <a:spcBef>
                <a:spcPts val="4"/>
              </a:spcBef>
              <a:spcAft>
                <a:spcPts val="0"/>
              </a:spcAft>
              <a:buNone/>
            </a:pPr>
            <a:r>
              <a:rPr b="1" lang="en-US" sz="127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b="0" lang="en-US" sz="127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Compare les deux documents : quel élément sert surtout à surveiller ? Quels éléments servent surtout à empêcher l'entrée ?</a:t>
            </a:r>
            <a:endParaRPr/>
          </a:p>
          <a:p>
            <a:pPr indent="0" lvl="0" marL="0" marR="0" rtl="0" algn="l">
              <a:spcBef>
                <a:spcPts val="4"/>
              </a:spcBef>
              <a:spcAft>
                <a:spcPts val="0"/>
              </a:spcAft>
              <a:buNone/>
            </a:pPr>
            <a:r>
              <a:rPr b="1" lang="en-US" sz="127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b="0" lang="en-US" sz="127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Pourquoi les tours sont-elles placées de chaque côté de la porte plutôt qu'au fond du château ?</a:t>
            </a:r>
            <a:endParaRPr/>
          </a:p>
          <a:p>
            <a:pPr indent="0" lvl="0" marL="0" marR="0" rtl="0" algn="l">
              <a:spcBef>
                <a:spcPts val="4"/>
              </a:spcBef>
              <a:spcAft>
                <a:spcPts val="0"/>
              </a:spcAft>
              <a:buNone/>
            </a:pPr>
            <a:r>
              <a:rPr b="1" lang="en-US" sz="127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b="0" lang="en-US" sz="127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Explique comment plusieurs défenses se complètent pour repérer, ralentir puis arrêter des assaillants.</a:t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666750" y="6496050"/>
            <a:ext cx="9525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Le château</a:t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"/>
          <p:cNvSpPr/>
          <p:nvPr/>
        </p:nvSpPr>
        <p:spPr>
          <a:xfrm>
            <a:off x="666750" y="228600"/>
            <a:ext cx="5334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247BA0"/>
                </a:solidFill>
                <a:latin typeface="Arial"/>
                <a:ea typeface="Arial"/>
                <a:cs typeface="Arial"/>
                <a:sym typeface="Arial"/>
              </a:rPr>
              <a:t>MISE EN COMMUN</a:t>
            </a:r>
            <a:endParaRPr/>
          </a:p>
        </p:txBody>
      </p:sp>
      <p:sp>
        <p:nvSpPr>
          <p:cNvPr id="74" name="Google Shape;74;p7"/>
          <p:cNvSpPr/>
          <p:nvPr/>
        </p:nvSpPr>
        <p:spPr>
          <a:xfrm>
            <a:off x="666750" y="495300"/>
            <a:ext cx="108585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Correction — document 1</a:t>
            </a:r>
            <a:endParaRPr/>
          </a:p>
        </p:txBody>
      </p:sp>
      <p:cxnSp>
        <p:nvCxnSpPr>
          <p:cNvPr id="75" name="Google Shape;75;p7"/>
          <p:cNvCxnSpPr/>
          <p:nvPr/>
        </p:nvCxnSpPr>
        <p:spPr>
          <a:xfrm>
            <a:off x="666750" y="1238250"/>
            <a:ext cx="1571625" cy="0"/>
          </a:xfrm>
          <a:prstGeom prst="straightConnector1">
            <a:avLst/>
          </a:prstGeom>
          <a:noFill/>
          <a:ln cap="flat" cmpd="sng" w="47625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6" name="Google Shape;76;p7"/>
          <p:cNvSpPr/>
          <p:nvPr/>
        </p:nvSpPr>
        <p:spPr>
          <a:xfrm>
            <a:off x="819150" y="1619250"/>
            <a:ext cx="10553700" cy="4048125"/>
          </a:xfrm>
          <a:prstGeom prst="roundRect">
            <a:avLst>
              <a:gd fmla="val 4706" name="adj"/>
            </a:avLst>
          </a:prstGeom>
          <a:solidFill>
            <a:srgbClr val="EAF5FA"/>
          </a:solidFill>
          <a:ln cap="flat" cmpd="sng" w="19050">
            <a:solidFill>
              <a:srgbClr val="247B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7"/>
          <p:cNvSpPr/>
          <p:nvPr/>
        </p:nvSpPr>
        <p:spPr>
          <a:xfrm>
            <a:off x="1143000" y="1952625"/>
            <a:ext cx="9810750" cy="328612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-104775" lvl="0" marL="24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1650"/>
              <a:buFont typeface="Arial"/>
              <a:buChar char="•"/>
            </a:pPr>
            <a:r>
              <a:rPr b="0" lang="en-US" sz="165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On peut relever les tours, les remparts, le fossé, le pont, le châtelet, la porte, la herse et les hourds.</a:t>
            </a:r>
            <a:endParaRPr/>
          </a:p>
          <a:p>
            <a:pPr indent="-104775" lvl="0" marL="24" marR="0" rtl="0" algn="l">
              <a:spcBef>
                <a:spcPts val="10"/>
              </a:spcBef>
              <a:spcAft>
                <a:spcPts val="0"/>
              </a:spcAft>
              <a:buClr>
                <a:srgbClr val="1F2933"/>
              </a:buClr>
              <a:buSzPts val="1650"/>
              <a:buFont typeface="Arial"/>
              <a:buChar char="•"/>
            </a:pPr>
            <a:r>
              <a:rPr b="0" lang="en-US" sz="165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La tour de guet et le sommet des tours servent à surveiller ; le fossé, le pont, la porte, la herse et le châtelet contrôlent ou bloquent l'entrée.</a:t>
            </a:r>
            <a:endParaRPr/>
          </a:p>
          <a:p>
            <a:pPr indent="-104775" lvl="0" marL="24" marR="0" rtl="0" algn="l">
              <a:spcBef>
                <a:spcPts val="10"/>
              </a:spcBef>
              <a:spcAft>
                <a:spcPts val="0"/>
              </a:spcAft>
              <a:buClr>
                <a:srgbClr val="1F2933"/>
              </a:buClr>
              <a:buSzPts val="1650"/>
              <a:buFont typeface="Arial"/>
              <a:buChar char="•"/>
            </a:pPr>
            <a:r>
              <a:rPr b="0" lang="en-US" sz="165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Depuis ces tours, les défenseurs voient les assaillants arriver, les prennent entre deux positions et protègent le passage le plus vulnérable.</a:t>
            </a:r>
            <a:endParaRPr/>
          </a:p>
          <a:p>
            <a:pPr indent="-104775" lvl="0" marL="24" marR="0" rtl="0" algn="l">
              <a:spcBef>
                <a:spcPts val="10"/>
              </a:spcBef>
              <a:spcAft>
                <a:spcPts val="0"/>
              </a:spcAft>
              <a:buClr>
                <a:srgbClr val="1F2933"/>
              </a:buClr>
              <a:buSzPts val="1650"/>
              <a:buFont typeface="Arial"/>
              <a:buChar char="•"/>
            </a:pPr>
            <a:r>
              <a:rPr b="0" lang="en-US" sz="165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Les défenseurs repèrent l'ennemi depuis les hauteurs, le ralentissent au fossé et au pont, puis ferment et défendent l'entrée avec le châtelet et la herse.</a:t>
            </a:r>
            <a:endParaRPr/>
          </a:p>
        </p:txBody>
      </p:sp>
      <p:sp>
        <p:nvSpPr>
          <p:cNvPr id="78" name="Google Shape;78;p7"/>
          <p:cNvSpPr/>
          <p:nvPr/>
        </p:nvSpPr>
        <p:spPr>
          <a:xfrm>
            <a:off x="1143000" y="5286375"/>
            <a:ext cx="962025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C83E35"/>
                </a:solidFill>
                <a:latin typeface="Arial"/>
                <a:ea typeface="Arial"/>
                <a:cs typeface="Arial"/>
                <a:sym typeface="Arial"/>
              </a:rPr>
              <a:t>Je justifie avec un indice précis du document.</a:t>
            </a:r>
            <a:endParaRPr/>
          </a:p>
        </p:txBody>
      </p:sp>
      <p:sp>
        <p:nvSpPr>
          <p:cNvPr id="79" name="Google Shape;79;p7"/>
          <p:cNvSpPr/>
          <p:nvPr/>
        </p:nvSpPr>
        <p:spPr>
          <a:xfrm>
            <a:off x="666750" y="6496050"/>
            <a:ext cx="9525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Le château</a:t>
            </a:r>
            <a:endParaRPr/>
          </a:p>
        </p:txBody>
      </p:sp>
      <p:sp>
        <p:nvSpPr>
          <p:cNvPr id="80" name="Google Shape;80;p7"/>
          <p:cNvSpPr/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"/>
          <p:cNvSpPr/>
          <p:nvPr/>
        </p:nvSpPr>
        <p:spPr>
          <a:xfrm>
            <a:off x="666750" y="228600"/>
            <a:ext cx="5334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247BA0"/>
                </a:solidFill>
                <a:latin typeface="Arial"/>
                <a:ea typeface="Arial"/>
                <a:cs typeface="Arial"/>
                <a:sym typeface="Arial"/>
              </a:rPr>
              <a:t>RÉCIT · BOUCLE 2</a:t>
            </a:r>
            <a:endParaRPr/>
          </a:p>
        </p:txBody>
      </p:sp>
      <p:sp>
        <p:nvSpPr>
          <p:cNvPr id="87" name="Google Shape;87;p8"/>
          <p:cNvSpPr/>
          <p:nvPr/>
        </p:nvSpPr>
        <p:spPr>
          <a:xfrm>
            <a:off x="666750" y="495300"/>
            <a:ext cx="108585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Deuxième étape du récit 2</a:t>
            </a:r>
            <a:endParaRPr/>
          </a:p>
        </p:txBody>
      </p:sp>
      <p:cxnSp>
        <p:nvCxnSpPr>
          <p:cNvPr id="88" name="Google Shape;88;p8"/>
          <p:cNvCxnSpPr/>
          <p:nvPr/>
        </p:nvCxnSpPr>
        <p:spPr>
          <a:xfrm>
            <a:off x="666750" y="1238250"/>
            <a:ext cx="1571625" cy="0"/>
          </a:xfrm>
          <a:prstGeom prst="straightConnector1">
            <a:avLst/>
          </a:prstGeom>
          <a:noFill/>
          <a:ln cap="flat" cmpd="sng" w="47625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9" name="Google Shape;89;p8"/>
          <p:cNvSpPr/>
          <p:nvPr/>
        </p:nvSpPr>
        <p:spPr>
          <a:xfrm>
            <a:off x="800100" y="1619250"/>
            <a:ext cx="10591800" cy="3028950"/>
          </a:xfrm>
          <a:prstGeom prst="roundRect">
            <a:avLst>
              <a:gd fmla="val 6289" name="adj"/>
            </a:avLst>
          </a:prstGeom>
          <a:solidFill>
            <a:srgbClr val="F5EFE4"/>
          </a:solidFill>
          <a:ln cap="flat" cmpd="sng" w="19050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8"/>
          <p:cNvSpPr/>
          <p:nvPr/>
        </p:nvSpPr>
        <p:spPr>
          <a:xfrm>
            <a:off x="1104900" y="1828800"/>
            <a:ext cx="2857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C83E35"/>
                </a:solidFill>
                <a:latin typeface="Arial"/>
                <a:ea typeface="Arial"/>
                <a:cs typeface="Arial"/>
                <a:sym typeface="Arial"/>
              </a:rPr>
              <a:t>RÉCIT À ÉCOUTER</a:t>
            </a:r>
            <a:endParaRPr/>
          </a:p>
        </p:txBody>
      </p:sp>
      <p:sp>
        <p:nvSpPr>
          <p:cNvPr id="91" name="Google Shape;91;p8"/>
          <p:cNvSpPr/>
          <p:nvPr/>
        </p:nvSpPr>
        <p:spPr>
          <a:xfrm>
            <a:off x="1104900" y="2190750"/>
            <a:ext cx="99441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2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Le danger s'éloigne. Martin croit que le château va redevenir vide jusqu'à la prochaine attaque. Pourtant, dans la cour, des serviteurs transportent du bois vers les cuisines ; des chevaux entrent dans les écuries ; des visiteurs attendent près de la grande salle. Aélis comprend que le seigneur n'a pas fait construire cet immense bâtiment seulement pour se battre…</a:t>
            </a:r>
            <a:endParaRPr/>
          </a:p>
        </p:txBody>
      </p:sp>
      <p:sp>
        <p:nvSpPr>
          <p:cNvPr id="92" name="Google Shape;92;p8"/>
          <p:cNvSpPr/>
          <p:nvPr/>
        </p:nvSpPr>
        <p:spPr>
          <a:xfrm>
            <a:off x="857250" y="4953000"/>
            <a:ext cx="10477500" cy="1000125"/>
          </a:xfrm>
          <a:prstGeom prst="roundRect">
            <a:avLst>
              <a:gd fmla="val 17143" name="adj"/>
            </a:avLst>
          </a:prstGeom>
          <a:solidFill>
            <a:srgbClr val="EAF5FA"/>
          </a:solidFill>
          <a:ln cap="flat" cmpd="sng" w="19050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8"/>
          <p:cNvSpPr/>
          <p:nvPr/>
        </p:nvSpPr>
        <p:spPr>
          <a:xfrm>
            <a:off x="1095375" y="5067300"/>
            <a:ext cx="2857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C83E35"/>
                </a:solidFill>
                <a:latin typeface="Arial"/>
                <a:ea typeface="Arial"/>
                <a:cs typeface="Arial"/>
                <a:sym typeface="Arial"/>
              </a:rPr>
              <a:t>QUESTION-SUSPENSE</a:t>
            </a:r>
            <a:endParaRPr/>
          </a:p>
        </p:txBody>
      </p:sp>
      <p:sp>
        <p:nvSpPr>
          <p:cNvPr id="94" name="Google Shape;94;p8"/>
          <p:cNvSpPr/>
          <p:nvPr/>
        </p:nvSpPr>
        <p:spPr>
          <a:xfrm>
            <a:off x="1095375" y="5276850"/>
            <a:ext cx="9953625" cy="552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75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Si le danger est passé, pourquoi le château reste-t-il au cœur de la seigneurie ?</a:t>
            </a:r>
            <a:endParaRPr/>
          </a:p>
        </p:txBody>
      </p:sp>
      <p:sp>
        <p:nvSpPr>
          <p:cNvPr id="95" name="Google Shape;95;p8"/>
          <p:cNvSpPr/>
          <p:nvPr/>
        </p:nvSpPr>
        <p:spPr>
          <a:xfrm>
            <a:off x="666750" y="6496050"/>
            <a:ext cx="9525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Le château</a:t>
            </a:r>
            <a:endParaRPr/>
          </a:p>
        </p:txBody>
      </p:sp>
      <p:sp>
        <p:nvSpPr>
          <p:cNvPr id="96" name="Google Shape;96;p8"/>
          <p:cNvSpPr/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9"/>
          <p:cNvSpPr/>
          <p:nvPr/>
        </p:nvSpPr>
        <p:spPr>
          <a:xfrm>
            <a:off x="666750" y="228600"/>
            <a:ext cx="5334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247BA0"/>
                </a:solidFill>
                <a:latin typeface="Arial"/>
                <a:ea typeface="Arial"/>
                <a:cs typeface="Arial"/>
                <a:sym typeface="Arial"/>
              </a:rPr>
              <a:t>DOCUMENT 2</a:t>
            </a:r>
            <a:endParaRPr/>
          </a:p>
        </p:txBody>
      </p:sp>
      <p:sp>
        <p:nvSpPr>
          <p:cNvPr id="103" name="Google Shape;103;p9"/>
          <p:cNvSpPr/>
          <p:nvPr/>
        </p:nvSpPr>
        <p:spPr>
          <a:xfrm>
            <a:off x="666750" y="495300"/>
            <a:ext cx="108585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Document 2 — Un lieu de vie et de pouvoir</a:t>
            </a:r>
            <a:endParaRPr/>
          </a:p>
        </p:txBody>
      </p:sp>
      <p:cxnSp>
        <p:nvCxnSpPr>
          <p:cNvPr id="104" name="Google Shape;104;p9"/>
          <p:cNvCxnSpPr/>
          <p:nvPr/>
        </p:nvCxnSpPr>
        <p:spPr>
          <a:xfrm>
            <a:off x="666750" y="1238250"/>
            <a:ext cx="1571625" cy="0"/>
          </a:xfrm>
          <a:prstGeom prst="straightConnector1">
            <a:avLst/>
          </a:prstGeom>
          <a:noFill/>
          <a:ln cap="flat" cmpd="sng" w="47625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05" name="Google Shape;105;p9"/>
          <p:cNvPicPr preferRelativeResize="0"/>
          <p:nvPr/>
        </p:nvPicPr>
        <p:blipFill rotWithShape="1">
          <a:blip r:embed="rId3">
            <a:alphaModFix/>
          </a:blip>
          <a:srcRect b="10735" l="0" r="0" t="10735"/>
          <a:stretch/>
        </p:blipFill>
        <p:spPr>
          <a:xfrm>
            <a:off x="704850" y="1476375"/>
            <a:ext cx="4762500" cy="2619375"/>
          </a:xfrm>
          <a:prstGeom prst="roundRect">
            <a:avLst>
              <a:gd fmla="val 5091" name="adj"/>
            </a:avLst>
          </a:prstGeom>
          <a:noFill/>
          <a:ln>
            <a:noFill/>
          </a:ln>
        </p:spPr>
      </p:pic>
      <p:sp>
        <p:nvSpPr>
          <p:cNvPr id="106" name="Google Shape;106;p9"/>
          <p:cNvSpPr/>
          <p:nvPr/>
        </p:nvSpPr>
        <p:spPr>
          <a:xfrm>
            <a:off x="5715000" y="1466850"/>
            <a:ext cx="5715000" cy="2628900"/>
          </a:xfrm>
          <a:prstGeom prst="roundRect">
            <a:avLst>
              <a:gd fmla="val 6522" name="adj"/>
            </a:avLst>
          </a:prstGeom>
          <a:solidFill>
            <a:srgbClr val="F5EFE4"/>
          </a:solidFill>
          <a:ln cap="flat" cmpd="sng" w="19050">
            <a:solidFill>
              <a:srgbClr val="247B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9"/>
          <p:cNvSpPr/>
          <p:nvPr/>
        </p:nvSpPr>
        <p:spPr>
          <a:xfrm>
            <a:off x="6000750" y="1790700"/>
            <a:ext cx="20002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C83E35"/>
                </a:solidFill>
                <a:latin typeface="Arial"/>
                <a:ea typeface="Arial"/>
                <a:cs typeface="Arial"/>
                <a:sym typeface="Arial"/>
              </a:rPr>
              <a:t>TEXTE ADAPTÉ</a:t>
            </a:r>
            <a:endParaRPr/>
          </a:p>
        </p:txBody>
      </p:sp>
      <p:sp>
        <p:nvSpPr>
          <p:cNvPr id="108" name="Google Shape;108;p9"/>
          <p:cNvSpPr/>
          <p:nvPr/>
        </p:nvSpPr>
        <p:spPr>
          <a:xfrm>
            <a:off x="6000750" y="2095500"/>
            <a:ext cx="5095875" cy="1504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7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Dès le XIe siècle, le château est un lieu de vie avec une grande salle, des cuisines et des écuries. Le palais possède un donjon ; une chapelle est construite au XIIe siècle. Installé en hauteur, le château domine le territoire et abrite le pouvoir du seigneur.</a:t>
            </a:r>
            <a:endParaRPr/>
          </a:p>
        </p:txBody>
      </p:sp>
      <p:sp>
        <p:nvSpPr>
          <p:cNvPr id="109" name="Google Shape;109;p9"/>
          <p:cNvSpPr/>
          <p:nvPr/>
        </p:nvSpPr>
        <p:spPr>
          <a:xfrm>
            <a:off x="6000750" y="3638550"/>
            <a:ext cx="5095875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47BA0"/>
                </a:solidFill>
                <a:latin typeface="Arial"/>
                <a:ea typeface="Arial"/>
                <a:cs typeface="Arial"/>
                <a:sym typeface="Arial"/>
              </a:rPr>
              <a:t>Indices : grande salle · cuisines · écuries · donjon · chapelle · hauteur</a:t>
            </a:r>
            <a:endParaRPr/>
          </a:p>
        </p:txBody>
      </p:sp>
      <p:sp>
        <p:nvSpPr>
          <p:cNvPr id="110" name="Google Shape;110;p9"/>
          <p:cNvSpPr/>
          <p:nvPr/>
        </p:nvSpPr>
        <p:spPr>
          <a:xfrm>
            <a:off x="857250" y="4362450"/>
            <a:ext cx="10477500" cy="1828800"/>
          </a:xfrm>
          <a:prstGeom prst="roundRect">
            <a:avLst>
              <a:gd fmla="val 7292" name="adj"/>
            </a:avLst>
          </a:prstGeom>
          <a:solidFill>
            <a:srgbClr val="EAF5FA"/>
          </a:solidFill>
          <a:ln cap="flat" cmpd="sng" w="19050">
            <a:solidFill>
              <a:srgbClr val="247B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9"/>
          <p:cNvSpPr/>
          <p:nvPr/>
        </p:nvSpPr>
        <p:spPr>
          <a:xfrm>
            <a:off x="1028700" y="4476750"/>
            <a:ext cx="10134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7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b="0" lang="en-US" sz="127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Relève trois lieux qui montrent que des personnes vivent chaque jour dans le château.</a:t>
            </a:r>
            <a:endParaRPr/>
          </a:p>
          <a:p>
            <a:pPr indent="0" lvl="0" marL="0" marR="0" rtl="0" algn="l">
              <a:spcBef>
                <a:spcPts val="4"/>
              </a:spcBef>
              <a:spcAft>
                <a:spcPts val="0"/>
              </a:spcAft>
              <a:buNone/>
            </a:pPr>
            <a:r>
              <a:rPr b="1" lang="en-US" sz="127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b="0" lang="en-US" sz="127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Quels éléments montrent que le seigneur y reçoit, commande et exerce son pouvoir ?</a:t>
            </a:r>
            <a:endParaRPr/>
          </a:p>
          <a:p>
            <a:pPr indent="0" lvl="0" marL="0" marR="0" rtl="0" algn="l">
              <a:spcBef>
                <a:spcPts val="4"/>
              </a:spcBef>
              <a:spcAft>
                <a:spcPts val="0"/>
              </a:spcAft>
              <a:buNone/>
            </a:pPr>
            <a:r>
              <a:rPr b="1" lang="en-US" sz="127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b="0" lang="en-US" sz="127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Pourquoi construire le château en hauteur ? Donne deux avantages différents.</a:t>
            </a:r>
            <a:endParaRPr/>
          </a:p>
          <a:p>
            <a:pPr indent="0" lvl="0" marL="0" marR="0" rtl="0" algn="l">
              <a:spcBef>
                <a:spcPts val="4"/>
              </a:spcBef>
              <a:spcAft>
                <a:spcPts val="0"/>
              </a:spcAft>
              <a:buNone/>
            </a:pPr>
            <a:r>
              <a:rPr b="1" lang="en-US" sz="127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b="0" lang="en-US" sz="127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Un château est-il seulement une forteresse ? Réponds en présentant ses trois fonctions et en citant un indice pour chacune.</a:t>
            </a:r>
            <a:endParaRPr/>
          </a:p>
        </p:txBody>
      </p:sp>
      <p:sp>
        <p:nvSpPr>
          <p:cNvPr id="112" name="Google Shape;112;p9"/>
          <p:cNvSpPr/>
          <p:nvPr/>
        </p:nvSpPr>
        <p:spPr>
          <a:xfrm>
            <a:off x="666750" y="6496050"/>
            <a:ext cx="9525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Le château</a:t>
            </a:r>
            <a:endParaRPr/>
          </a:p>
        </p:txBody>
      </p:sp>
      <p:sp>
        <p:nvSpPr>
          <p:cNvPr id="113" name="Google Shape;113;p9"/>
          <p:cNvSpPr/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"/>
          <p:cNvSpPr/>
          <p:nvPr/>
        </p:nvSpPr>
        <p:spPr>
          <a:xfrm>
            <a:off x="666750" y="228600"/>
            <a:ext cx="5334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247BA0"/>
                </a:solidFill>
                <a:latin typeface="Arial"/>
                <a:ea typeface="Arial"/>
                <a:cs typeface="Arial"/>
                <a:sym typeface="Arial"/>
              </a:rPr>
              <a:t>MISE EN COMMUN</a:t>
            </a:r>
            <a:endParaRPr/>
          </a:p>
        </p:txBody>
      </p:sp>
      <p:sp>
        <p:nvSpPr>
          <p:cNvPr id="120" name="Google Shape;120;p10"/>
          <p:cNvSpPr/>
          <p:nvPr/>
        </p:nvSpPr>
        <p:spPr>
          <a:xfrm>
            <a:off x="666750" y="495300"/>
            <a:ext cx="108585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Correction — document 2</a:t>
            </a:r>
            <a:endParaRPr/>
          </a:p>
        </p:txBody>
      </p:sp>
      <p:cxnSp>
        <p:nvCxnSpPr>
          <p:cNvPr id="121" name="Google Shape;121;p10"/>
          <p:cNvCxnSpPr/>
          <p:nvPr/>
        </p:nvCxnSpPr>
        <p:spPr>
          <a:xfrm>
            <a:off x="666750" y="1238250"/>
            <a:ext cx="1571625" cy="0"/>
          </a:xfrm>
          <a:prstGeom prst="straightConnector1">
            <a:avLst/>
          </a:prstGeom>
          <a:noFill/>
          <a:ln cap="flat" cmpd="sng" w="47625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2" name="Google Shape;122;p10"/>
          <p:cNvSpPr/>
          <p:nvPr/>
        </p:nvSpPr>
        <p:spPr>
          <a:xfrm>
            <a:off x="819150" y="1619250"/>
            <a:ext cx="10553700" cy="4048125"/>
          </a:xfrm>
          <a:prstGeom prst="roundRect">
            <a:avLst>
              <a:gd fmla="val 4706" name="adj"/>
            </a:avLst>
          </a:prstGeom>
          <a:solidFill>
            <a:srgbClr val="EAF5FA"/>
          </a:solidFill>
          <a:ln cap="flat" cmpd="sng" w="19050">
            <a:solidFill>
              <a:srgbClr val="247B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0"/>
          <p:cNvSpPr/>
          <p:nvPr/>
        </p:nvSpPr>
        <p:spPr>
          <a:xfrm>
            <a:off x="1143000" y="1952625"/>
            <a:ext cx="9810750" cy="328612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-104775" lvl="0" marL="24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1650"/>
              <a:buFont typeface="Arial"/>
              <a:buChar char="•"/>
            </a:pPr>
            <a:r>
              <a:rPr b="0" lang="en-US" sz="165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La grande salle, les cuisines, les écuries, les logis et la chapelle montrent que le château est habité.</a:t>
            </a:r>
            <a:endParaRPr/>
          </a:p>
          <a:p>
            <a:pPr indent="-104775" lvl="0" marL="24" marR="0" rtl="0" algn="l">
              <a:spcBef>
                <a:spcPts val="10"/>
              </a:spcBef>
              <a:spcAft>
                <a:spcPts val="0"/>
              </a:spcAft>
              <a:buClr>
                <a:srgbClr val="1F2933"/>
              </a:buClr>
              <a:buSzPts val="1650"/>
              <a:buFont typeface="Arial"/>
              <a:buChar char="•"/>
            </a:pPr>
            <a:r>
              <a:rPr b="0" lang="en-US" sz="165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Le donjon, la grande salle, les visiteurs reçus et la position dominante montrent que le château est le centre du pouvoir seigneurial.</a:t>
            </a:r>
            <a:endParaRPr/>
          </a:p>
          <a:p>
            <a:pPr indent="-104775" lvl="0" marL="24" marR="0" rtl="0" algn="l">
              <a:spcBef>
                <a:spcPts val="10"/>
              </a:spcBef>
              <a:spcAft>
                <a:spcPts val="0"/>
              </a:spcAft>
              <a:buClr>
                <a:srgbClr val="1F2933"/>
              </a:buClr>
              <a:buSzPts val="1650"/>
              <a:buFont typeface="Arial"/>
              <a:buChar char="•"/>
            </a:pPr>
            <a:r>
              <a:rPr b="0" lang="en-US" sz="165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La hauteur facilite la surveillance et la défense ; elle rend aussi le château visible de tous et affirme la puissance du seigneur.</a:t>
            </a:r>
            <a:endParaRPr/>
          </a:p>
          <a:p>
            <a:pPr indent="-104775" lvl="0" marL="24" marR="0" rtl="0" algn="l">
              <a:spcBef>
                <a:spcPts val="10"/>
              </a:spcBef>
              <a:spcAft>
                <a:spcPts val="0"/>
              </a:spcAft>
              <a:buClr>
                <a:srgbClr val="1F2933"/>
              </a:buClr>
              <a:buSzPts val="1650"/>
              <a:buFont typeface="Arial"/>
              <a:buChar char="•"/>
            </a:pPr>
            <a:r>
              <a:rPr b="0" lang="en-US" sz="165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Non. Il protège grâce aux fortifications, sert de résidence grâce aux pièces de vie et montre ou exerce le pouvoir grâce au donjon et à la grande salle.</a:t>
            </a:r>
            <a:endParaRPr/>
          </a:p>
        </p:txBody>
      </p:sp>
      <p:sp>
        <p:nvSpPr>
          <p:cNvPr id="124" name="Google Shape;124;p10"/>
          <p:cNvSpPr/>
          <p:nvPr/>
        </p:nvSpPr>
        <p:spPr>
          <a:xfrm>
            <a:off x="1143000" y="5286375"/>
            <a:ext cx="962025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C83E35"/>
                </a:solidFill>
                <a:latin typeface="Arial"/>
                <a:ea typeface="Arial"/>
                <a:cs typeface="Arial"/>
                <a:sym typeface="Arial"/>
              </a:rPr>
              <a:t>Je justifie avec un indice précis du document.</a:t>
            </a:r>
            <a:endParaRPr/>
          </a:p>
        </p:txBody>
      </p:sp>
      <p:sp>
        <p:nvSpPr>
          <p:cNvPr id="125" name="Google Shape;125;p10"/>
          <p:cNvSpPr/>
          <p:nvPr/>
        </p:nvSpPr>
        <p:spPr>
          <a:xfrm>
            <a:off x="666750" y="6496050"/>
            <a:ext cx="9525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Le château</a:t>
            </a:r>
            <a:endParaRPr/>
          </a:p>
        </p:txBody>
      </p:sp>
      <p:sp>
        <p:nvSpPr>
          <p:cNvPr id="126" name="Google Shape;126;p10"/>
          <p:cNvSpPr/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"/>
          <p:cNvSpPr/>
          <p:nvPr/>
        </p:nvSpPr>
        <p:spPr>
          <a:xfrm>
            <a:off x="666750" y="228600"/>
            <a:ext cx="5334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247BA0"/>
                </a:solidFill>
                <a:latin typeface="Arial"/>
                <a:ea typeface="Arial"/>
                <a:cs typeface="Arial"/>
                <a:sym typeface="Arial"/>
              </a:rPr>
              <a:t>TRACE ÉCRITE À COPIER</a:t>
            </a:r>
            <a:endParaRPr/>
          </a:p>
        </p:txBody>
      </p:sp>
      <p:sp>
        <p:nvSpPr>
          <p:cNvPr id="133" name="Google Shape;133;p11"/>
          <p:cNvSpPr/>
          <p:nvPr/>
        </p:nvSpPr>
        <p:spPr>
          <a:xfrm>
            <a:off x="666750" y="495300"/>
            <a:ext cx="108585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Le château, centre de la seigneurie</a:t>
            </a:r>
            <a:endParaRPr/>
          </a:p>
        </p:txBody>
      </p:sp>
      <p:cxnSp>
        <p:nvCxnSpPr>
          <p:cNvPr id="134" name="Google Shape;134;p11"/>
          <p:cNvCxnSpPr/>
          <p:nvPr/>
        </p:nvCxnSpPr>
        <p:spPr>
          <a:xfrm>
            <a:off x="666750" y="1238250"/>
            <a:ext cx="1571625" cy="0"/>
          </a:xfrm>
          <a:prstGeom prst="straightConnector1">
            <a:avLst/>
          </a:prstGeom>
          <a:noFill/>
          <a:ln cap="flat" cmpd="sng" w="47625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5" name="Google Shape;135;p11"/>
          <p:cNvSpPr/>
          <p:nvPr/>
        </p:nvSpPr>
        <p:spPr>
          <a:xfrm>
            <a:off x="742950" y="1524000"/>
            <a:ext cx="10706100" cy="4800600"/>
          </a:xfrm>
          <a:prstGeom prst="roundRect">
            <a:avLst>
              <a:gd fmla="val 3968" name="adj"/>
            </a:avLst>
          </a:prstGeom>
          <a:solidFill>
            <a:srgbClr val="FFFFFF"/>
          </a:solidFill>
          <a:ln cap="flat" cmpd="sng" w="19050">
            <a:solidFill>
              <a:srgbClr val="247B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1"/>
          <p:cNvSpPr/>
          <p:nvPr/>
        </p:nvSpPr>
        <p:spPr>
          <a:xfrm>
            <a:off x="1066800" y="1752600"/>
            <a:ext cx="10001250" cy="20383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-152400" lvl="0" marL="24" marR="0" rtl="0" algn="l">
              <a:spcBef>
                <a:spcPts val="10"/>
              </a:spcBef>
              <a:spcAft>
                <a:spcPts val="0"/>
              </a:spcAft>
              <a:buClr>
                <a:srgbClr val="153A59"/>
              </a:buClr>
              <a:buSzPts val="2400"/>
              <a:buChar char="●"/>
            </a:pPr>
            <a:r>
              <a:rPr lang="en-US" sz="2400">
                <a:solidFill>
                  <a:srgbClr val="153A59"/>
                </a:solidFill>
              </a:rPr>
              <a:t>Le château </a:t>
            </a:r>
            <a:r>
              <a:rPr b="1" lang="en-US" sz="2400">
                <a:solidFill>
                  <a:srgbClr val="C83E35"/>
                </a:solidFill>
              </a:rPr>
              <a:t>protège</a:t>
            </a:r>
            <a:r>
              <a:rPr lang="en-US" sz="2400">
                <a:solidFill>
                  <a:srgbClr val="153A59"/>
                </a:solidFill>
              </a:rPr>
              <a:t> le seigneur et les habitants en cas de danger.</a:t>
            </a:r>
            <a:endParaRPr sz="2400">
              <a:solidFill>
                <a:srgbClr val="153A59"/>
              </a:solidFill>
            </a:endParaRPr>
          </a:p>
          <a:p>
            <a:pPr indent="-152400" lvl="0" marL="24" marR="0" rtl="0" algn="l">
              <a:spcBef>
                <a:spcPts val="10"/>
              </a:spcBef>
              <a:spcAft>
                <a:spcPts val="0"/>
              </a:spcAft>
              <a:buClr>
                <a:srgbClr val="153A59"/>
              </a:buClr>
              <a:buSzPts val="2400"/>
              <a:buChar char="●"/>
            </a:pPr>
            <a:r>
              <a:rPr lang="en-US" sz="2400">
                <a:solidFill>
                  <a:srgbClr val="153A59"/>
                </a:solidFill>
              </a:rPr>
              <a:t>Les </a:t>
            </a:r>
            <a:r>
              <a:rPr b="1" lang="en-US" sz="2400">
                <a:solidFill>
                  <a:srgbClr val="C83E35"/>
                </a:solidFill>
              </a:rPr>
              <a:t>remparts</a:t>
            </a:r>
            <a:r>
              <a:rPr lang="en-US" sz="2400">
                <a:solidFill>
                  <a:srgbClr val="153A59"/>
                </a:solidFill>
              </a:rPr>
              <a:t>, tours, fossé, châtelet et herse servent à le défendre.</a:t>
            </a:r>
            <a:endParaRPr sz="2400">
              <a:solidFill>
                <a:srgbClr val="153A59"/>
              </a:solidFill>
            </a:endParaRPr>
          </a:p>
          <a:p>
            <a:pPr indent="-152400" lvl="0" marL="24" marR="0" rtl="0" algn="l">
              <a:spcBef>
                <a:spcPts val="10"/>
              </a:spcBef>
              <a:spcAft>
                <a:spcPts val="0"/>
              </a:spcAft>
              <a:buClr>
                <a:srgbClr val="153A59"/>
              </a:buClr>
              <a:buSzPts val="2400"/>
              <a:buChar char="●"/>
            </a:pPr>
            <a:r>
              <a:rPr lang="en-US" sz="2400">
                <a:solidFill>
                  <a:srgbClr val="153A59"/>
                </a:solidFill>
              </a:rPr>
              <a:t>C'est aussi une </a:t>
            </a:r>
            <a:r>
              <a:rPr b="1" lang="en-US" sz="2400">
                <a:solidFill>
                  <a:srgbClr val="C83E35"/>
                </a:solidFill>
              </a:rPr>
              <a:t>résidence</a:t>
            </a:r>
            <a:r>
              <a:rPr lang="en-US" sz="2400">
                <a:solidFill>
                  <a:srgbClr val="153A59"/>
                </a:solidFill>
              </a:rPr>
              <a:t> : logis, grande salle, cuisines et écuries.</a:t>
            </a:r>
            <a:endParaRPr sz="2400">
              <a:solidFill>
                <a:srgbClr val="153A59"/>
              </a:solidFill>
            </a:endParaRPr>
          </a:p>
          <a:p>
            <a:pPr indent="-152400" lvl="0" marL="24" marR="0" rtl="0" algn="l">
              <a:spcBef>
                <a:spcPts val="10"/>
              </a:spcBef>
              <a:spcAft>
                <a:spcPts val="0"/>
              </a:spcAft>
              <a:buClr>
                <a:srgbClr val="153A59"/>
              </a:buClr>
              <a:buSzPts val="2400"/>
              <a:buChar char="●"/>
            </a:pPr>
            <a:r>
              <a:rPr lang="en-US" sz="2400">
                <a:solidFill>
                  <a:srgbClr val="153A59"/>
                </a:solidFill>
              </a:rPr>
              <a:t>Le seigneur y commande, rend la </a:t>
            </a:r>
            <a:r>
              <a:rPr b="1" lang="en-US" sz="2400">
                <a:solidFill>
                  <a:srgbClr val="C83E35"/>
                </a:solidFill>
              </a:rPr>
              <a:t>justice</a:t>
            </a:r>
            <a:r>
              <a:rPr lang="en-US" sz="2400">
                <a:solidFill>
                  <a:srgbClr val="153A59"/>
                </a:solidFill>
              </a:rPr>
              <a:t> et montre son </a:t>
            </a:r>
            <a:r>
              <a:rPr b="1" lang="en-US" sz="2400">
                <a:solidFill>
                  <a:srgbClr val="C83E35"/>
                </a:solidFill>
              </a:rPr>
              <a:t>pouvoir</a:t>
            </a:r>
            <a:r>
              <a:rPr lang="en-US" sz="2400">
                <a:solidFill>
                  <a:srgbClr val="153A59"/>
                </a:solidFill>
              </a:rPr>
              <a:t>.</a:t>
            </a:r>
            <a:endParaRPr sz="2400">
              <a:solidFill>
                <a:srgbClr val="153A59"/>
              </a:solidFill>
            </a:endParaRPr>
          </a:p>
        </p:txBody>
      </p:sp>
      <p:pic>
        <p:nvPicPr>
          <p:cNvPr id="137" name="Google Shape;13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40873" y="3829050"/>
            <a:ext cx="9310255" cy="2400300"/>
          </a:xfrm>
          <a:prstGeom prst="roundRect">
            <a:avLst>
              <a:gd fmla="val 5556" name="adj"/>
            </a:avLst>
          </a:prstGeom>
          <a:noFill/>
          <a:ln>
            <a:noFill/>
          </a:ln>
        </p:spPr>
      </p:pic>
      <p:sp>
        <p:nvSpPr>
          <p:cNvPr id="138" name="Google Shape;138;p11"/>
          <p:cNvSpPr/>
          <p:nvPr/>
        </p:nvSpPr>
        <p:spPr>
          <a:xfrm>
            <a:off x="666750" y="6496050"/>
            <a:ext cx="9525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Le château</a:t>
            </a:r>
            <a:endParaRPr/>
          </a:p>
        </p:txBody>
      </p:sp>
      <p:sp>
        <p:nvSpPr>
          <p:cNvPr id="139" name="Google Shape;139;p11"/>
          <p:cNvSpPr/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