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4719485dca0456a" /><Relationship Type="http://schemas.openxmlformats.org/officeDocument/2006/relationships/extended-properties" Target="/docProps/app.xml" Id="R1b09471bb889414a" /><Relationship Type="http://schemas.openxmlformats.org/officeDocument/2006/relationships/officeDocument" Target="/ppt/presentation.xml" Id="R90d58d41a6e74ff1" /></Relationships>
</file>

<file path=ppt/presentation.xml><?xml version="1.0" encoding="utf-8"?>
<p:presentation xmlns:p="http://schemas.openxmlformats.org/presentationml/2006/main">
  <p:sldMasterIdLst>
    <p:sldMasterId xmlns:r="http://schemas.openxmlformats.org/officeDocument/2006/relationships" id="2147483648" r:id="R8136c7ae7b5f4305"/>
  </p:sldMasterIdLst>
  <p:notesMasterIdLst>
    <p:notesMasterId xmlns:r="http://schemas.openxmlformats.org/officeDocument/2006/relationships" r:id="R93a87dd083774630"/>
  </p:notesMasterIdLst>
  <p:sldIdLst>
    <p:sldId xmlns:r="http://schemas.openxmlformats.org/officeDocument/2006/relationships" id="256" r:id="R1762554188914955"/>
    <p:sldId xmlns:r="http://schemas.openxmlformats.org/officeDocument/2006/relationships" id="257" r:id="R7fe31251c3aa469c"/>
    <p:sldId xmlns:r="http://schemas.openxmlformats.org/officeDocument/2006/relationships" id="258" r:id="Rf38d5fd8e9cd4f05"/>
    <p:sldId xmlns:r="http://schemas.openxmlformats.org/officeDocument/2006/relationships" id="259" r:id="R8c314c4773ef4888"/>
    <p:sldId xmlns:r="http://schemas.openxmlformats.org/officeDocument/2006/relationships" id="260" r:id="R03d091f43577430f"/>
    <p:sldId xmlns:r="http://schemas.openxmlformats.org/officeDocument/2006/relationships" id="261" r:id="R861a52955e874558"/>
    <p:sldId xmlns:r="http://schemas.openxmlformats.org/officeDocument/2006/relationships" id="262" r:id="Rf3f13b6364ef47cc"/>
    <p:sldId xmlns:r="http://schemas.openxmlformats.org/officeDocument/2006/relationships" id="263" r:id="R2aa0f7b7ef8845b0"/>
    <p:sldId xmlns:r="http://schemas.openxmlformats.org/officeDocument/2006/relationships" id="264" r:id="R0d906718c3384f0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3dd4bcc78474112" /><Relationship Type="http://schemas.openxmlformats.org/officeDocument/2006/relationships/slideMaster" Target="/ppt/slideMasters/slideMaster1.xml" Id="R8136c7ae7b5f4305" /><Relationship Type="http://schemas.openxmlformats.org/officeDocument/2006/relationships/notesMaster" Target="/ppt/notesMasters/notesMaster1.xml" Id="R93a87dd083774630" /><Relationship Type="http://schemas.openxmlformats.org/officeDocument/2006/relationships/presProps" Target="/ppt/presProps.xml" Id="R9f113e30a8d74e00" /><Relationship Type="http://schemas.openxmlformats.org/officeDocument/2006/relationships/tableStyles" Target="/ppt/tableStyles.xml" Id="Rd4c6133a38b3453e" /><Relationship Type="http://schemas.openxmlformats.org/officeDocument/2006/relationships/slide" Target="/ppt/slides/slide1.xml" Id="R1762554188914955" /><Relationship Type="http://schemas.openxmlformats.org/officeDocument/2006/relationships/slide" Target="/ppt/slides/slide2.xml" Id="R7fe31251c3aa469c" /><Relationship Type="http://schemas.openxmlformats.org/officeDocument/2006/relationships/slide" Target="/ppt/slides/slide3.xml" Id="Rf38d5fd8e9cd4f05" /><Relationship Type="http://schemas.openxmlformats.org/officeDocument/2006/relationships/slide" Target="/ppt/slides/slide4.xml" Id="R8c314c4773ef4888" /><Relationship Type="http://schemas.openxmlformats.org/officeDocument/2006/relationships/slide" Target="/ppt/slides/slide5.xml" Id="R03d091f43577430f" /><Relationship Type="http://schemas.openxmlformats.org/officeDocument/2006/relationships/slide" Target="/ppt/slides/slide6.xml" Id="R861a52955e874558" /><Relationship Type="http://schemas.openxmlformats.org/officeDocument/2006/relationships/slide" Target="/ppt/slides/slide7.xml" Id="Rf3f13b6364ef47cc" /><Relationship Type="http://schemas.openxmlformats.org/officeDocument/2006/relationships/slide" Target="/ppt/slides/slide8.xml" Id="R2aa0f7b7ef8845b0" /><Relationship Type="http://schemas.openxmlformats.org/officeDocument/2006/relationships/slide" Target="/ppt/slides/slide9.xml" Id="R0d906718c3384f0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4e6d8fcc946477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dk2" tx2="lt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hatGP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e98c98687c94d22" /><Relationship Type="http://schemas.openxmlformats.org/officeDocument/2006/relationships/notesMaster" Target="/ppt/notesMasters/notesMaster1.xml" Id="R1f73356f73e84870" /></Relationships>
</file>

<file path=ppt/notesSlides/_rels/notesSlide2.xml.rels>&#65279;<?xml version="1.0" encoding="utf-8"?><Relationships xmlns="http://schemas.openxmlformats.org/package/2006/relationships"><Relationship Type="http://schemas.openxmlformats.org/officeDocument/2006/relationships/slide" Target="/ppt/slides/slide2.xml" Id="R9326fd380f2e42c6" /><Relationship Type="http://schemas.openxmlformats.org/officeDocument/2006/relationships/notesMaster" Target="/ppt/notesMasters/notesMaster1.xml" Id="Re6cce56bcfc9491a" /></Relationships>
</file>

<file path=ppt/notesSlides/_rels/notesSlide3.xml.rels>&#65279;<?xml version="1.0" encoding="utf-8"?><Relationships xmlns="http://schemas.openxmlformats.org/package/2006/relationships"><Relationship Type="http://schemas.openxmlformats.org/officeDocument/2006/relationships/slide" Target="/ppt/slides/slide3.xml" Id="Rc23f6d257c9b4831" /><Relationship Type="http://schemas.openxmlformats.org/officeDocument/2006/relationships/notesMaster" Target="/ppt/notesMasters/notesMaster1.xml" Id="Rd4090ad746f24507" /></Relationships>
</file>

<file path=ppt/notesSlides/_rels/notesSlide4.xml.rels>&#65279;<?xml version="1.0" encoding="utf-8"?><Relationships xmlns="http://schemas.openxmlformats.org/package/2006/relationships"><Relationship Type="http://schemas.openxmlformats.org/officeDocument/2006/relationships/slide" Target="/ppt/slides/slide4.xml" Id="R79fc1be1589f4a00" /><Relationship Type="http://schemas.openxmlformats.org/officeDocument/2006/relationships/notesMaster" Target="/ppt/notesMasters/notesMaster1.xml" Id="Rec1b043f9d8f4bc8" /></Relationships>
</file>

<file path=ppt/notesSlides/_rels/notesSlide5.xml.rels>&#65279;<?xml version="1.0" encoding="utf-8"?><Relationships xmlns="http://schemas.openxmlformats.org/package/2006/relationships"><Relationship Type="http://schemas.openxmlformats.org/officeDocument/2006/relationships/slide" Target="/ppt/slides/slide5.xml" Id="Ra3f65e0cd8784cc1" /><Relationship Type="http://schemas.openxmlformats.org/officeDocument/2006/relationships/notesMaster" Target="/ppt/notesMasters/notesMaster1.xml" Id="R8d3621e7d24541d9" /></Relationships>
</file>

<file path=ppt/notesSlides/_rels/notesSlide6.xml.rels>&#65279;<?xml version="1.0" encoding="utf-8"?><Relationships xmlns="http://schemas.openxmlformats.org/package/2006/relationships"><Relationship Type="http://schemas.openxmlformats.org/officeDocument/2006/relationships/slide" Target="/ppt/slides/slide6.xml" Id="Rc424ccd094a7430c" /><Relationship Type="http://schemas.openxmlformats.org/officeDocument/2006/relationships/notesMaster" Target="/ppt/notesMasters/notesMaster1.xml" Id="Rb19cf7be1c694b07" /></Relationships>
</file>

<file path=ppt/notesSlides/_rels/notesSlide7.xml.rels>&#65279;<?xml version="1.0" encoding="utf-8"?><Relationships xmlns="http://schemas.openxmlformats.org/package/2006/relationships"><Relationship Type="http://schemas.openxmlformats.org/officeDocument/2006/relationships/slide" Target="/ppt/slides/slide7.xml" Id="R684b1f3b436e44a4" /><Relationship Type="http://schemas.openxmlformats.org/officeDocument/2006/relationships/notesMaster" Target="/ppt/notesMasters/notesMaster1.xml" Id="R94ef523316374fb5" /></Relationships>
</file>

<file path=ppt/notesSlides/_rels/notesSlide8.xml.rels>&#65279;<?xml version="1.0" encoding="utf-8"?><Relationships xmlns="http://schemas.openxmlformats.org/package/2006/relationships"><Relationship Type="http://schemas.openxmlformats.org/officeDocument/2006/relationships/slide" Target="/ppt/slides/slide8.xml" Id="R4a6a6edeb02a4d9b" /><Relationship Type="http://schemas.openxmlformats.org/officeDocument/2006/relationships/notesMaster" Target="/ppt/notesMasters/notesMaster1.xml" Id="R04c1ce48470d4ed6" /></Relationships>
</file>

<file path=ppt/notesSlides/_rels/notesSlide9.xml.rels>&#65279;<?xml version="1.0" encoding="utf-8"?><Relationships xmlns="http://schemas.openxmlformats.org/package/2006/relationships"><Relationship Type="http://schemas.openxmlformats.org/officeDocument/2006/relationships/slide" Target="/ppt/slides/slide9.xml" Id="R4fd2ba89171440f0" /><Relationship Type="http://schemas.openxmlformats.org/officeDocument/2006/relationships/notesMaster" Target="/ppt/notesMasters/notesMaster1.xml" Id="R995a4802175a4cc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
            </a:r>
            <a:endParaRPr sz="1200"/>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
            </a:r>
            <a:endParaRPr sz="1200"/>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
            </a:r>
            <a:endParaRPr sz="1200"/>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[Sources]</a:t>
            </a:r>
            <a:endParaRPr/>
          </a:p>
          <a:p xmlns:a="http://schemas.openxmlformats.org/drawingml/2006/main">
            <a:pPr marL="0" lvl="0" indent="0" algn="l">
              <a:spcBef>
                <a:spcPts val="0"/>
              </a:spcBef>
              <a:spcAft>
                <a:spcPts val="0"/>
              </a:spcAft>
              <a:buNone/>
            </a:pPr>
            <a:r>
              <a:rPr sz="1200"/>
              <a:t>- https://www.getty.edu/art/collection/object/105VFF</a:t>
            </a:r>
            <a:endParaRPr/>
          </a:p>
          <a:p xmlns:a="http://schemas.openxmlformats.org/drawingml/2006/main">
            <a:pPr marL="0" lvl="0" indent="0" algn="l">
              <a:spcBef>
                <a:spcPts val="0"/>
              </a:spcBef>
              <a:spcAft>
                <a:spcPts val="0"/>
              </a:spcAft>
              <a:buNone/>
            </a:pPr>
            <a:r>
              <a:rPr sz="1200"/>
              <a:t>- https://www.getty.edu/art/collection/object/103S7P</a:t>
            </a:r>
            <a:endParaRPr/>
          </a:p>
          <a:p xmlns:a="http://schemas.openxmlformats.org/drawingml/2006/main">
            <a:pPr marL="0" lvl="0" indent="0" algn="l">
              <a:spcBef>
                <a:spcPts val="0"/>
              </a:spcBef>
              <a:spcAft>
                <a:spcPts val="0"/>
              </a:spcAft>
              <a:buNone/>
            </a:pPr>
            <a:r>
              <a:rPr sz="1200"/>
              <a:t>- https://classes.bnf.fr/ema/campagne/paysan/travaux.htm</a:t>
            </a:r>
            <a:endParaRPr/>
          </a:p>
          <a:p xmlns:a="http://schemas.openxmlformats.org/drawingml/2006/main">
            <a:pPr marL="0" lvl="0" indent="0" algn="l">
              <a:spcBef>
                <a:spcPts val="0"/>
              </a:spcBef>
              <a:spcAft>
                <a:spcPts val="0"/>
              </a:spcAft>
              <a:buNone/>
            </a:pPr>
            <a:r>
              <a:rPr sz="1200"/>
              <a:t>[/Sources]</a:t>
            </a:r>
            <a:endParaRPr/>
          </a:p>
          <a:p xmlns:a="http://schemas.openxmlformats.org/drawingml/2006/main">
            <a:r>
              <a:t>
[Sources]
- BnF, L’enfance au Moyen Âge — Les travaux des paysans : https://classes.bnf.fr/ema/campagne/paysan/travaux.htm (consulté le 09/08/2026). Les deux images visibles sont des détails agrandis des miniatures, sans modification de leur contenu.
[/Sources]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[Sources]</a:t>
            </a:r>
            <a:endParaRPr/>
          </a:p>
          <a:p xmlns:a="http://schemas.openxmlformats.org/drawingml/2006/main">
            <a:pPr marL="0" lvl="0" indent="0" algn="l">
              <a:spcBef>
                <a:spcPts val="0"/>
              </a:spcBef>
              <a:spcAft>
                <a:spcPts val="0"/>
              </a:spcAft>
              <a:buNone/>
            </a:pPr>
            <a:r>
              <a:rPr sz="1200"/>
              <a:t>- https://www.getty.edu/art/collection/object/105VFF</a:t>
            </a:r>
            <a:endParaRPr/>
          </a:p>
          <a:p xmlns:a="http://schemas.openxmlformats.org/drawingml/2006/main">
            <a:pPr marL="0" lvl="0" indent="0" algn="l">
              <a:spcBef>
                <a:spcPts val="0"/>
              </a:spcBef>
              <a:spcAft>
                <a:spcPts val="0"/>
              </a:spcAft>
              <a:buNone/>
            </a:pPr>
            <a:r>
              <a:rPr sz="1200"/>
              <a:t>- https://www.getty.edu/art/collection/object/103S7P</a:t>
            </a:r>
            <a:endParaRPr/>
          </a:p>
          <a:p xmlns:a="http://schemas.openxmlformats.org/drawingml/2006/main">
            <a:pPr marL="0" lvl="0" indent="0" algn="l">
              <a:spcBef>
                <a:spcPts val="0"/>
              </a:spcBef>
              <a:spcAft>
                <a:spcPts val="0"/>
              </a:spcAft>
              <a:buNone/>
            </a:pPr>
            <a:r>
              <a:rPr sz="1200"/>
              <a:t>- https://telma-chartes.irht.cnrs.fr/106871</a:t>
            </a:r>
            <a:endParaRPr/>
          </a:p>
          <a:p xmlns:a="http://schemas.openxmlformats.org/drawingml/2006/main">
            <a:pPr marL="0" lvl="0" indent="0" algn="l">
              <a:spcBef>
                <a:spcPts val="0"/>
              </a:spcBef>
              <a:spcAft>
                <a:spcPts val="0"/>
              </a:spcAft>
              <a:buNone/>
            </a:pPr>
            <a:r>
              <a:rPr sz="1200"/>
              <a:t>- https://classes.bnf.fr/ema/campagne/paysan/travaux.htm</a:t>
            </a:r>
            <a:endParaRPr/>
          </a:p>
          <a:p xmlns:a="http://schemas.openxmlformats.org/drawingml/2006/main">
            <a:pPr marL="0" lvl="0" indent="0" algn="l">
              <a:spcBef>
                <a:spcPts val="0"/>
              </a:spcBef>
              <a:spcAft>
                <a:spcPts val="0"/>
              </a:spcAft>
              <a:buNone/>
            </a:pPr>
            <a:r>
              <a:rPr sz="1200"/>
              <a:t>- https://classes.bnf.fr/ema/campagne/camp/rural.htm</a:t>
            </a:r>
            <a:endParaRPr/>
          </a:p>
          <a:p xmlns:a="http://schemas.openxmlformats.org/drawingml/2006/main">
            <a:pPr marL="0" lvl="0" indent="0" algn="l">
              <a:spcBef>
                <a:spcPts val="0"/>
              </a:spcBef>
              <a:spcAft>
                <a:spcPts val="0"/>
              </a:spcAft>
              <a:buNone/>
            </a:pPr>
            <a:r>
              <a:rPr sz="1200"/>
              <a:t>[/Sources]</a:t>
            </a:r>
            <a:endParaRPr/>
          </a:p>
          <a:p xmlns:a="http://schemas.openxmlformats.org/drawingml/2006/main">
            <a:r>
              <a:t>
[Sources]
- BnF, L’enfance au Moyen Âge — Les travaux des paysans : semailles généralement à l’automne ; taille de la vigne en février ou mars ; fenaison et moisson en juin-juillet ; battage après la moisson. https://classes.bnf.fr/ema/campagne/paysan/travaux.htm (consulté le 09/08/2026).
- Roue décorative créée avec le générateur d’images OpenAI le 09/08/2026 ; les textes ont été ajoutés séparément pour garantir leur exactitude.
[/Sources]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
            </a:r>
            <a:endParaRPr sz="1200"/>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[Sources]</a:t>
            </a:r>
            <a:endParaRPr/>
          </a:p>
          <a:p xmlns:a="http://schemas.openxmlformats.org/drawingml/2006/main">
            <a:pPr marL="0" lvl="0" indent="0" algn="l">
              <a:spcBef>
                <a:spcPts val="0"/>
              </a:spcBef>
              <a:spcAft>
                <a:spcPts val="0"/>
              </a:spcAft>
              <a:buNone/>
            </a:pPr>
            <a:r>
              <a:rPr sz="1200"/>
              <a:t>- https://telma-chartes.irht.cnrs.fr/106871</a:t>
            </a:r>
            <a:endParaRPr/>
          </a:p>
          <a:p xmlns:a="http://schemas.openxmlformats.org/drawingml/2006/main">
            <a:pPr marL="0" lvl="0" indent="0" algn="l">
              <a:spcBef>
                <a:spcPts val="0"/>
              </a:spcBef>
              <a:spcAft>
                <a:spcPts val="0"/>
              </a:spcAft>
              <a:buNone/>
            </a:pPr>
            <a:r>
              <a:rPr sz="1200"/>
              <a:t>- https://classes.bnf.fr/ema/campagne/camp/rural.htm</a:t>
            </a:r>
            <a:endParaRPr/>
          </a:p>
          <a:p xmlns:a="http://schemas.openxmlformats.org/drawingml/2006/main">
            <a:pPr marL="0" lvl="0" indent="0" algn="l">
              <a:spcBef>
                <a:spcPts val="0"/>
              </a:spcBef>
              <a:spcAft>
                <a:spcPts val="0"/>
              </a:spcAft>
              <a:buNone/>
            </a:pPr>
            <a:r>
              <a:rPr sz="1200"/>
              <a:t>[/Sources]</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[Sources]</a:t>
            </a:r>
            <a:endParaRPr/>
          </a:p>
          <a:p xmlns:a="http://schemas.openxmlformats.org/drawingml/2006/main">
            <a:pPr marL="0" lvl="0" indent="0" algn="l">
              <a:spcBef>
                <a:spcPts val="0"/>
              </a:spcBef>
              <a:spcAft>
                <a:spcPts val="0"/>
              </a:spcAft>
              <a:buNone/>
            </a:pPr>
            <a:r>
              <a:rPr sz="1200"/>
              <a:t>- https://www.getty.edu/art/collection/object/105VFF</a:t>
            </a:r>
            <a:endParaRPr/>
          </a:p>
          <a:p xmlns:a="http://schemas.openxmlformats.org/drawingml/2006/main">
            <a:pPr marL="0" lvl="0" indent="0" algn="l">
              <a:spcBef>
                <a:spcPts val="0"/>
              </a:spcBef>
              <a:spcAft>
                <a:spcPts val="0"/>
              </a:spcAft>
              <a:buNone/>
            </a:pPr>
            <a:r>
              <a:rPr sz="1200"/>
              <a:t>- https://www.getty.edu/art/collection/object/103S7P</a:t>
            </a:r>
            <a:endParaRPr/>
          </a:p>
          <a:p xmlns:a="http://schemas.openxmlformats.org/drawingml/2006/main">
            <a:pPr marL="0" lvl="0" indent="0" algn="l">
              <a:spcBef>
                <a:spcPts val="0"/>
              </a:spcBef>
              <a:spcAft>
                <a:spcPts val="0"/>
              </a:spcAft>
              <a:buNone/>
            </a:pPr>
            <a:r>
              <a:rPr sz="1200"/>
              <a:t>- https://telma-chartes.irht.cnrs.fr/106871</a:t>
            </a:r>
            <a:endParaRPr/>
          </a:p>
          <a:p xmlns:a="http://schemas.openxmlformats.org/drawingml/2006/main">
            <a:pPr marL="0" lvl="0" indent="0" algn="l">
              <a:spcBef>
                <a:spcPts val="0"/>
              </a:spcBef>
              <a:spcAft>
                <a:spcPts val="0"/>
              </a:spcAft>
              <a:buNone/>
            </a:pPr>
            <a:r>
              <a:rPr sz="1200"/>
              <a:t>- https://classes.bnf.fr/ema/campagne/paysan/travaux.htm</a:t>
            </a:r>
            <a:endParaRPr/>
          </a:p>
          <a:p xmlns:a="http://schemas.openxmlformats.org/drawingml/2006/main">
            <a:pPr marL="0" lvl="0" indent="0" algn="l">
              <a:spcBef>
                <a:spcPts val="0"/>
              </a:spcBef>
              <a:spcAft>
                <a:spcPts val="0"/>
              </a:spcAft>
              <a:buNone/>
            </a:pPr>
            <a:r>
              <a:rPr sz="1200"/>
              <a:t>- https://classes.bnf.fr/ema/campagne/camp/rural.htm</a:t>
            </a:r>
            <a:endParaRPr/>
          </a:p>
          <a:p xmlns:a="http://schemas.openxmlformats.org/drawingml/2006/main">
            <a:pPr marL="0" lvl="0" indent="0" algn="l">
              <a:spcBef>
                <a:spcPts val="0"/>
              </a:spcBef>
              <a:spcAft>
                <a:spcPts val="0"/>
              </a:spcAft>
              <a:buNone/>
            </a:pPr>
            <a:r>
              <a:rPr sz="1200"/>
              <a:t>[/Sources]</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[Sources]</a:t>
            </a:r>
            <a:endParaRPr/>
          </a:p>
          <a:p xmlns:a="http://schemas.openxmlformats.org/drawingml/2006/main">
            <a:pPr marL="0" lvl="0" indent="0" algn="l">
              <a:spcBef>
                <a:spcPts val="0"/>
              </a:spcBef>
              <a:spcAft>
                <a:spcPts val="0"/>
              </a:spcAft>
              <a:buNone/>
            </a:pPr>
            <a:r>
              <a:rPr sz="1200"/>
              <a:t>- https://www.getty.edu/art/collection/object/105VFF</a:t>
            </a:r>
            <a:endParaRPr/>
          </a:p>
          <a:p xmlns:a="http://schemas.openxmlformats.org/drawingml/2006/main">
            <a:pPr marL="0" lvl="0" indent="0" algn="l">
              <a:spcBef>
                <a:spcPts val="0"/>
              </a:spcBef>
              <a:spcAft>
                <a:spcPts val="0"/>
              </a:spcAft>
              <a:buNone/>
            </a:pPr>
            <a:r>
              <a:rPr sz="1200"/>
              <a:t>- https://www.getty.edu/art/collection/object/103S7P</a:t>
            </a:r>
            <a:endParaRPr/>
          </a:p>
          <a:p xmlns:a="http://schemas.openxmlformats.org/drawingml/2006/main">
            <a:pPr marL="0" lvl="0" indent="0" algn="l">
              <a:spcBef>
                <a:spcPts val="0"/>
              </a:spcBef>
              <a:spcAft>
                <a:spcPts val="0"/>
              </a:spcAft>
              <a:buNone/>
            </a:pPr>
            <a:r>
              <a:rPr sz="1200"/>
              <a:t>- https://telma-chartes.irht.cnrs.fr/106871</a:t>
            </a:r>
            <a:endParaRPr/>
          </a:p>
          <a:p xmlns:a="http://schemas.openxmlformats.org/drawingml/2006/main">
            <a:pPr marL="0" lvl="0" indent="0" algn="l">
              <a:spcBef>
                <a:spcPts val="0"/>
              </a:spcBef>
              <a:spcAft>
                <a:spcPts val="0"/>
              </a:spcAft>
              <a:buNone/>
            </a:pPr>
            <a:r>
              <a:rPr sz="1200"/>
              <a:t>- https://classes.bnf.fr/ema/campagne/paysan/travaux.htm</a:t>
            </a:r>
            <a:endParaRPr/>
          </a:p>
          <a:p xmlns:a="http://schemas.openxmlformats.org/drawingml/2006/main">
            <a:pPr marL="0" lvl="0" indent="0" algn="l">
              <a:spcBef>
                <a:spcPts val="0"/>
              </a:spcBef>
              <a:spcAft>
                <a:spcPts val="0"/>
              </a:spcAft>
              <a:buNone/>
            </a:pPr>
            <a:r>
              <a:rPr sz="1200"/>
              <a:t>- https://classes.bnf.fr/ema/campagne/camp/rural.htm</a:t>
            </a:r>
            <a:endParaRPr/>
          </a:p>
          <a:p xmlns:a="http://schemas.openxmlformats.org/drawingml/2006/main">
            <a:pPr marL="0" lvl="0" indent="0" algn="l">
              <a:spcBef>
                <a:spcPts val="0"/>
              </a:spcBef>
              <a:spcAft>
                <a:spcPts val="0"/>
              </a:spcAft>
              <a:buNone/>
            </a:pPr>
            <a:r>
              <a:rPr sz="1200"/>
              <a:t>[/Sources]</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5f02e2f49f14e4a" /></Relationships>
</file>

<file path=ppt/slideLayouts/slideLayout1.xml><?xml version="1.0" encoding="utf-8"?>
<p:sldLayout xmlns:p="http://schemas.openxmlformats.org/presentationml/2006/main" matchingName="Title Slide" type="title">
  <p:cSld name="TITL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286cfe7a3624a88" /><Relationship Type="http://schemas.openxmlformats.org/officeDocument/2006/relationships/slideLayout" Target="/ppt/slideLayouts/slideLayout1.xml" Id="Rdf18c82e36714fbd" /></Relationships>
</file>

<file path=ppt/slideMasters/slideMaster1.xml><?xml version="1.0" encoding="utf-8"?>
<p:sldMaster xmlns:p="http://schemas.openxmlformats.org/presentationml/2006/main">
  <p:cSld>
    <p:bg>
      <p:bgPr>
        <a:solidFill xmlns:a="http://schemas.openxmlformats.org/drawingml/2006/main">
          <a:schemeClr val="lt1"/>
        </a:solidFill>
      </p:bgPr>
    </p:bg>
    <p:spTree>
      <p:nvGrpSpPr>
        <p:cNvPr id="1" name=""/>
        <p:cNvGrpSpPr/>
        <p:nvPr/>
      </p:nvGrpSpPr>
      <p:grpSpPr>
        <a:xfrm xmlns:a="http://schemas.openxmlformats.org/drawingml/2006/main"/>
      </p:grpSpPr>
    </p:spTree>
  </p:cSld>
  <p:clrMap bg1="lt1" tx1="dk1" bg2="dk2" tx2="lt2" accent1="accent1" accent2="accent2" accent3="accent3" accent4="accent4" accent5="accent5" accent6="accent6" hlink="hlink" folHlink="folHlink"/>
  <p:sldLayoutIdLst>
    <p:sldLayoutId xmlns:r="http://schemas.openxmlformats.org/officeDocument/2006/relationships" id="2147483649" r:id="Rdf18c82e36714fbd"/>
  </p:sldLayoutIdLst>
  <p:hf sldNum="0" hdr="0" ftr="0" dt="0"/>
  <p:txStyles>
    <p:titleStyle>
      <a:lvl1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1pPr>
      <a:lvl2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2pPr>
      <a:lvl3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3pPr>
      <a:lvl4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4pPr>
      <a:lvl5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5pPr>
      <a:lvl6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6pPr>
      <a:lvl7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7pPr>
      <a:lvl8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8pPr>
      <a:lvl9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9pPr>
    </p:titleStyle>
    <p:bodyStyle>
      <a:lvl1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1pPr>
      <a:lvl2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2pPr>
      <a:lvl3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3pPr>
      <a:lvl4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4pPr>
      <a:lvl5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5pPr>
      <a:lvl6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6pPr>
      <a:lvl7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7pPr>
      <a:lvl8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8pPr>
      <a:lvl9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9pPr>
    </p:bodyStyle>
    <p:otherStyle>
      <a:lvl1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1pPr>
      <a:lvl2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2pPr>
      <a:lvl3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3pPr>
      <a:lvl4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4pPr>
      <a:lvl5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5pPr>
      <a:lvl6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6pPr>
      <a:lvl7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7pPr>
      <a:lvl8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8pPr>
      <a:lvl9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hatGP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81603007561c4ce1" /><Relationship Type="http://schemas.openxmlformats.org/officeDocument/2006/relationships/notesSlide" Target="/ppt/notesSlides/notesSlide1.xml" Id="Rbf7e35a835614ad2"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54a7f476d31f4d2b" /><Relationship Type="http://schemas.openxmlformats.org/officeDocument/2006/relationships/notesSlide" Target="/ppt/notesSlides/notesSlide2.xml" Id="R33d8d25372be48c3"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f611fea8d9d844b1" /><Relationship Type="http://schemas.openxmlformats.org/officeDocument/2006/relationships/notesSlide" Target="/ppt/notesSlides/notesSlide3.xml" Id="R408efa80784c4cba"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2d3bf13094434650" /><Relationship Type="http://schemas.openxmlformats.org/officeDocument/2006/relationships/image" Target="/ppt/media/image.jpeg" Id="R8faeaeda6c234675" /><Relationship Type="http://schemas.openxmlformats.org/officeDocument/2006/relationships/image" Target="/ppt/media/image2.jpeg" Id="R8f5eb7086259482a" /><Relationship Type="http://schemas.openxmlformats.org/officeDocument/2006/relationships/notesSlide" Target="/ppt/notesSlides/notesSlide4.xml" Id="Rb82c10721d6e42de"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eee8434672c045b9" /><Relationship Type="http://schemas.openxmlformats.org/officeDocument/2006/relationships/image" Target="/ppt/media/image.png" Id="Rc44ead4752ad4bc2" /><Relationship Type="http://schemas.openxmlformats.org/officeDocument/2006/relationships/notesSlide" Target="/ppt/notesSlides/notesSlide5.xml" Id="R1b6d94cb320d4055"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8a82a1cc57bd4430" /><Relationship Type="http://schemas.openxmlformats.org/officeDocument/2006/relationships/notesSlide" Target="/ppt/notesSlides/notesSlide6.xml" Id="R03a82696b15a441c"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0c96f4c66b5e4245" /><Relationship Type="http://schemas.openxmlformats.org/officeDocument/2006/relationships/notesSlide" Target="/ppt/notesSlides/notesSlide7.xml" Id="Rda99050e3496443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cde976d113554688" /><Relationship Type="http://schemas.openxmlformats.org/officeDocument/2006/relationships/notesSlide" Target="/ppt/notesSlides/notesSlide8.xml" Id="R92d6cdd7354742c7"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d4d4e7357f604472" /><Relationship Type="http://schemas.openxmlformats.org/officeDocument/2006/relationships/notesSlide" Target="/ppt/notesSlides/notesSlide9.xml" Id="R4a8282e845f64c20" /></Relationships>
</file>

<file path=ppt/slides/slide1.xml><?xml version="1.0" encoding="utf-8"?>
<p:sld xmlns:p="http://schemas.openxmlformats.org/presentationml/2006/main">
  <p:cSld>
    <p:bg>
      <p:bgPr>
        <a:solidFill xmlns:a="http://schemas.openxmlformats.org/drawingml/2006/main">
          <a:srgbClr val="EAF5FA"/>
        </a:solidFill>
      </p:bgPr>
    </p:bg>
    <p:spTree>
      <p:nvGrpSpPr>
        <p:cNvPr id="1" name=""/>
        <p:cNvGrpSpPr/>
        <p:nvPr/>
      </p:nvGrpSpPr>
      <p:grpSpPr>
        <a:xfrm xmlns:a="http://schemas.openxmlformats.org/drawingml/2006/main"/>
      </p:grpSpPr>
      <p:sp>
        <p:nvSpPr>
          <p:cNvPr id="16" name="Google Shape;16;p3">
            <a:extLst xmlns:a="http://schemas.openxmlformats.org/drawingml/2006/main">
              <a:ext uri="{FF2B5EF4-FFF2-40B4-BE49-F238E27FC236}">
                <a16:creationId xmlns:a16="http://schemas.microsoft.com/office/drawing/2014/main" id="{43FAD891-92C6-4816-8190-E6FA83199F57}"/>
              </a:ext>
            </a:extLst>
          </p:cNvPr>
          <p:cNvSpPr>
            <a:spLocks xmlns:a="http://schemas.openxmlformats.org/drawingml/2006/main" noGrp="1"/>
          </p:cNvSpPr>
          <p:nvPr/>
        </p:nvSpPr>
        <p:spPr>
          <a:xfrm xmlns:a="http://schemas.openxmlformats.org/drawingml/2006/main">
            <a:off x="723900" y="495300"/>
            <a:ext cx="4762500" cy="2857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38100" tIns="19050" rIns="38100" bIns="19050" anchor="ctr">
            <a:noAutofit/>
          </a:bodyPr>
          <a:lstStyle xmlns:a="http://schemas.openxmlformats.org/drawingml/2006/main"/>
          <a:p xmlns:a="http://schemas.openxmlformats.org/drawingml/2006/main">
            <a:pPr marL="0" marR="0" lvl="0" indent="0" algn="l">
              <a:spcBef>
                <a:spcPts val="0"/>
              </a:spcBef>
              <a:spcAft>
                <a:spcPts val="0"/>
              </a:spcAft>
              <a:buNone/>
            </a:pPr>
            <a:r>
              <a:rPr sz="1200" b="1">
                <a:solidFill>
                  <a:srgbClr val="C83E35"/>
                </a:solidFill>
                <a:latin typeface="Arial"/>
                <a:ea typeface="Arial"/>
                <a:cs typeface="Arial"/>
              </a:rPr>
              <a:t>HISTOIRE · CM1 · CHAPITRE 1</a:t>
            </a:r>
            <a:endParaRPr/>
          </a:p>
        </p:txBody>
      </p:sp>
      <p:sp>
        <p:nvSpPr>
          <p:cNvPr id="17" name="Google Shape;17;p3">
            <a:extLst xmlns:a="http://schemas.openxmlformats.org/drawingml/2006/main">
              <a:ext uri="{FF2B5EF4-FFF2-40B4-BE49-F238E27FC236}">
                <a16:creationId xmlns:a16="http://schemas.microsoft.com/office/drawing/2014/main" id="{EBF8A718-DDBA-4FDB-9A54-307A7AD4788E}"/>
              </a:ext>
            </a:extLst>
          </p:cNvPr>
          <p:cNvSpPr>
            <a:spLocks xmlns:a="http://schemas.openxmlformats.org/drawingml/2006/main" noGrp="1"/>
          </p:cNvSpPr>
          <p:nvPr/>
        </p:nvSpPr>
        <p:spPr>
          <a:xfrm xmlns:a="http://schemas.openxmlformats.org/drawingml/2006/main">
            <a:off x="723900" y="1028700"/>
            <a:ext cx="10668000" cy="14287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38100" tIns="19050" rIns="38100" bIns="19050" anchor="ctr">
            <a:noAutofit/>
          </a:bodyPr>
          <a:lstStyle xmlns:a="http://schemas.openxmlformats.org/drawingml/2006/main"/>
          <a:p xmlns:a="http://schemas.openxmlformats.org/drawingml/2006/main">
            <a:pPr marL="0" marR="0" lvl="0" indent="0" algn="l">
              <a:spcBef>
                <a:spcPts val="0"/>
              </a:spcBef>
              <a:spcAft>
                <a:spcPts val="0"/>
              </a:spcAft>
              <a:buNone/>
            </a:pPr>
            <a:r>
              <a:rPr sz="3900" b="1">
                <a:solidFill>
                  <a:srgbClr val="153A59"/>
                </a:solidFill>
                <a:latin typeface="Arial"/>
                <a:ea typeface="Arial"/>
                <a:cs typeface="Arial"/>
              </a:rPr>
              <a:t>Séance 3 — Les travaux et les obligations des paysans</a:t>
            </a:r>
            <a:endParaRPr/>
          </a:p>
        </p:txBody>
      </p:sp>
      <p:sp>
        <p:nvSpPr>
          <p:cNvPr id="18" name="Google Shape;18;p3">
            <a:extLst xmlns:a="http://schemas.openxmlformats.org/drawingml/2006/main">
              <a:ext uri="{FF2B5EF4-FFF2-40B4-BE49-F238E27FC236}">
                <a16:creationId xmlns:a16="http://schemas.microsoft.com/office/drawing/2014/main" id="{E143C011-769B-47A0-B5C8-2B6EEA6DA571}"/>
              </a:ext>
            </a:extLst>
          </p:cNvPr>
          <p:cNvSpPr>
            <a:spLocks xmlns:a="http://schemas.openxmlformats.org/drawingml/2006/main" noGrp="1"/>
          </p:cNvSpPr>
          <p:nvPr/>
        </p:nvSpPr>
        <p:spPr>
          <a:xfrm xmlns:a="http://schemas.openxmlformats.org/drawingml/2006/main">
            <a:off x="762000" y="2724150"/>
            <a:ext cx="7239000" cy="6858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38100" tIns="19050" rIns="38100" bIns="19050" anchor="ctr">
            <a:noAutofit/>
          </a:bodyPr>
          <a:lstStyle xmlns:a="http://schemas.openxmlformats.org/drawingml/2006/main"/>
          <a:p xmlns:a="http://schemas.openxmlformats.org/drawingml/2006/main">
            <a:pPr marL="0" marR="0" lvl="0" indent="0" algn="l">
              <a:spcBef>
                <a:spcPts val="0"/>
              </a:spcBef>
              <a:spcAft>
                <a:spcPts val="0"/>
              </a:spcAft>
              <a:buNone/>
            </a:pPr>
            <a:r>
              <a:rPr sz="2100" b="0">
                <a:solidFill>
                  <a:srgbClr val="1F2933"/>
                </a:solidFill>
                <a:latin typeface="Arial"/>
                <a:ea typeface="Arial"/>
                <a:cs typeface="Arial"/>
              </a:rPr>
              <a:t>Comment les paysans vivent-ils et travaillent-ils dans la seigneurie ?</a:t>
            </a:r>
            <a:endParaRPr/>
          </a:p>
        </p:txBody>
      </p:sp>
      <p:sp>
        <p:nvSpPr>
          <p:cNvPr id="19" name="Google Shape;19;p3">
            <a:extLst xmlns:a="http://schemas.openxmlformats.org/drawingml/2006/main">
              <a:ext uri="{FF2B5EF4-FFF2-40B4-BE49-F238E27FC236}">
                <a16:creationId xmlns:a16="http://schemas.microsoft.com/office/drawing/2014/main" id="{4E7F2C40-D7A2-4FAB-B320-125D89654A5B}"/>
              </a:ext>
            </a:extLst>
          </p:cNvPr>
          <p:cNvSpPr>
            <a:spLocks xmlns:a="http://schemas.openxmlformats.org/drawingml/2006/main" noGrp="1"/>
          </p:cNvSpPr>
          <p:nvPr/>
        </p:nvSpPr>
        <p:spPr>
          <a:xfrm xmlns:a="http://schemas.openxmlformats.org/drawingml/2006/main">
            <a:off x="723900" y="3848100"/>
            <a:ext cx="10744200" cy="1619250"/>
          </a:xfrm>
          <a:prstGeom xmlns:a="http://schemas.openxmlformats.org/drawingml/2006/main" prst="roundRect">
            <a:avLst>
              <a:gd name="adj" fmla="val 11765"/>
            </a:avLst>
          </a:prstGeom>
          <a:solidFill xmlns:a="http://schemas.openxmlformats.org/drawingml/2006/main">
            <a:srgbClr val="FFFFFF"/>
          </a:solidFill>
          <a:ln xmlns:a="http://schemas.openxmlformats.org/drawingml/2006/main" w="19050" cmpd="sng">
            <a:solidFill>
              <a:srgbClr val="247BA0"/>
            </a:solidFill>
            <a:prstDash val="solid"/>
            <a:headEnd type="none" w="sm" len="sm"/>
            <a:tailEnd type="none" w="sm" len="sm"/>
          </a:ln>
        </p:spPr>
        <p:txBody>
          <a:bodyPr xmlns:a="http://schemas.openxmlformats.org/drawingml/2006/main" spcFirstLastPara="1" wrap="square" lIns="91425" tIns="91425" rIns="91425" bIns="91425" anchor="ctr">
            <a:noAutofit/>
          </a:bodyPr>
          <a:lstStyle xmlns:a="http://schemas.openxmlformats.org/drawingml/2006/main"/>
          <a:p xmlns:a="http://schemas.openxmlformats.org/drawingml/2006/main">
            <a:pPr marL="0" lvl="0" indent="0" algn="l">
              <a:spcBef>
                <a:spcPts val="0"/>
              </a:spcBef>
              <a:spcAft>
                <a:spcPts val="0"/>
              </a:spcAft>
              <a:buNone/>
            </a:pPr>
            <a:r>
              <a:t/>
            </a:r>
            <a:endParaRPr/>
          </a:p>
        </p:txBody>
      </p:sp>
      <p:sp>
        <p:nvSpPr>
          <p:cNvPr id="20" name="Google Shape;20;p3">
            <a:extLst xmlns:a="http://schemas.openxmlformats.org/drawingml/2006/main">
              <a:ext uri="{FF2B5EF4-FFF2-40B4-BE49-F238E27FC236}">
                <a16:creationId xmlns:a16="http://schemas.microsoft.com/office/drawing/2014/main" id="{8B501127-9D73-49E8-ABBB-1B87424924AC}"/>
              </a:ext>
            </a:extLst>
          </p:cNvPr>
          <p:cNvSpPr>
            <a:spLocks xmlns:a="http://schemas.openxmlformats.org/drawingml/2006/main" noGrp="1"/>
          </p:cNvSpPr>
          <p:nvPr/>
        </p:nvSpPr>
        <p:spPr>
          <a:xfrm xmlns:a="http://schemas.openxmlformats.org/drawingml/2006/main">
            <a:off x="990600" y="4048125"/>
            <a:ext cx="4762500" cy="3048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38100" tIns="19050" rIns="38100" bIns="19050" anchor="ctr">
            <a:noAutofit/>
          </a:bodyPr>
          <a:lstStyle xmlns:a="http://schemas.openxmlformats.org/drawingml/2006/main"/>
          <a:p xmlns:a="http://schemas.openxmlformats.org/drawingml/2006/main">
            <a:pPr marL="0" marR="0" lvl="0" indent="0" algn="l">
              <a:spcBef>
                <a:spcPts val="0"/>
              </a:spcBef>
              <a:spcAft>
                <a:spcPts val="0"/>
              </a:spcAft>
              <a:buNone/>
            </a:pPr>
            <a:r>
              <a:rPr sz="1350" b="1">
                <a:solidFill>
                  <a:srgbClr val="247BA0"/>
                </a:solidFill>
                <a:latin typeface="Arial"/>
                <a:ea typeface="Arial"/>
                <a:cs typeface="Arial"/>
              </a:rPr>
              <a:t>Aujourd'hui, nous allons…</a:t>
            </a:r>
            <a:endParaRPr/>
          </a:p>
        </p:txBody>
      </p:sp>
      <p:sp>
        <p:nvSpPr>
          <p:cNvPr id="21" name="Google Shape;21;p3">
            <a:extLst xmlns:a="http://schemas.openxmlformats.org/drawingml/2006/main">
              <a:ext uri="{FF2B5EF4-FFF2-40B4-BE49-F238E27FC236}">
                <a16:creationId xmlns:a16="http://schemas.microsoft.com/office/drawing/2014/main" id="{BDEB87B2-2B2B-4CD7-98EB-0C89D09A2424}"/>
              </a:ext>
            </a:extLst>
          </p:cNvPr>
          <p:cNvSpPr>
            <a:spLocks xmlns:a="http://schemas.openxmlformats.org/drawingml/2006/main" noGrp="1"/>
          </p:cNvSpPr>
          <p:nvPr/>
        </p:nvSpPr>
        <p:spPr>
          <a:xfrm xmlns:a="http://schemas.openxmlformats.org/drawingml/2006/main">
            <a:off x="1028700" y="4438650"/>
            <a:ext cx="9906000" cy="8763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38100" tIns="38100" rIns="38100" bIns="38100" anchor="t">
            <a:noAutofit/>
          </a:bodyPr>
          <a:lstStyle xmlns:a="http://schemas.openxmlformats.org/drawingml/2006/main"/>
          <a:p xmlns:a="http://schemas.openxmlformats.org/drawingml/2006/main">
            <a:pPr marL="24" marR="0" lvl="0" indent="-95250" algn="l">
              <a:spcBef>
                <a:spcPts val="0"/>
              </a:spcBef>
              <a:spcAft>
                <a:spcPts val="0"/>
              </a:spcAft>
              <a:buClr>
                <a:srgbClr val="1F2933"/>
              </a:buClr>
              <a:buSzPts val="1500"/>
              <a:buFont typeface="Arial"/>
              <a:buChar char="•"/>
            </a:pPr>
            <a:r>
              <a:rPr sz="1500" b="0">
                <a:solidFill>
                  <a:srgbClr val="1F2933"/>
                </a:solidFill>
                <a:latin typeface="Arial"/>
                <a:ea typeface="Arial"/>
                <a:cs typeface="Arial"/>
              </a:rPr>
              <a:t>Comprendre que les travaux agricoles suivent le rythme des saisons.</a:t>
            </a:r>
            <a:endParaRPr/>
          </a:p>
          <a:p xmlns:a="http://schemas.openxmlformats.org/drawingml/2006/main">
            <a:pPr marL="24" marR="0" lvl="0" indent="-95250" algn="l">
              <a:spcBef>
                <a:spcPts val="10"/>
              </a:spcBef>
              <a:spcAft>
                <a:spcPts val="0"/>
              </a:spcAft>
              <a:buClr>
                <a:srgbClr val="1F2933"/>
              </a:buClr>
              <a:buSzPts val="1500"/>
              <a:buFont typeface="Arial"/>
              <a:buChar char="•"/>
            </a:pPr>
            <a:r>
              <a:rPr sz="1500" b="0">
                <a:solidFill>
                  <a:srgbClr val="1F2933"/>
                </a:solidFill>
                <a:latin typeface="Arial"/>
                <a:ea typeface="Arial"/>
                <a:cs typeface="Arial"/>
              </a:rPr>
              <a:t>Identifier quelques obligations dues au seigneur : corvées, redevances et banalités.</a:t>
            </a:r>
            <a:endParaRPr/>
          </a:p>
          <a:p xmlns:a="http://schemas.openxmlformats.org/drawingml/2006/main">
            <a:pPr marL="24" marR="0" lvl="0" indent="-95250" algn="l">
              <a:spcBef>
                <a:spcPts val="10"/>
              </a:spcBef>
              <a:spcAft>
                <a:spcPts val="0"/>
              </a:spcAft>
              <a:buClr>
                <a:srgbClr val="1F2933"/>
              </a:buClr>
              <a:buSzPts val="1500"/>
              <a:buFont typeface="Arial"/>
              <a:buChar char="•"/>
            </a:pPr>
            <a:r>
              <a:rPr sz="1500" b="0">
                <a:solidFill>
                  <a:srgbClr val="1F2933"/>
                </a:solidFill>
                <a:latin typeface="Arial"/>
                <a:ea typeface="Arial"/>
                <a:cs typeface="Arial"/>
              </a:rPr>
              <a:t>Mettre en relation plusieurs documents pour expliquer la vie paysanne.</a:t>
            </a:r>
            <a:endParaRPr/>
          </a:p>
        </p:txBody>
      </p:sp>
      <p:sp>
        <p:nvSpPr>
          <p:cNvPr id="22" name="Google Shape;22;p3">
            <a:extLst xmlns:a="http://schemas.openxmlformats.org/drawingml/2006/main">
              <a:ext uri="{FF2B5EF4-FFF2-40B4-BE49-F238E27FC236}">
                <a16:creationId xmlns:a16="http://schemas.microsoft.com/office/drawing/2014/main" id="{641008AD-0E01-4A1E-91F1-C57EF70732FC}"/>
              </a:ext>
            </a:extLst>
          </p:cNvPr>
          <p:cNvSpPr>
            <a:spLocks xmlns:a="http://schemas.openxmlformats.org/drawingml/2006/main" noGrp="1"/>
          </p:cNvSpPr>
          <p:nvPr/>
        </p:nvSpPr>
        <p:spPr>
          <a:xfrm xmlns:a="http://schemas.openxmlformats.org/drawingml/2006/main">
            <a:off x="762000" y="5962650"/>
            <a:ext cx="10287000" cy="2667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38100" tIns="19050" rIns="38100" bIns="19050" anchor="ctr">
            <a:noAutofit/>
          </a:bodyPr>
          <a:lstStyle xmlns:a="http://schemas.openxmlformats.org/drawingml/2006/main"/>
          <a:p xmlns:a="http://schemas.openxmlformats.org/drawingml/2006/main">
            <a:pPr marL="0" marR="0" lvl="0" indent="0" algn="l">
              <a:spcBef>
                <a:spcPts val="0"/>
              </a:spcBef>
              <a:spcAft>
                <a:spcPts val="0"/>
              </a:spcAft>
              <a:buNone/>
            </a:pPr>
            <a:r>
              <a:rPr sz="1275" b="0">
                <a:solidFill>
                  <a:srgbClr val="5B6670"/>
                </a:solidFill>
                <a:latin typeface="Arial"/>
                <a:ea typeface="Arial"/>
                <a:cs typeface="Arial"/>
              </a:rPr>
              <a:t>Aélis et Martin poursuivent leur enquête dans la seigneurie.</a:t>
            </a:r>
            <a:endParaRPr/>
          </a:p>
        </p:txBody>
      </p:sp>
    </p:spTree>
    <p:extLst>
      <p:ext uri="{BB962C8B-B14F-4D97-AF65-F5344CB8AC3E}">
        <p14:creationId xmlns:p14="http://schemas.microsoft.com/office/powerpoint/2010/main" val="1539953379"/>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8" name="Google Shape;28;p4">
            <a:extLst xmlns:a="http://schemas.openxmlformats.org/drawingml/2006/main">
              <a:ext uri="{FF2B5EF4-FFF2-40B4-BE49-F238E27FC236}">
                <a16:creationId xmlns:a16="http://schemas.microsoft.com/office/drawing/2014/main" id="{DBDFB48A-1695-460C-8106-C110AC7341D4}"/>
              </a:ext>
            </a:extLst>
          </p:cNvPr>
          <p:cNvSpPr>
            <a:spLocks xmlns:a="http://schemas.openxmlformats.org/drawingml/2006/main" noGrp="1"/>
          </p:cNvSpPr>
          <p:nvPr/>
        </p:nvSpPr>
        <p:spPr>
          <a:xfrm xmlns:a="http://schemas.openxmlformats.org/drawingml/2006/main">
            <a:off x="666750" y="228600"/>
            <a:ext cx="5334000" cy="2667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38100" tIns="19050" rIns="38100" bIns="19050" anchor="ctr">
            <a:noAutofit/>
          </a:bodyPr>
          <a:lstStyle xmlns:a="http://schemas.openxmlformats.org/drawingml/2006/main"/>
          <a:p xmlns:a="http://schemas.openxmlformats.org/drawingml/2006/main">
            <a:pPr marL="0" marR="0" lvl="0" indent="0" algn="l">
              <a:spcBef>
                <a:spcPts val="0"/>
              </a:spcBef>
              <a:spcAft>
                <a:spcPts val="0"/>
              </a:spcAft>
              <a:buNone/>
            </a:pPr>
            <a:r>
              <a:rPr sz="1125" b="1">
                <a:solidFill>
                  <a:srgbClr val="247BA0"/>
                </a:solidFill>
                <a:latin typeface="Arial"/>
                <a:ea typeface="Arial"/>
                <a:cs typeface="Arial"/>
              </a:rPr>
              <a:t>SÉANCE 3</a:t>
            </a:r>
            <a:endParaRPr/>
          </a:p>
        </p:txBody>
      </p:sp>
      <p:sp>
        <p:nvSpPr>
          <p:cNvPr id="29" name="Google Shape;29;p4">
            <a:extLst xmlns:a="http://schemas.openxmlformats.org/drawingml/2006/main">
              <a:ext uri="{FF2B5EF4-FFF2-40B4-BE49-F238E27FC236}">
                <a16:creationId xmlns:a16="http://schemas.microsoft.com/office/drawing/2014/main" id="{364ADB59-4BDB-4929-9D50-66CF59F169E7}"/>
              </a:ext>
            </a:extLst>
          </p:cNvPr>
          <p:cNvSpPr>
            <a:spLocks xmlns:a="http://schemas.openxmlformats.org/drawingml/2006/main" noGrp="1"/>
          </p:cNvSpPr>
          <p:nvPr/>
        </p:nvSpPr>
        <p:spPr>
          <a:xfrm xmlns:a="http://schemas.openxmlformats.org/drawingml/2006/main">
            <a:off x="666750" y="495300"/>
            <a:ext cx="10858500" cy="7048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38100" tIns="19050" rIns="38100" bIns="19050" anchor="ctr">
            <a:noAutofit/>
          </a:bodyPr>
          <a:lstStyle xmlns:a="http://schemas.openxmlformats.org/drawingml/2006/main"/>
          <a:p xmlns:a="http://schemas.openxmlformats.org/drawingml/2006/main">
            <a:pPr marL="0" marR="0" lvl="0" indent="0" algn="l">
              <a:spcBef>
                <a:spcPts val="0"/>
              </a:spcBef>
              <a:spcAft>
                <a:spcPts val="0"/>
              </a:spcAft>
              <a:buNone/>
            </a:pPr>
            <a:r>
              <a:rPr sz="2850" b="1">
                <a:solidFill>
                  <a:srgbClr val="153A59"/>
                </a:solidFill>
                <a:latin typeface="Arial"/>
                <a:ea typeface="Arial"/>
                <a:cs typeface="Arial"/>
              </a:rPr>
              <a:t>Ce que nous savons déjà</a:t>
            </a:r>
            <a:endParaRPr/>
          </a:p>
        </p:txBody>
      </p:sp>
      <p:cxnSp>
        <p:nvCxnSpPr>
          <p:cNvPr id="42" name="Google Shape;30;p4"/>
          <p:cNvCxnSpPr/>
          <p:nvPr/>
        </p:nvCxnSpPr>
        <p:spPr>
          <a:xfrm xmlns:a="http://schemas.openxmlformats.org/drawingml/2006/main">
            <a:off x="666750" y="1238250"/>
            <a:ext cx="1571625" cy="0"/>
          </a:xfrm>
          <a:prstGeom xmlns:a="http://schemas.openxmlformats.org/drawingml/2006/main" prst="straightConnector1">
            <a:avLst/>
          </a:prstGeom>
          <a:ln xmlns:a="http://schemas.openxmlformats.org/drawingml/2006/main" w="47625" cap="flat">
            <a:solidFill>
              <a:srgbClr val="C83E35"/>
            </a:solidFill>
            <a:prstDash val="solid"/>
            <a:round/>
            <a:headEnd type="none" w="sm" len="sm"/>
            <a:tailEnd type="none" w="sm" len="sm"/>
          </a:ln>
        </p:spPr>
      </p:cxnSp>
      <p:sp>
        <p:nvSpPr>
          <p:cNvPr id="31" name="Google Shape;31;p4">
            <a:extLst xmlns:a="http://schemas.openxmlformats.org/drawingml/2006/main">
              <a:ext uri="{FF2B5EF4-FFF2-40B4-BE49-F238E27FC236}">
                <a16:creationId xmlns:a16="http://schemas.microsoft.com/office/drawing/2014/main" id="{E8A8D6D8-0805-49CC-BC15-BC829554B523}"/>
              </a:ext>
            </a:extLst>
          </p:cNvPr>
          <p:cNvSpPr>
            <a:spLocks xmlns:a="http://schemas.openxmlformats.org/drawingml/2006/main" noGrp="1"/>
          </p:cNvSpPr>
          <p:nvPr/>
        </p:nvSpPr>
        <p:spPr>
          <a:xfrm xmlns:a="http://schemas.openxmlformats.org/drawingml/2006/main">
            <a:off x="781050" y="1666875"/>
            <a:ext cx="10629900" cy="3857625"/>
          </a:xfrm>
          <a:prstGeom xmlns:a="http://schemas.openxmlformats.org/drawingml/2006/main" prst="roundRect">
            <a:avLst>
              <a:gd name="adj" fmla="val 4938"/>
            </a:avLst>
          </a:prstGeom>
          <a:solidFill xmlns:a="http://schemas.openxmlformats.org/drawingml/2006/main">
            <a:srgbClr val="F5EFE4"/>
          </a:solidFill>
          <a:ln xmlns:a="http://schemas.openxmlformats.org/drawingml/2006/main" w="19050" cmpd="sng">
            <a:solidFill>
              <a:srgbClr val="247BA0"/>
            </a:solidFill>
            <a:prstDash val="solid"/>
            <a:headEnd type="none" w="sm" len="sm"/>
            <a:tailEnd type="none" w="sm" len="sm"/>
          </a:ln>
        </p:spPr>
        <p:txBody>
          <a:bodyPr xmlns:a="http://schemas.openxmlformats.org/drawingml/2006/main" spcFirstLastPara="1" wrap="square" lIns="91425" tIns="91425" rIns="91425" bIns="91425" anchor="ctr">
            <a:noAutofit/>
          </a:bodyPr>
          <a:lstStyle xmlns:a="http://schemas.openxmlformats.org/drawingml/2006/main"/>
          <a:p xmlns:a="http://schemas.openxmlformats.org/drawingml/2006/main">
            <a:pPr marL="0" lvl="0" indent="0" algn="l">
              <a:spcBef>
                <a:spcPts val="0"/>
              </a:spcBef>
              <a:spcAft>
                <a:spcPts val="0"/>
              </a:spcAft>
              <a:buNone/>
            </a:pPr>
            <a:r>
              <a:t/>
            </a:r>
            <a:endParaRPr/>
          </a:p>
        </p:txBody>
      </p:sp>
      <p:sp>
        <p:nvSpPr>
          <p:cNvPr id="32" name="Google Shape;32;p4">
            <a:extLst xmlns:a="http://schemas.openxmlformats.org/drawingml/2006/main">
              <a:ext uri="{FF2B5EF4-FFF2-40B4-BE49-F238E27FC236}">
                <a16:creationId xmlns:a16="http://schemas.microsoft.com/office/drawing/2014/main" id="{0BE49860-7480-43C6-8CB8-D9F926CF1BFC}"/>
              </a:ext>
            </a:extLst>
          </p:cNvPr>
          <p:cNvSpPr>
            <a:spLocks xmlns:a="http://schemas.openxmlformats.org/drawingml/2006/main" noGrp="1"/>
          </p:cNvSpPr>
          <p:nvPr/>
        </p:nvSpPr>
        <p:spPr>
          <a:xfrm xmlns:a="http://schemas.openxmlformats.org/drawingml/2006/main">
            <a:off x="1123950" y="1952625"/>
            <a:ext cx="9334500" cy="4381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38100" tIns="19050" rIns="38100" bIns="19050" anchor="ctr">
            <a:noAutofit/>
          </a:bodyPr>
          <a:lstStyle xmlns:a="http://schemas.openxmlformats.org/drawingml/2006/main"/>
          <a:p xmlns:a="http://schemas.openxmlformats.org/drawingml/2006/main">
            <a:pPr marL="0" marR="0" lvl="0" indent="0" algn="l">
              <a:spcBef>
                <a:spcPts val="0"/>
              </a:spcBef>
              <a:spcAft>
                <a:spcPts val="0"/>
              </a:spcAft>
              <a:buNone/>
            </a:pPr>
            <a:r>
              <a:rPr sz="2250" b="1">
                <a:solidFill>
                  <a:srgbClr val="153A59"/>
                </a:solidFill>
                <a:latin typeface="Arial"/>
                <a:ea typeface="Arial"/>
                <a:cs typeface="Arial"/>
              </a:rPr>
              <a:t>Une seigneurie, c'est…</a:t>
            </a:r>
            <a:endParaRPr/>
          </a:p>
        </p:txBody>
      </p:sp>
      <p:sp>
        <p:nvSpPr>
          <p:cNvPr id="33" name="Google Shape;33;p4">
            <a:extLst xmlns:a="http://schemas.openxmlformats.org/drawingml/2006/main">
              <a:ext uri="{FF2B5EF4-FFF2-40B4-BE49-F238E27FC236}">
                <a16:creationId xmlns:a16="http://schemas.microsoft.com/office/drawing/2014/main" id="{CB67B45A-D2B4-422F-B0A3-A5FE756AB0F2}"/>
              </a:ext>
            </a:extLst>
          </p:cNvPr>
          <p:cNvSpPr>
            <a:spLocks xmlns:a="http://schemas.openxmlformats.org/drawingml/2006/main" noGrp="1"/>
          </p:cNvSpPr>
          <p:nvPr/>
        </p:nvSpPr>
        <p:spPr>
          <a:xfrm xmlns:a="http://schemas.openxmlformats.org/drawingml/2006/main">
            <a:off x="1123950" y="2552700"/>
            <a:ext cx="9763125" cy="176212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38100" tIns="38100" rIns="38100" bIns="38100" anchor="t">
            <a:noAutofit/>
          </a:bodyPr>
          <a:lstStyle xmlns:a="http://schemas.openxmlformats.org/drawingml/2006/main"/>
          <a:p xmlns:a="http://schemas.openxmlformats.org/drawingml/2006/main">
            <a:pPr marL="24" marR="0" lvl="0" indent="-128588" algn="l">
              <a:spcBef>
                <a:spcPts val="0"/>
              </a:spcBef>
              <a:spcAft>
                <a:spcPts val="0"/>
              </a:spcAft>
              <a:buClr>
                <a:srgbClr val="1F2933"/>
              </a:buClr>
              <a:buSzPts val="2025"/>
              <a:buFont typeface="Arial"/>
              <a:buChar char="•"/>
            </a:pPr>
            <a:r>
              <a:rPr sz="2025" b="0">
                <a:solidFill>
                  <a:srgbClr val="1F2933"/>
                </a:solidFill>
                <a:latin typeface="Arial"/>
                <a:ea typeface="Arial"/>
                <a:cs typeface="Arial"/>
              </a:rPr>
              <a:t>un territoire dominé par un seigneur ;</a:t>
            </a:r>
            <a:endParaRPr/>
          </a:p>
          <a:p xmlns:a="http://schemas.openxmlformats.org/drawingml/2006/main">
            <a:pPr marL="24" marR="0" lvl="0" indent="-128588" algn="l">
              <a:spcBef>
                <a:spcPts val="10"/>
              </a:spcBef>
              <a:spcAft>
                <a:spcPts val="0"/>
              </a:spcAft>
              <a:buClr>
                <a:srgbClr val="1F2933"/>
              </a:buClr>
              <a:buSzPts val="2025"/>
              <a:buFont typeface="Arial"/>
              <a:buChar char="•"/>
            </a:pPr>
            <a:r>
              <a:rPr sz="2025" b="0">
                <a:solidFill>
                  <a:srgbClr val="1F2933"/>
                </a:solidFill>
                <a:latin typeface="Arial"/>
                <a:ea typeface="Arial"/>
                <a:cs typeface="Arial"/>
              </a:rPr>
              <a:t>un château, un ou plusieurs villages, des terres cultivées, des bois et des chemins ;</a:t>
            </a:r>
            <a:endParaRPr/>
          </a:p>
          <a:p xmlns:a="http://schemas.openxmlformats.org/drawingml/2006/main">
            <a:pPr marL="24" marR="0" lvl="0" indent="-128588" algn="l">
              <a:spcBef>
                <a:spcPts val="10"/>
              </a:spcBef>
              <a:spcAft>
                <a:spcPts val="0"/>
              </a:spcAft>
              <a:buClr>
                <a:srgbClr val="1F2933"/>
              </a:buClr>
              <a:buSzPts val="2025"/>
              <a:buFont typeface="Arial"/>
              <a:buChar char="•"/>
            </a:pPr>
            <a:r>
              <a:rPr sz="2025" b="0">
                <a:solidFill>
                  <a:srgbClr val="1F2933"/>
                </a:solidFill>
                <a:latin typeface="Arial"/>
                <a:ea typeface="Arial"/>
                <a:cs typeface="Arial"/>
              </a:rPr>
              <a:t>des femmes et des hommes qui vivent, travaillent et doivent respecter des obligations.</a:t>
            </a:r>
            <a:endParaRPr/>
          </a:p>
        </p:txBody>
      </p:sp>
      <p:sp>
        <p:nvSpPr>
          <p:cNvPr id="34" name="Google Shape;34;p4">
            <a:extLst xmlns:a="http://schemas.openxmlformats.org/drawingml/2006/main">
              <a:ext uri="{FF2B5EF4-FFF2-40B4-BE49-F238E27FC236}">
                <a16:creationId xmlns:a16="http://schemas.microsoft.com/office/drawing/2014/main" id="{0E6DFBBB-AAE4-43DF-9DBF-2C483A9FC73B}"/>
              </a:ext>
            </a:extLst>
          </p:cNvPr>
          <p:cNvSpPr>
            <a:spLocks xmlns:a="http://schemas.openxmlformats.org/drawingml/2006/main" noGrp="1"/>
          </p:cNvSpPr>
          <p:nvPr/>
        </p:nvSpPr>
        <p:spPr>
          <a:xfrm xmlns:a="http://schemas.openxmlformats.org/drawingml/2006/main">
            <a:off x="1123950" y="4495800"/>
            <a:ext cx="9715500" cy="6667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38100" tIns="19050" rIns="38100" bIns="19050" anchor="ctr">
            <a:noAutofit/>
          </a:bodyPr>
          <a:lstStyle xmlns:a="http://schemas.openxmlformats.org/drawingml/2006/main"/>
          <a:p xmlns:a="http://schemas.openxmlformats.org/drawingml/2006/main">
            <a:pPr marL="0" marR="0" lvl="0" indent="0" algn="l">
              <a:spcBef>
                <a:spcPts val="0"/>
              </a:spcBef>
              <a:spcAft>
                <a:spcPts val="0"/>
              </a:spcAft>
              <a:buNone/>
            </a:pPr>
            <a:r>
              <a:rPr sz="2062" b="1">
                <a:solidFill>
                  <a:srgbClr val="C83E35"/>
                </a:solidFill>
                <a:latin typeface="Arial"/>
                <a:ea typeface="Arial"/>
                <a:cs typeface="Arial"/>
              </a:rPr>
              <a:t>Notre question : Comment les paysans vivent-ils et travaillent-ils dans la seigneurie ?</a:t>
            </a:r>
            <a:endParaRPr/>
          </a:p>
        </p:txBody>
      </p:sp>
      <p:sp>
        <p:nvSpPr>
          <p:cNvPr id="35" name="Google Shape;35;p4">
            <a:extLst xmlns:a="http://schemas.openxmlformats.org/drawingml/2006/main">
              <a:ext uri="{FF2B5EF4-FFF2-40B4-BE49-F238E27FC236}">
                <a16:creationId xmlns:a16="http://schemas.microsoft.com/office/drawing/2014/main" id="{E2933DC0-851F-401D-991A-A8E64918A78F}"/>
              </a:ext>
            </a:extLst>
          </p:cNvPr>
          <p:cNvSpPr>
            <a:spLocks xmlns:a="http://schemas.openxmlformats.org/drawingml/2006/main" noGrp="1"/>
          </p:cNvSpPr>
          <p:nvPr/>
        </p:nvSpPr>
        <p:spPr>
          <a:xfrm xmlns:a="http://schemas.openxmlformats.org/drawingml/2006/main">
            <a:off x="666750" y="6496050"/>
            <a:ext cx="9525000" cy="2095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38100" tIns="19050" rIns="38100" bIns="19050" anchor="ctr">
            <a:noAutofit/>
          </a:bodyPr>
          <a:lstStyle xmlns:a="http://schemas.openxmlformats.org/drawingml/2006/main"/>
          <a:p xmlns:a="http://schemas.openxmlformats.org/drawingml/2006/main">
            <a:pPr marL="0" marR="0" lvl="0" indent="0" algn="l">
              <a:spcBef>
                <a:spcPts val="0"/>
              </a:spcBef>
              <a:spcAft>
                <a:spcPts val="0"/>
              </a:spcAft>
              <a:buNone/>
            </a:pPr>
            <a:r>
              <a:rPr sz="900" b="0">
                <a:solidFill>
                  <a:srgbClr val="5B6670"/>
                </a:solidFill>
                <a:latin typeface="Arial"/>
                <a:ea typeface="Arial"/>
                <a:cs typeface="Arial"/>
              </a:rPr>
              <a:t>Les paysans</a:t>
            </a:r>
            <a:endParaRPr/>
          </a:p>
        </p:txBody>
      </p:sp>
      <p:sp>
        <p:nvSpPr>
          <p:cNvPr id="36" name="Google Shape;36;p4">
            <a:extLst xmlns:a="http://schemas.openxmlformats.org/drawingml/2006/main">
              <a:ext uri="{FF2B5EF4-FFF2-40B4-BE49-F238E27FC236}">
                <a16:creationId xmlns:a16="http://schemas.microsoft.com/office/drawing/2014/main" id="{95A73FC6-1D73-4DBB-9C5B-1F10BF4B57FE}"/>
              </a:ext>
            </a:extLst>
          </p:cNvPr>
          <p:cNvSpPr>
            <a:spLocks xmlns:a="http://schemas.openxmlformats.org/drawingml/2006/main" noGrp="1"/>
          </p:cNvSpPr>
          <p:nvPr/>
        </p:nvSpPr>
        <p:spPr>
          <a:xfrm xmlns:a="http://schemas.openxmlformats.org/drawingml/2006/main">
            <a:off x="11049000" y="6477000"/>
            <a:ext cx="476250" cy="2095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38100" tIns="19050" rIns="38100" bIns="19050" anchor="ctr">
            <a:noAutofit/>
          </a:bodyPr>
          <a:lstStyle xmlns:a="http://schemas.openxmlformats.org/drawingml/2006/main"/>
          <a:p xmlns:a="http://schemas.openxmlformats.org/drawingml/2006/main">
            <a:pPr marL="0" marR="0" lvl="0" indent="0" algn="r">
              <a:spcBef>
                <a:spcPts val="0"/>
              </a:spcBef>
              <a:spcAft>
                <a:spcPts val="0"/>
              </a:spcAft>
              <a:buNone/>
            </a:pPr>
            <a:r>
              <a:rPr sz="900" b="1">
                <a:solidFill>
                  <a:srgbClr val="5B6670"/>
                </a:solidFill>
                <a:latin typeface="Arial"/>
                <a:ea typeface="Arial"/>
                <a:cs typeface="Arial"/>
              </a:rPr>
              <a:t>2</a:t>
            </a:r>
            <a:endParaRPr/>
          </a:p>
        </p:txBody>
      </p:sp>
    </p:spTree>
    <p:extLst>
      <p:ext uri="{BB962C8B-B14F-4D97-AF65-F5344CB8AC3E}">
        <p14:creationId xmlns:p14="http://schemas.microsoft.com/office/powerpoint/2010/main" val="601535922"/>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42" name="Google Shape;42;p5">
            <a:extLst xmlns:a="http://schemas.openxmlformats.org/drawingml/2006/main">
              <a:ext uri="{FF2B5EF4-FFF2-40B4-BE49-F238E27FC236}">
                <a16:creationId xmlns:a16="http://schemas.microsoft.com/office/drawing/2014/main" id="{FF6A3429-2292-44EB-902F-5A865B0E13AD}"/>
              </a:ext>
            </a:extLst>
          </p:cNvPr>
          <p:cNvSpPr>
            <a:spLocks xmlns:a="http://schemas.openxmlformats.org/drawingml/2006/main" noGrp="1"/>
          </p:cNvSpPr>
          <p:nvPr/>
        </p:nvSpPr>
        <p:spPr>
          <a:xfrm xmlns:a="http://schemas.openxmlformats.org/drawingml/2006/main">
            <a:off x="666750" y="228600"/>
            <a:ext cx="5334000" cy="2667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38100" tIns="19050" rIns="38100" bIns="19050" anchor="ctr">
            <a:noAutofit/>
          </a:bodyPr>
          <a:lstStyle xmlns:a="http://schemas.openxmlformats.org/drawingml/2006/main"/>
          <a:p xmlns:a="http://schemas.openxmlformats.org/drawingml/2006/main">
            <a:pPr marL="0" marR="0" lvl="0" indent="0" algn="l">
              <a:spcBef>
                <a:spcPts val="0"/>
              </a:spcBef>
              <a:spcAft>
                <a:spcPts val="0"/>
              </a:spcAft>
              <a:buNone/>
            </a:pPr>
            <a:r>
              <a:rPr sz="1125" b="1">
                <a:solidFill>
                  <a:srgbClr val="247BA0"/>
                </a:solidFill>
                <a:latin typeface="Arial"/>
                <a:ea typeface="Arial"/>
                <a:cs typeface="Arial"/>
              </a:rPr>
              <a:t>RÉCIT · BOUCLE 1</a:t>
            </a:r>
            <a:endParaRPr/>
          </a:p>
        </p:txBody>
      </p:sp>
      <p:sp>
        <p:nvSpPr>
          <p:cNvPr id="43" name="Google Shape;43;p5">
            <a:extLst xmlns:a="http://schemas.openxmlformats.org/drawingml/2006/main">
              <a:ext uri="{FF2B5EF4-FFF2-40B4-BE49-F238E27FC236}">
                <a16:creationId xmlns:a16="http://schemas.microsoft.com/office/drawing/2014/main" id="{72450156-60E6-4860-85EB-5DB9A683F5A1}"/>
              </a:ext>
            </a:extLst>
          </p:cNvPr>
          <p:cNvSpPr>
            <a:spLocks xmlns:a="http://schemas.openxmlformats.org/drawingml/2006/main" noGrp="1"/>
          </p:cNvSpPr>
          <p:nvPr/>
        </p:nvSpPr>
        <p:spPr>
          <a:xfrm xmlns:a="http://schemas.openxmlformats.org/drawingml/2006/main">
            <a:off x="666750" y="495300"/>
            <a:ext cx="10858500" cy="7048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38100" tIns="19050" rIns="38100" bIns="19050" anchor="ctr">
            <a:noAutofit/>
          </a:bodyPr>
          <a:lstStyle xmlns:a="http://schemas.openxmlformats.org/drawingml/2006/main"/>
          <a:p xmlns:a="http://schemas.openxmlformats.org/drawingml/2006/main">
            <a:pPr marL="0" marR="0" lvl="0" indent="0" algn="l">
              <a:spcBef>
                <a:spcPts val="0"/>
              </a:spcBef>
              <a:spcAft>
                <a:spcPts val="0"/>
              </a:spcAft>
              <a:buNone/>
            </a:pPr>
            <a:r>
              <a:rPr sz="2850" b="1">
                <a:solidFill>
                  <a:srgbClr val="153A59"/>
                </a:solidFill>
                <a:latin typeface="Arial"/>
                <a:ea typeface="Arial"/>
                <a:cs typeface="Arial"/>
              </a:rPr>
              <a:t>Première étape du récit 1</a:t>
            </a:r>
            <a:endParaRPr/>
          </a:p>
        </p:txBody>
      </p:sp>
      <p:cxnSp>
        <p:nvCxnSpPr>
          <p:cNvPr id="58" name="Google Shape;44;p5"/>
          <p:cNvCxnSpPr/>
          <p:nvPr/>
        </p:nvCxnSpPr>
        <p:spPr>
          <a:xfrm xmlns:a="http://schemas.openxmlformats.org/drawingml/2006/main">
            <a:off x="666750" y="1238250"/>
            <a:ext cx="1571625" cy="0"/>
          </a:xfrm>
          <a:prstGeom xmlns:a="http://schemas.openxmlformats.org/drawingml/2006/main" prst="straightConnector1">
            <a:avLst/>
          </a:prstGeom>
          <a:ln xmlns:a="http://schemas.openxmlformats.org/drawingml/2006/main" w="47625" cap="flat">
            <a:solidFill>
              <a:srgbClr val="C83E35"/>
            </a:solidFill>
            <a:prstDash val="solid"/>
            <a:round/>
            <a:headEnd type="none" w="sm" len="sm"/>
            <a:tailEnd type="none" w="sm" len="sm"/>
          </a:ln>
        </p:spPr>
      </p:cxnSp>
      <p:sp>
        <p:nvSpPr>
          <p:cNvPr id="45" name="Google Shape;45;p5">
            <a:extLst xmlns:a="http://schemas.openxmlformats.org/drawingml/2006/main">
              <a:ext uri="{FF2B5EF4-FFF2-40B4-BE49-F238E27FC236}">
                <a16:creationId xmlns:a16="http://schemas.microsoft.com/office/drawing/2014/main" id="{AB63065A-666F-4FC6-9357-E0F9B5C23FF6}"/>
              </a:ext>
            </a:extLst>
          </p:cNvPr>
          <p:cNvSpPr>
            <a:spLocks xmlns:a="http://schemas.openxmlformats.org/drawingml/2006/main" noGrp="1"/>
          </p:cNvSpPr>
          <p:nvPr/>
        </p:nvSpPr>
        <p:spPr>
          <a:xfrm xmlns:a="http://schemas.openxmlformats.org/drawingml/2006/main">
            <a:off x="800100" y="1619250"/>
            <a:ext cx="10591800" cy="3028950"/>
          </a:xfrm>
          <a:prstGeom xmlns:a="http://schemas.openxmlformats.org/drawingml/2006/main" prst="roundRect">
            <a:avLst>
              <a:gd name="adj" fmla="val 6289"/>
            </a:avLst>
          </a:prstGeom>
          <a:solidFill xmlns:a="http://schemas.openxmlformats.org/drawingml/2006/main">
            <a:srgbClr val="F5EFE4"/>
          </a:solidFill>
          <a:ln xmlns:a="http://schemas.openxmlformats.org/drawingml/2006/main" w="19050" cmpd="sng">
            <a:solidFill>
              <a:srgbClr val="C83E35"/>
            </a:solidFill>
            <a:prstDash val="solid"/>
            <a:headEnd type="none" w="sm" len="sm"/>
            <a:tailEnd type="none" w="sm" len="sm"/>
          </a:ln>
        </p:spPr>
        <p:txBody>
          <a:bodyPr xmlns:a="http://schemas.openxmlformats.org/drawingml/2006/main" spcFirstLastPara="1" wrap="square" lIns="91425" tIns="91425" rIns="91425" bIns="91425" anchor="ctr">
            <a:noAutofit/>
          </a:bodyPr>
          <a:lstStyle xmlns:a="http://schemas.openxmlformats.org/drawingml/2006/main"/>
          <a:p xmlns:a="http://schemas.openxmlformats.org/drawingml/2006/main">
            <a:pPr marL="0" lvl="0" indent="0" algn="l">
              <a:spcBef>
                <a:spcPts val="0"/>
              </a:spcBef>
              <a:spcAft>
                <a:spcPts val="0"/>
              </a:spcAft>
              <a:buNone/>
            </a:pPr>
            <a:r>
              <a:t/>
            </a:r>
            <a:endParaRPr/>
          </a:p>
        </p:txBody>
      </p:sp>
      <p:sp>
        <p:nvSpPr>
          <p:cNvPr id="46" name="Google Shape;46;p5">
            <a:extLst xmlns:a="http://schemas.openxmlformats.org/drawingml/2006/main">
              <a:ext uri="{FF2B5EF4-FFF2-40B4-BE49-F238E27FC236}">
                <a16:creationId xmlns:a16="http://schemas.microsoft.com/office/drawing/2014/main" id="{ED1A9442-DA62-4954-A752-93943E10B103}"/>
              </a:ext>
            </a:extLst>
          </p:cNvPr>
          <p:cNvSpPr>
            <a:spLocks xmlns:a="http://schemas.openxmlformats.org/drawingml/2006/main" noGrp="1"/>
          </p:cNvSpPr>
          <p:nvPr/>
        </p:nvSpPr>
        <p:spPr>
          <a:xfrm xmlns:a="http://schemas.openxmlformats.org/drawingml/2006/main">
            <a:off x="1104900" y="1828800"/>
            <a:ext cx="2857500" cy="2667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38100" tIns="19050" rIns="38100" bIns="19050" anchor="ctr">
            <a:noAutofit/>
          </a:bodyPr>
          <a:lstStyle xmlns:a="http://schemas.openxmlformats.org/drawingml/2006/main"/>
          <a:p xmlns:a="http://schemas.openxmlformats.org/drawingml/2006/main">
            <a:pPr marL="0" marR="0" lvl="0" indent="0" algn="l">
              <a:spcBef>
                <a:spcPts val="0"/>
              </a:spcBef>
              <a:spcAft>
                <a:spcPts val="0"/>
              </a:spcAft>
              <a:buNone/>
            </a:pPr>
            <a:r>
              <a:rPr sz="1125" b="1">
                <a:solidFill>
                  <a:srgbClr val="C83E35"/>
                </a:solidFill>
                <a:latin typeface="Arial"/>
                <a:ea typeface="Arial"/>
                <a:cs typeface="Arial"/>
              </a:rPr>
              <a:t>RÉCIT À ÉCOUTER</a:t>
            </a:r>
            <a:endParaRPr/>
          </a:p>
        </p:txBody>
      </p:sp>
      <p:sp>
        <p:nvSpPr>
          <p:cNvPr id="47" name="Google Shape;47;p5">
            <a:extLst xmlns:a="http://schemas.openxmlformats.org/drawingml/2006/main">
              <a:ext uri="{FF2B5EF4-FFF2-40B4-BE49-F238E27FC236}">
                <a16:creationId xmlns:a16="http://schemas.microsoft.com/office/drawing/2014/main" id="{658585AE-9555-49C8-A1AD-421FADD38C82}"/>
              </a:ext>
            </a:extLst>
          </p:cNvPr>
          <p:cNvSpPr>
            <a:spLocks xmlns:a="http://schemas.openxmlformats.org/drawingml/2006/main" noGrp="1"/>
          </p:cNvSpPr>
          <p:nvPr/>
        </p:nvSpPr>
        <p:spPr>
          <a:xfrm xmlns:a="http://schemas.openxmlformats.org/drawingml/2006/main">
            <a:off x="1104900" y="2190750"/>
            <a:ext cx="9944100" cy="2133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38100" tIns="19050" rIns="38100" bIns="19050" anchor="ctr">
            <a:noAutofit/>
          </a:bodyPr>
          <a:lstStyle xmlns:a="http://schemas.openxmlformats.org/drawingml/2006/main"/>
          <a:p xmlns:a="http://schemas.openxmlformats.org/drawingml/2006/main">
            <a:pPr marL="0" marR="0" lvl="0" indent="0" algn="l">
              <a:spcBef>
                <a:spcPts val="0"/>
              </a:spcBef>
              <a:spcAft>
                <a:spcPts val="0"/>
              </a:spcAft>
              <a:buNone/>
            </a:pPr>
            <a:r>
              <a:rPr sz="2025" b="0">
                <a:solidFill>
                  <a:srgbClr val="1F2933"/>
                </a:solidFill>
                <a:latin typeface="Arial"/>
                <a:ea typeface="Arial"/>
                <a:cs typeface="Arial"/>
              </a:rPr>
              <a:t>En juillet, Martin aide à couper le blé. Il rêve du jour où les outils pourront enfin rester au repos. Mais Aélis lui rappelle les gerbes à battre, les vendanges à préparer, les semailles d'automne, puis la taille des vignes en hiver. À chaque saison, une nouvelle tâche semble attendre les familles paysannes…</a:t>
            </a:r>
            <a:endParaRPr/>
          </a:p>
        </p:txBody>
      </p:sp>
      <p:sp>
        <p:nvSpPr>
          <p:cNvPr id="48" name="Google Shape;48;p5">
            <a:extLst xmlns:a="http://schemas.openxmlformats.org/drawingml/2006/main">
              <a:ext uri="{FF2B5EF4-FFF2-40B4-BE49-F238E27FC236}">
                <a16:creationId xmlns:a16="http://schemas.microsoft.com/office/drawing/2014/main" id="{1F8C9C8B-E027-4FD4-B2F6-D8B140A8817B}"/>
              </a:ext>
            </a:extLst>
          </p:cNvPr>
          <p:cNvSpPr>
            <a:spLocks xmlns:a="http://schemas.openxmlformats.org/drawingml/2006/main" noGrp="1"/>
          </p:cNvSpPr>
          <p:nvPr/>
        </p:nvSpPr>
        <p:spPr>
          <a:xfrm xmlns:a="http://schemas.openxmlformats.org/drawingml/2006/main">
            <a:off x="857250" y="4953000"/>
            <a:ext cx="10477500" cy="1000125"/>
          </a:xfrm>
          <a:prstGeom xmlns:a="http://schemas.openxmlformats.org/drawingml/2006/main" prst="roundRect">
            <a:avLst>
              <a:gd name="adj" fmla="val 17143"/>
            </a:avLst>
          </a:prstGeom>
          <a:solidFill xmlns:a="http://schemas.openxmlformats.org/drawingml/2006/main">
            <a:srgbClr val="EAF5FA"/>
          </a:solidFill>
          <a:ln xmlns:a="http://schemas.openxmlformats.org/drawingml/2006/main" w="19050" cmpd="sng">
            <a:solidFill>
              <a:srgbClr val="C83E35"/>
            </a:solidFill>
            <a:prstDash val="solid"/>
            <a:headEnd type="none" w="sm" len="sm"/>
            <a:tailEnd type="none" w="sm" len="sm"/>
          </a:ln>
        </p:spPr>
        <p:txBody>
          <a:bodyPr xmlns:a="http://schemas.openxmlformats.org/drawingml/2006/main" spcFirstLastPara="1" wrap="square" lIns="91425" tIns="91425" rIns="91425" bIns="91425" anchor="ctr">
            <a:noAutofit/>
          </a:bodyPr>
          <a:lstStyle xmlns:a="http://schemas.openxmlformats.org/drawingml/2006/main"/>
          <a:p xmlns:a="http://schemas.openxmlformats.org/drawingml/2006/main">
            <a:pPr marL="0" lvl="0" indent="0" algn="l">
              <a:spcBef>
                <a:spcPts val="0"/>
              </a:spcBef>
              <a:spcAft>
                <a:spcPts val="0"/>
              </a:spcAft>
              <a:buNone/>
            </a:pPr>
            <a:r>
              <a:t/>
            </a:r>
            <a:endParaRPr/>
          </a:p>
        </p:txBody>
      </p:sp>
      <p:sp>
        <p:nvSpPr>
          <p:cNvPr id="49" name="Google Shape;49;p5">
            <a:extLst xmlns:a="http://schemas.openxmlformats.org/drawingml/2006/main">
              <a:ext uri="{FF2B5EF4-FFF2-40B4-BE49-F238E27FC236}">
                <a16:creationId xmlns:a16="http://schemas.microsoft.com/office/drawing/2014/main" id="{CAE90E17-B1CB-4842-B201-273987BA7756}"/>
              </a:ext>
            </a:extLst>
          </p:cNvPr>
          <p:cNvSpPr>
            <a:spLocks xmlns:a="http://schemas.openxmlformats.org/drawingml/2006/main" noGrp="1"/>
          </p:cNvSpPr>
          <p:nvPr/>
        </p:nvSpPr>
        <p:spPr>
          <a:xfrm xmlns:a="http://schemas.openxmlformats.org/drawingml/2006/main">
            <a:off x="1095375" y="5067300"/>
            <a:ext cx="2857500" cy="228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38100" tIns="19050" rIns="38100" bIns="19050" anchor="ctr">
            <a:noAutofit/>
          </a:bodyPr>
          <a:lstStyle xmlns:a="http://schemas.openxmlformats.org/drawingml/2006/main"/>
          <a:p xmlns:a="http://schemas.openxmlformats.org/drawingml/2006/main">
            <a:pPr marL="0" marR="0" lvl="0" indent="0" algn="l">
              <a:spcBef>
                <a:spcPts val="0"/>
              </a:spcBef>
              <a:spcAft>
                <a:spcPts val="0"/>
              </a:spcAft>
              <a:buNone/>
            </a:pPr>
            <a:r>
              <a:rPr sz="1050" b="1">
                <a:solidFill>
                  <a:srgbClr val="C83E35"/>
                </a:solidFill>
                <a:latin typeface="Arial"/>
                <a:ea typeface="Arial"/>
                <a:cs typeface="Arial"/>
              </a:rPr>
              <a:t>QUESTION-SUSPENSE</a:t>
            </a:r>
            <a:endParaRPr/>
          </a:p>
        </p:txBody>
      </p:sp>
      <p:sp>
        <p:nvSpPr>
          <p:cNvPr id="50" name="Google Shape;50;p5">
            <a:extLst xmlns:a="http://schemas.openxmlformats.org/drawingml/2006/main">
              <a:ext uri="{FF2B5EF4-FFF2-40B4-BE49-F238E27FC236}">
                <a16:creationId xmlns:a16="http://schemas.microsoft.com/office/drawing/2014/main" id="{2A0CBAB9-ABEB-4B7A-94F1-CC892BB87672}"/>
              </a:ext>
            </a:extLst>
          </p:cNvPr>
          <p:cNvSpPr>
            <a:spLocks xmlns:a="http://schemas.openxmlformats.org/drawingml/2006/main" noGrp="1"/>
          </p:cNvSpPr>
          <p:nvPr/>
        </p:nvSpPr>
        <p:spPr>
          <a:xfrm xmlns:a="http://schemas.openxmlformats.org/drawingml/2006/main">
            <a:off x="1095375" y="5276850"/>
            <a:ext cx="9953625" cy="5524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38100" tIns="19050" rIns="38100" bIns="19050" anchor="ctr">
            <a:noAutofit/>
          </a:bodyPr>
          <a:lstStyle xmlns:a="http://schemas.openxmlformats.org/drawingml/2006/main"/>
          <a:p xmlns:a="http://schemas.openxmlformats.org/drawingml/2006/main">
            <a:pPr marL="0" marR="0" lvl="0" indent="0" algn="l">
              <a:spcBef>
                <a:spcPts val="0"/>
              </a:spcBef>
              <a:spcAft>
                <a:spcPts val="0"/>
              </a:spcAft>
              <a:buNone/>
            </a:pPr>
            <a:r>
              <a:rPr sz="1875" b="1">
                <a:solidFill>
                  <a:srgbClr val="153A59"/>
                </a:solidFill>
                <a:latin typeface="Arial"/>
                <a:ea typeface="Arial"/>
                <a:cs typeface="Arial"/>
              </a:rPr>
              <a:t>Pourquoi Martin ne peut-il jamais dire : « Les travaux sont finis pour cette année » ?</a:t>
            </a:r>
            <a:endParaRPr/>
          </a:p>
        </p:txBody>
      </p:sp>
      <p:sp>
        <p:nvSpPr>
          <p:cNvPr id="51" name="Google Shape;51;p5">
            <a:extLst xmlns:a="http://schemas.openxmlformats.org/drawingml/2006/main">
              <a:ext uri="{FF2B5EF4-FFF2-40B4-BE49-F238E27FC236}">
                <a16:creationId xmlns:a16="http://schemas.microsoft.com/office/drawing/2014/main" id="{D28316B1-8075-449E-A934-774BFE258BDD}"/>
              </a:ext>
            </a:extLst>
          </p:cNvPr>
          <p:cNvSpPr>
            <a:spLocks xmlns:a="http://schemas.openxmlformats.org/drawingml/2006/main" noGrp="1"/>
          </p:cNvSpPr>
          <p:nvPr/>
        </p:nvSpPr>
        <p:spPr>
          <a:xfrm xmlns:a="http://schemas.openxmlformats.org/drawingml/2006/main">
            <a:off x="666750" y="6496050"/>
            <a:ext cx="9525000" cy="2095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38100" tIns="19050" rIns="38100" bIns="19050" anchor="ctr">
            <a:noAutofit/>
          </a:bodyPr>
          <a:lstStyle xmlns:a="http://schemas.openxmlformats.org/drawingml/2006/main"/>
          <a:p xmlns:a="http://schemas.openxmlformats.org/drawingml/2006/main">
            <a:pPr marL="0" marR="0" lvl="0" indent="0" algn="l">
              <a:spcBef>
                <a:spcPts val="0"/>
              </a:spcBef>
              <a:spcAft>
                <a:spcPts val="0"/>
              </a:spcAft>
              <a:buNone/>
            </a:pPr>
            <a:r>
              <a:rPr sz="900" b="0">
                <a:solidFill>
                  <a:srgbClr val="5B6670"/>
                </a:solidFill>
                <a:latin typeface="Arial"/>
                <a:ea typeface="Arial"/>
                <a:cs typeface="Arial"/>
              </a:rPr>
              <a:t>Les paysans</a:t>
            </a:r>
            <a:endParaRPr/>
          </a:p>
        </p:txBody>
      </p:sp>
      <p:sp>
        <p:nvSpPr>
          <p:cNvPr id="52" name="Google Shape;52;p5">
            <a:extLst xmlns:a="http://schemas.openxmlformats.org/drawingml/2006/main">
              <a:ext uri="{FF2B5EF4-FFF2-40B4-BE49-F238E27FC236}">
                <a16:creationId xmlns:a16="http://schemas.microsoft.com/office/drawing/2014/main" id="{26AAAD17-D62C-4CDD-8442-71D408A7465D}"/>
              </a:ext>
            </a:extLst>
          </p:cNvPr>
          <p:cNvSpPr>
            <a:spLocks xmlns:a="http://schemas.openxmlformats.org/drawingml/2006/main" noGrp="1"/>
          </p:cNvSpPr>
          <p:nvPr/>
        </p:nvSpPr>
        <p:spPr>
          <a:xfrm xmlns:a="http://schemas.openxmlformats.org/drawingml/2006/main">
            <a:off x="11049000" y="6477000"/>
            <a:ext cx="476250" cy="2095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38100" tIns="19050" rIns="38100" bIns="19050" anchor="ctr">
            <a:noAutofit/>
          </a:bodyPr>
          <a:lstStyle xmlns:a="http://schemas.openxmlformats.org/drawingml/2006/main"/>
          <a:p xmlns:a="http://schemas.openxmlformats.org/drawingml/2006/main">
            <a:pPr marL="0" marR="0" lvl="0" indent="0" algn="r">
              <a:spcBef>
                <a:spcPts val="0"/>
              </a:spcBef>
              <a:spcAft>
                <a:spcPts val="0"/>
              </a:spcAft>
              <a:buNone/>
            </a:pPr>
            <a:r>
              <a:rPr sz="900" b="1">
                <a:solidFill>
                  <a:srgbClr val="5B6670"/>
                </a:solidFill>
                <a:latin typeface="Arial"/>
                <a:ea typeface="Arial"/>
                <a:cs typeface="Arial"/>
              </a:rPr>
              <a:t>3</a:t>
            </a:r>
            <a:endParaRPr/>
          </a:p>
        </p:txBody>
      </p:sp>
    </p:spTree>
    <p:extLst>
      <p:ext uri="{BB962C8B-B14F-4D97-AF65-F5344CB8AC3E}">
        <p14:creationId xmlns:p14="http://schemas.microsoft.com/office/powerpoint/2010/main" val="1492482881"/>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8" name="Google Shape;58;p6">
            <a:extLst xmlns:a="http://schemas.openxmlformats.org/drawingml/2006/main">
              <a:ext uri="{FF2B5EF4-FFF2-40B4-BE49-F238E27FC236}">
                <a16:creationId xmlns:a16="http://schemas.microsoft.com/office/drawing/2014/main" id="{27C4E2AE-A1C7-4173-A4E3-4525EDBB1C5D}"/>
              </a:ext>
            </a:extLst>
          </p:cNvPr>
          <p:cNvSpPr>
            <a:spLocks xmlns:a="http://schemas.openxmlformats.org/drawingml/2006/main" noGrp="1"/>
          </p:cNvSpPr>
          <p:nvPr/>
        </p:nvSpPr>
        <p:spPr>
          <a:xfrm xmlns:a="http://schemas.openxmlformats.org/drawingml/2006/main">
            <a:off x="666750" y="228600"/>
            <a:ext cx="5334000" cy="2667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38100" tIns="19050" rIns="38100" bIns="19050" anchor="ctr">
            <a:noAutofit/>
          </a:bodyPr>
          <a:lstStyle xmlns:a="http://schemas.openxmlformats.org/drawingml/2006/main"/>
          <a:p xmlns:a="http://schemas.openxmlformats.org/drawingml/2006/main">
            <a:pPr marL="0" marR="0" lvl="0" indent="0" algn="l">
              <a:spcBef>
                <a:spcPts val="0"/>
              </a:spcBef>
              <a:spcAft>
                <a:spcPts val="0"/>
              </a:spcAft>
              <a:buNone/>
            </a:pPr>
            <a:r>
              <a:rPr sz="1125" b="1">
                <a:solidFill>
                  <a:srgbClr val="247BA0"/>
                </a:solidFill>
                <a:latin typeface="Arial"/>
                <a:ea typeface="Arial"/>
                <a:cs typeface="Arial"/>
              </a:rPr>
              <a:t>DOCUMENT 1</a:t>
            </a:r>
            <a:endParaRPr/>
          </a:p>
        </p:txBody>
      </p:sp>
      <p:sp>
        <p:nvSpPr>
          <p:cNvPr id="59" name="Google Shape;59;p6">
            <a:extLst xmlns:a="http://schemas.openxmlformats.org/drawingml/2006/main">
              <a:ext uri="{FF2B5EF4-FFF2-40B4-BE49-F238E27FC236}">
                <a16:creationId xmlns:a16="http://schemas.microsoft.com/office/drawing/2014/main" id="{70CC3965-572E-45D8-823E-46BE6AE2933C}"/>
              </a:ext>
            </a:extLst>
          </p:cNvPr>
          <p:cNvSpPr>
            <a:spLocks xmlns:a="http://schemas.openxmlformats.org/drawingml/2006/main" noGrp="1"/>
          </p:cNvSpPr>
          <p:nvPr/>
        </p:nvSpPr>
        <p:spPr>
          <a:xfrm xmlns:a="http://schemas.openxmlformats.org/drawingml/2006/main">
            <a:off x="666750" y="495300"/>
            <a:ext cx="10858500" cy="7048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38100" tIns="19050" rIns="38100" bIns="19050" anchor="ctr">
            <a:noAutofit/>
          </a:bodyPr>
          <a:lstStyle xmlns:a="http://schemas.openxmlformats.org/drawingml/2006/main"/>
          <a:p xmlns:a="http://schemas.openxmlformats.org/drawingml/2006/main">
            <a:pPr marL="0" marR="0" lvl="0" indent="0" algn="l">
              <a:spcBef>
                <a:spcPts val="0"/>
              </a:spcBef>
              <a:spcAft>
                <a:spcPts val="0"/>
              </a:spcAft>
              <a:buNone/>
            </a:pPr>
            <a:r>
              <a:rPr sz="2850" b="1">
                <a:solidFill>
                  <a:srgbClr val="153A59"/>
                </a:solidFill>
                <a:latin typeface="Arial"/>
                <a:ea typeface="Arial"/>
                <a:cs typeface="Arial"/>
              </a:rPr>
              <a:t>Document 1 — Les travaux au fil des saisons</a:t>
            </a:r>
            <a:endParaRPr/>
          </a:p>
        </p:txBody>
      </p:sp>
      <p:cxnSp>
        <p:nvCxnSpPr>
          <p:cNvPr id="81" name="Google Shape;60;p6"/>
          <p:cNvCxnSpPr/>
          <p:nvPr/>
        </p:nvCxnSpPr>
        <p:spPr>
          <a:xfrm xmlns:a="http://schemas.openxmlformats.org/drawingml/2006/main">
            <a:off x="666750" y="1238250"/>
            <a:ext cx="1571625" cy="0"/>
          </a:xfrm>
          <a:prstGeom xmlns:a="http://schemas.openxmlformats.org/drawingml/2006/main" prst="straightConnector1">
            <a:avLst/>
          </a:prstGeom>
          <a:ln xmlns:a="http://schemas.openxmlformats.org/drawingml/2006/main" w="47625" cap="flat">
            <a:solidFill>
              <a:srgbClr val="C83E35"/>
            </a:solidFill>
            <a:prstDash val="solid"/>
            <a:round/>
            <a:headEnd type="none" w="sm" len="sm"/>
            <a:tailEnd type="none" w="sm" len="sm"/>
          </a:ln>
        </p:spPr>
      </p:cxnSp>
      <p:pic>
        <p:nvPicPr>
          <p:cNvPr id="82" name="Google Shape;61;p6"/>
          <p:cNvPicPr>
            <a:picLocks xmlns:a="http://schemas.openxmlformats.org/drawingml/2006/main" noChangeAspect="1"/>
          </p:cNvPicPr>
          <p:nvPr/>
        </p:nvPicPr>
        <p:blipFill rotWithShape="1">
          <a:blip xmlns:r="http://schemas.openxmlformats.org/officeDocument/2006/relationships" xmlns:a="http://schemas.openxmlformats.org/drawingml/2006/main" r:embed="R8faeaeda6c234675">
            <a:alphaModFix/>
          </a:blip>
          <a:srcRect xmlns:a="http://schemas.openxmlformats.org/drawingml/2006/main" l="0" t="28" r="0" b="28"/>
          <a:stretch xmlns:a="http://schemas.openxmlformats.org/drawingml/2006/main">
            <a:fillRect l="0" t="0" r="0" b="0"/>
          </a:stretch>
        </p:blipFill>
        <p:spPr>
          <a:xfrm xmlns:a="http://schemas.openxmlformats.org/drawingml/2006/main">
            <a:off x="1190625" y="1428750"/>
            <a:ext cx="3429000" cy="2447925"/>
          </a:xfrm>
          <a:prstGeom xmlns:a="http://schemas.openxmlformats.org/drawingml/2006/main" prst="roundRect">
            <a:avLst>
              <a:gd name="adj" fmla="val 4912"/>
            </a:avLst>
          </a:prstGeom>
          <a:ln xmlns:a="http://schemas.openxmlformats.org/drawingml/2006/main">
            <a:noFill/>
          </a:ln>
        </p:spPr>
      </p:pic>
      <p:pic>
        <p:nvPicPr>
          <p:cNvPr id="83" name="Google Shape;62;p6"/>
          <p:cNvPicPr>
            <a:picLocks xmlns:a="http://schemas.openxmlformats.org/drawingml/2006/main" noChangeAspect="1"/>
          </p:cNvPicPr>
          <p:nvPr/>
        </p:nvPicPr>
        <p:blipFill rotWithShape="1">
          <a:blip xmlns:r="http://schemas.openxmlformats.org/officeDocument/2006/relationships" xmlns:a="http://schemas.openxmlformats.org/drawingml/2006/main" r:embed="R8f5eb7086259482a">
            <a:alphaModFix/>
          </a:blip>
          <a:srcRect xmlns:a="http://schemas.openxmlformats.org/drawingml/2006/main" l="1102" t="0" r="1102" b="0"/>
          <a:stretch xmlns:a="http://schemas.openxmlformats.org/drawingml/2006/main">
            <a:fillRect l="0" t="0" r="0" b="0"/>
          </a:stretch>
        </p:blipFill>
        <p:spPr>
          <a:xfrm xmlns:a="http://schemas.openxmlformats.org/drawingml/2006/main">
            <a:off x="4905375" y="1428750"/>
            <a:ext cx="3714750" cy="2447925"/>
          </a:xfrm>
          <a:prstGeom xmlns:a="http://schemas.openxmlformats.org/drawingml/2006/main" prst="roundRect">
            <a:avLst>
              <a:gd name="adj" fmla="val 4912"/>
            </a:avLst>
          </a:prstGeom>
          <a:ln xmlns:a="http://schemas.openxmlformats.org/drawingml/2006/main">
            <a:noFill/>
          </a:ln>
        </p:spPr>
      </p:pic>
      <p:sp>
        <p:nvSpPr>
          <p:cNvPr id="63" name="Google Shape;63;p6">
            <a:extLst xmlns:a="http://schemas.openxmlformats.org/drawingml/2006/main">
              <a:ext uri="{FF2B5EF4-FFF2-40B4-BE49-F238E27FC236}">
                <a16:creationId xmlns:a16="http://schemas.microsoft.com/office/drawing/2014/main" id="{043B41E7-47F6-4E79-A019-26F761DD1EEC}"/>
              </a:ext>
            </a:extLst>
          </p:cNvPr>
          <p:cNvSpPr>
            <a:spLocks xmlns:a="http://schemas.openxmlformats.org/drawingml/2006/main" noGrp="1"/>
          </p:cNvSpPr>
          <p:nvPr/>
        </p:nvSpPr>
        <p:spPr>
          <a:xfrm xmlns:a="http://schemas.openxmlformats.org/drawingml/2006/main">
            <a:off x="8810625" y="1428750"/>
            <a:ext cx="2743200" cy="2714625"/>
          </a:xfrm>
          <a:prstGeom xmlns:a="http://schemas.openxmlformats.org/drawingml/2006/main" prst="roundRect">
            <a:avLst>
              <a:gd name="adj" fmla="val 6316"/>
            </a:avLst>
          </a:prstGeom>
          <a:solidFill xmlns:a="http://schemas.openxmlformats.org/drawingml/2006/main">
            <a:srgbClr val="F5EFE4"/>
          </a:solidFill>
          <a:ln xmlns:a="http://schemas.openxmlformats.org/drawingml/2006/main" w="19050" cmpd="sng">
            <a:solidFill>
              <a:srgbClr val="C83E35"/>
            </a:solidFill>
            <a:prstDash val="solid"/>
            <a:headEnd type="none" w="sm" len="sm"/>
            <a:tailEnd type="none" w="sm" len="sm"/>
          </a:ln>
        </p:spPr>
        <p:txBody>
          <a:bodyPr xmlns:a="http://schemas.openxmlformats.org/drawingml/2006/main" spcFirstLastPara="1" wrap="square" lIns="91425" tIns="91425" rIns="91425" bIns="91425" anchor="ctr">
            <a:noAutofit/>
          </a:bodyPr>
          <a:lstStyle xmlns:a="http://schemas.openxmlformats.org/drawingml/2006/main"/>
          <a:p xmlns:a="http://schemas.openxmlformats.org/drawingml/2006/main">
            <a:pPr marL="0" lvl="0" indent="0" algn="l">
              <a:spcBef>
                <a:spcPts val="0"/>
              </a:spcBef>
              <a:spcAft>
                <a:spcPts val="0"/>
              </a:spcAft>
              <a:buNone/>
            </a:pPr>
            <a:r>
              <a:t/>
            </a:r>
            <a:endParaRPr/>
          </a:p>
        </p:txBody>
      </p:sp>
      <p:sp>
        <p:nvSpPr>
          <p:cNvPr id="64" name="Google Shape;64;p6">
            <a:extLst xmlns:a="http://schemas.openxmlformats.org/drawingml/2006/main">
              <a:ext uri="{FF2B5EF4-FFF2-40B4-BE49-F238E27FC236}">
                <a16:creationId xmlns:a16="http://schemas.microsoft.com/office/drawing/2014/main" id="{B13A8615-11A8-4603-93E6-60B75625DECF}"/>
              </a:ext>
            </a:extLst>
          </p:cNvPr>
          <p:cNvSpPr>
            <a:spLocks xmlns:a="http://schemas.openxmlformats.org/drawingml/2006/main" noGrp="1"/>
          </p:cNvSpPr>
          <p:nvPr/>
        </p:nvSpPr>
        <p:spPr>
          <a:xfrm xmlns:a="http://schemas.openxmlformats.org/drawingml/2006/main">
            <a:off x="8877300" y="1485900"/>
            <a:ext cx="2609850" cy="23812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38100" tIns="19050" rIns="38100" bIns="19050" anchor="ctr">
            <a:noAutofit/>
          </a:bodyPr>
          <a:lstStyle xmlns:a="http://schemas.openxmlformats.org/drawingml/2006/main"/>
          <a:p xmlns:a="http://schemas.openxmlformats.org/drawingml/2006/main">
            <a:pPr marL="0" marR="0" lvl="0" indent="0" algn="ctr">
              <a:spcBef>
                <a:spcPts val="0"/>
              </a:spcBef>
              <a:spcAft>
                <a:spcPts val="0"/>
              </a:spcAft>
              <a:buNone/>
              <a:defRPr sz="1275" b="1">
                <a:solidFill>
                  <a:srgbClr val="C83E35"/>
                </a:solidFill>
              </a:defRPr>
            </a:pPr>
            <a:r>
              <a:rPr sz="1275" b="1">
                <a:solidFill>
                  <a:srgbClr val="C83E35"/>
                </a:solidFill>
                <a:latin typeface="Arial"/>
                <a:ea typeface="Arial"/>
                <a:cs typeface="Arial"/>
              </a:rPr>
              <a:t>AIDE À OBSERVER</a:t>
            </a:r>
            <a:endParaRPr/>
          </a:p>
        </p:txBody>
      </p:sp>
      <p:sp>
        <p:nvSpPr>
          <p:cNvPr id="65" name="Google Shape;65;p6">
            <a:extLst xmlns:a="http://schemas.openxmlformats.org/drawingml/2006/main">
              <a:ext uri="{FF2B5EF4-FFF2-40B4-BE49-F238E27FC236}">
                <a16:creationId xmlns:a16="http://schemas.microsoft.com/office/drawing/2014/main" id="{49B5EE0F-5CD5-4EFA-9C10-2168449B7582}"/>
              </a:ext>
            </a:extLst>
          </p:cNvPr>
          <p:cNvSpPr>
            <a:spLocks xmlns:a="http://schemas.openxmlformats.org/drawingml/2006/main" noGrp="1"/>
          </p:cNvSpPr>
          <p:nvPr/>
        </p:nvSpPr>
        <p:spPr>
          <a:xfrm xmlns:a="http://schemas.openxmlformats.org/drawingml/2006/main">
            <a:off x="9048750" y="1952625"/>
            <a:ext cx="2266950" cy="24765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38100" tIns="19050" rIns="38100" bIns="19050" anchor="ctr">
            <a:noAutofit/>
          </a:bodyPr>
          <a:lstStyle xmlns:a="http://schemas.openxmlformats.org/drawingml/2006/main"/>
          <a:p xmlns:a="http://schemas.openxmlformats.org/drawingml/2006/main">
            <a:pPr marL="0" marR="0" lvl="0" indent="0" algn="l">
              <a:spcBef>
                <a:spcPts val="0"/>
              </a:spcBef>
              <a:spcAft>
                <a:spcPts val="0"/>
              </a:spcAft>
              <a:buNone/>
              <a:defRPr sz="1163" b="0">
                <a:solidFill>
                  <a:srgbClr val="153A59"/>
                </a:solidFill>
              </a:defRPr>
            </a:pPr>
            <a:r>
              <a:rPr sz="1163" b="0">
                <a:solidFill>
                  <a:srgbClr val="153A59"/>
                </a:solidFill>
              </a:rPr>
              <a:t>FAUCILLE : outil à lame courbe.</a:t>
            </a:r>
            <a:endParaRPr sz="1250">
              <a:solidFill>
                <a:srgbClr val="153A59"/>
              </a:solidFill>
            </a:endParaRPr>
          </a:p>
          <a:p xmlns:a="http://schemas.openxmlformats.org/drawingml/2006/main">
            <a:pPr marL="0" marR="0" lvl="0" indent="0" algn="ctr">
              <a:spcBef>
                <a:spcPts val="0"/>
              </a:spcBef>
              <a:spcAft>
                <a:spcPts val="0"/>
              </a:spcAft>
              <a:buNone/>
            </a:pPr>
            <a:r>
              <a:t/>
            </a:r>
            <a:endParaRPr sz="1250">
              <a:solidFill>
                <a:srgbClr val="153A59"/>
              </a:solidFill>
            </a:endParaRPr>
          </a:p>
          <a:p xmlns:a="http://schemas.openxmlformats.org/drawingml/2006/main">
            <a:pPr marL="0" marR="0" lvl="0" indent="0" algn="l">
              <a:spcBef>
                <a:spcPts val="0"/>
              </a:spcBef>
              <a:spcAft>
                <a:spcPts val="0"/>
              </a:spcAft>
              <a:buNone/>
              <a:defRPr sz="1163" b="0">
                <a:solidFill>
                  <a:srgbClr val="153A59"/>
                </a:solidFill>
              </a:defRPr>
            </a:pPr>
            <a:r>
              <a:rPr sz="1163" b="0">
                <a:solidFill>
                  <a:srgbClr val="153A59"/>
                </a:solidFill>
              </a:rPr>
              <a:t>CEP : pied de vigne.</a:t>
            </a:r>
            <a:endParaRPr sz="1250">
              <a:solidFill>
                <a:srgbClr val="153A59"/>
              </a:solidFill>
            </a:endParaRPr>
          </a:p>
          <a:p xmlns:a="http://schemas.openxmlformats.org/drawingml/2006/main">
            <a:pPr marL="0" marR="0" lvl="0" indent="0" algn="ctr">
              <a:spcBef>
                <a:spcPts val="0"/>
              </a:spcBef>
              <a:spcAft>
                <a:spcPts val="0"/>
              </a:spcAft>
              <a:buNone/>
            </a:pPr>
            <a:r>
              <a:rPr sz="1250">
                <a:solidFill>
                  <a:srgbClr val="153A59"/>
                </a:solidFill>
              </a:rPr>
              <a:t/>
            </a:r>
            <a:endParaRPr sz="1250">
              <a:solidFill>
                <a:srgbClr val="153A59"/>
              </a:solidFill>
            </a:endParaRPr>
          </a:p>
          <a:p xmlns:a="http://schemas.openxmlformats.org/drawingml/2006/main">
            <a:pPr marL="0" marR="0" lvl="0" indent="0" algn="l">
              <a:spcBef>
                <a:spcPts val="0"/>
              </a:spcBef>
              <a:spcAft>
                <a:spcPts val="0"/>
              </a:spcAft>
              <a:buNone/>
              <a:defRPr sz="1163" b="0">
                <a:solidFill>
                  <a:srgbClr val="153A59"/>
                </a:solidFill>
              </a:defRPr>
            </a:pPr>
            <a:r>
              <a:rPr sz="1163" b="0">
                <a:solidFill>
                  <a:srgbClr val="153A59"/>
                </a:solidFill>
              </a:rPr>
              <a:t>Cherche des indices précis : plante, outil, vêtements, arbres.</a:t>
            </a:r>
            <a:endParaRPr sz="1250">
              <a:solidFill>
                <a:srgbClr val="153A59"/>
              </a:solidFill>
            </a:endParaRPr>
          </a:p>
          <a:p xmlns:a="http://schemas.openxmlformats.org/drawingml/2006/main">
            <a:pPr marL="0" marR="0" lvl="0" indent="0" algn="ctr">
              <a:spcBef>
                <a:spcPts val="0"/>
              </a:spcBef>
              <a:spcAft>
                <a:spcPts val="0"/>
              </a:spcAft>
              <a:buNone/>
            </a:pPr>
            <a:r>
              <a:rPr sz="1250">
                <a:solidFill>
                  <a:srgbClr val="153A59"/>
                </a:solidFill>
              </a:rPr>
              <a:t/>
            </a:r>
            <a:endParaRPr sz="1250">
              <a:solidFill>
                <a:srgbClr val="153A59"/>
              </a:solidFill>
            </a:endParaRPr>
          </a:p>
          <a:p xmlns:a="http://schemas.openxmlformats.org/drawingml/2006/main">
            <a:pPr marL="0" marR="0" lvl="0" indent="0" algn="l">
              <a:spcBef>
                <a:spcPts val="0"/>
              </a:spcBef>
              <a:spcAft>
                <a:spcPts val="0"/>
              </a:spcAft>
              <a:buNone/>
              <a:defRPr sz="1163" b="0">
                <a:solidFill>
                  <a:srgbClr val="153A59"/>
                </a:solidFill>
              </a:defRPr>
            </a:pPr>
            <a:r>
              <a:rPr sz="1163" b="0">
                <a:solidFill>
                  <a:srgbClr val="153A59"/>
                </a:solidFill>
              </a:rPr>
              <a:t>La roue et les étiquettes sont sur la feuille distribuée.</a:t>
            </a:r>
            <a:endParaRPr sz="1250">
              <a:solidFill>
                <a:srgbClr val="153A59"/>
              </a:solidFill>
            </a:endParaRPr>
          </a:p>
        </p:txBody>
      </p:sp>
      <p:sp>
        <p:nvSpPr>
          <p:cNvPr id="66" name="Google Shape;66;p6">
            <a:extLst xmlns:a="http://schemas.openxmlformats.org/drawingml/2006/main">
              <a:ext uri="{FF2B5EF4-FFF2-40B4-BE49-F238E27FC236}">
                <a16:creationId xmlns:a16="http://schemas.microsoft.com/office/drawing/2014/main" id="{A2D1B024-B39F-4A9D-825D-7D2654D7BC72}"/>
              </a:ext>
            </a:extLst>
          </p:cNvPr>
          <p:cNvSpPr>
            <a:spLocks xmlns:a="http://schemas.openxmlformats.org/drawingml/2006/main" noGrp="1"/>
          </p:cNvSpPr>
          <p:nvPr/>
        </p:nvSpPr>
        <p:spPr>
          <a:xfrm xmlns:a="http://schemas.openxmlformats.org/drawingml/2006/main">
            <a:off x="857250" y="4400550"/>
            <a:ext cx="10477500" cy="1790700"/>
          </a:xfrm>
          <a:prstGeom xmlns:a="http://schemas.openxmlformats.org/drawingml/2006/main" prst="roundRect">
            <a:avLst>
              <a:gd name="adj" fmla="val 7447"/>
            </a:avLst>
          </a:prstGeom>
          <a:solidFill xmlns:a="http://schemas.openxmlformats.org/drawingml/2006/main">
            <a:srgbClr val="EAF5FA"/>
          </a:solidFill>
          <a:ln xmlns:a="http://schemas.openxmlformats.org/drawingml/2006/main" w="19050" cmpd="sng">
            <a:solidFill>
              <a:srgbClr val="247BA0"/>
            </a:solidFill>
            <a:prstDash val="solid"/>
            <a:headEnd type="none" w="sm" len="sm"/>
            <a:tailEnd type="none" w="sm" len="sm"/>
          </a:ln>
        </p:spPr>
        <p:txBody>
          <a:bodyPr xmlns:a="http://schemas.openxmlformats.org/drawingml/2006/main" spcFirstLastPara="1" wrap="square" lIns="91425" tIns="91425" rIns="91425" bIns="91425" anchor="ctr">
            <a:noAutofit/>
          </a:bodyPr>
          <a:lstStyle xmlns:a="http://schemas.openxmlformats.org/drawingml/2006/main"/>
          <a:p xmlns:a="http://schemas.openxmlformats.org/drawingml/2006/main">
            <a:pPr marL="0" lvl="0" indent="0" algn="l">
              <a:spcBef>
                <a:spcPts val="0"/>
              </a:spcBef>
              <a:spcAft>
                <a:spcPts val="0"/>
              </a:spcAft>
              <a:buNone/>
            </a:pPr>
            <a:r>
              <a:t/>
            </a:r>
            <a:endParaRPr/>
          </a:p>
        </p:txBody>
      </p:sp>
      <p:sp>
        <p:nvSpPr>
          <p:cNvPr id="67" name="Google Shape;67;p6">
            <a:extLst xmlns:a="http://schemas.openxmlformats.org/drawingml/2006/main">
              <a:ext uri="{FF2B5EF4-FFF2-40B4-BE49-F238E27FC236}">
                <a16:creationId xmlns:a16="http://schemas.microsoft.com/office/drawing/2014/main" id="{391E4FDE-519C-424C-B182-4995C138B9CF}"/>
              </a:ext>
            </a:extLst>
          </p:cNvPr>
          <p:cNvSpPr>
            <a:spLocks xmlns:a="http://schemas.openxmlformats.org/drawingml/2006/main" noGrp="1"/>
          </p:cNvSpPr>
          <p:nvPr/>
        </p:nvSpPr>
        <p:spPr>
          <a:xfrm xmlns:a="http://schemas.openxmlformats.org/drawingml/2006/main">
            <a:off x="1028700" y="4514850"/>
            <a:ext cx="10134600" cy="15621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28575" tIns="28575" rIns="28575" bIns="28575" anchor="t">
            <a:noAutofit/>
          </a:bodyPr>
          <a:lstStyle xmlns:a="http://schemas.openxmlformats.org/drawingml/2006/main"/>
          <a:p xmlns:a="http://schemas.openxmlformats.org/drawingml/2006/main">
            <a:pPr marL="0" marR="0" lvl="0" indent="0" algn="l">
              <a:spcBef>
                <a:spcPts val="0"/>
              </a:spcBef>
              <a:spcAft>
                <a:spcPts val="0"/>
              </a:spcAft>
              <a:buNone/>
            </a:pPr>
            <a:r>
              <a:rPr sz="1238" b="1">
                <a:solidFill>
                  <a:srgbClr val="1F2933"/>
                </a:solidFill>
                <a:latin typeface="Arial"/>
                <a:ea typeface="Arial"/>
                <a:cs typeface="Arial"/>
              </a:rPr>
              <a:t>1. Dans la scène A, quel outil courbé le paysan tient-il ? Que va-t-il faire avec les épis ?</a:t>
            </a:r>
            <a:endParaRPr/>
          </a:p>
          <a:p xmlns:a="http://schemas.openxmlformats.org/drawingml/2006/main">
            <a:pPr marL="0" marR="0" lvl="0" indent="0" algn="l">
              <a:spcBef>
                <a:spcPts val="4"/>
              </a:spcBef>
              <a:spcAft>
                <a:spcPts val="0"/>
              </a:spcAft>
              <a:buNone/>
            </a:pPr>
            <a:r>
              <a:rPr sz="1238" b="1">
                <a:solidFill>
                  <a:srgbClr val="1F2933"/>
                </a:solidFill>
                <a:latin typeface="Arial"/>
                <a:ea typeface="Arial"/>
                <a:cs typeface="Arial"/>
              </a:rPr>
              <a:t>2. Dans la scène B, relève deux indices montrant que la scène se déroule en hiver. Quel travail les hommes font-ils sur la vigne ?</a:t>
            </a:r>
            <a:endParaRPr/>
          </a:p>
          <a:p xmlns:a="http://schemas.openxmlformats.org/drawingml/2006/main">
            <a:pPr marL="0" marR="0" lvl="0" indent="0" algn="l">
              <a:spcBef>
                <a:spcPts val="4"/>
              </a:spcBef>
              <a:spcAft>
                <a:spcPts val="0"/>
              </a:spcAft>
              <a:buNone/>
            </a:pPr>
            <a:r>
              <a:rPr sz="1238" b="1">
                <a:solidFill>
                  <a:srgbClr val="1F2933"/>
                </a:solidFill>
                <a:latin typeface="Arial"/>
                <a:ea typeface="Arial"/>
                <a:cs typeface="Arial"/>
              </a:rPr>
              <a:t>3. Sur la roue distribuée, place les six étiquettes. Puis relie par une flèche : semailles → moisson → battage.</a:t>
            </a:r>
            <a:endParaRPr/>
          </a:p>
          <a:p xmlns:a="http://schemas.openxmlformats.org/drawingml/2006/main">
            <a:pPr marL="0" marR="0" lvl="0" indent="0" algn="l">
              <a:spcBef>
                <a:spcPts val="4"/>
              </a:spcBef>
              <a:spcAft>
                <a:spcPts val="0"/>
              </a:spcAft>
              <a:buNone/>
            </a:pPr>
            <a:r>
              <a:rPr sz="1238" b="1">
                <a:solidFill>
                  <a:srgbClr val="1F2933"/>
                </a:solidFill>
                <a:latin typeface="Arial"/>
                <a:ea typeface="Arial"/>
                <a:cs typeface="Arial"/>
              </a:rPr>
              <a:t>4. Pourquoi Martin ne peut-il jamais dire que les travaux sont terminés pour toute l’année ?</a:t>
            </a:r>
            <a:endParaRPr/>
          </a:p>
        </p:txBody>
      </p:sp>
      <p:sp>
        <p:nvSpPr>
          <p:cNvPr id="68" name="Google Shape;68;p6">
            <a:extLst xmlns:a="http://schemas.openxmlformats.org/drawingml/2006/main">
              <a:ext uri="{FF2B5EF4-FFF2-40B4-BE49-F238E27FC236}">
                <a16:creationId xmlns:a16="http://schemas.microsoft.com/office/drawing/2014/main" id="{D1B31CDD-AB09-4B9E-99CA-5B5E06584C49}"/>
              </a:ext>
            </a:extLst>
          </p:cNvPr>
          <p:cNvSpPr>
            <a:spLocks xmlns:a="http://schemas.openxmlformats.org/drawingml/2006/main" noGrp="1"/>
          </p:cNvSpPr>
          <p:nvPr/>
        </p:nvSpPr>
        <p:spPr>
          <a:xfrm xmlns:a="http://schemas.openxmlformats.org/drawingml/2006/main">
            <a:off x="666750" y="6496050"/>
            <a:ext cx="9525000" cy="2095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38100" tIns="19050" rIns="38100" bIns="19050" anchor="ctr">
            <a:noAutofit/>
          </a:bodyPr>
          <a:lstStyle xmlns:a="http://schemas.openxmlformats.org/drawingml/2006/main"/>
          <a:p xmlns:a="http://schemas.openxmlformats.org/drawingml/2006/main">
            <a:pPr marL="0" marR="0" lvl="0" indent="0" algn="l">
              <a:spcBef>
                <a:spcPts val="0"/>
              </a:spcBef>
              <a:spcAft>
                <a:spcPts val="0"/>
              </a:spcAft>
              <a:buNone/>
            </a:pPr>
            <a:r>
              <a:rPr sz="900" b="0">
                <a:solidFill>
                  <a:srgbClr val="5B6670"/>
                </a:solidFill>
                <a:latin typeface="Arial"/>
                <a:ea typeface="Arial"/>
                <a:cs typeface="Arial"/>
              </a:rPr>
              <a:t>Les paysans</a:t>
            </a:r>
            <a:endParaRPr/>
          </a:p>
        </p:txBody>
      </p:sp>
      <p:sp>
        <p:nvSpPr>
          <p:cNvPr id="69" name="Google Shape;69;p6">
            <a:extLst xmlns:a="http://schemas.openxmlformats.org/drawingml/2006/main">
              <a:ext uri="{FF2B5EF4-FFF2-40B4-BE49-F238E27FC236}">
                <a16:creationId xmlns:a16="http://schemas.microsoft.com/office/drawing/2014/main" id="{EDFC0088-595D-4BA9-8B12-085664AEB9D6}"/>
              </a:ext>
            </a:extLst>
          </p:cNvPr>
          <p:cNvSpPr>
            <a:spLocks xmlns:a="http://schemas.openxmlformats.org/drawingml/2006/main" noGrp="1"/>
          </p:cNvSpPr>
          <p:nvPr/>
        </p:nvSpPr>
        <p:spPr>
          <a:xfrm xmlns:a="http://schemas.openxmlformats.org/drawingml/2006/main">
            <a:off x="11049000" y="6477000"/>
            <a:ext cx="476250" cy="2095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38100" tIns="19050" rIns="38100" bIns="19050" anchor="ctr">
            <a:noAutofit/>
          </a:bodyPr>
          <a:lstStyle xmlns:a="http://schemas.openxmlformats.org/drawingml/2006/main"/>
          <a:p xmlns:a="http://schemas.openxmlformats.org/drawingml/2006/main">
            <a:pPr marL="0" marR="0" lvl="0" indent="0" algn="r">
              <a:spcBef>
                <a:spcPts val="0"/>
              </a:spcBef>
              <a:spcAft>
                <a:spcPts val="0"/>
              </a:spcAft>
              <a:buNone/>
            </a:pPr>
            <a:r>
              <a:rPr sz="900" b="1">
                <a:solidFill>
                  <a:srgbClr val="5B6670"/>
                </a:solidFill>
                <a:latin typeface="Arial"/>
                <a:ea typeface="Arial"/>
                <a:cs typeface="Arial"/>
              </a:rPr>
              <a:t>4</a:t>
            </a:r>
            <a:endParaRPr/>
          </a:p>
        </p:txBody>
      </p:sp>
      <p:sp>
        <p:nvSpPr>
          <p:cNvPr id="77" name="legende-scene-a">
            <a:extLst xmlns:a="http://schemas.openxmlformats.org/drawingml/2006/main">
              <a:ext uri="{FF2B5EF4-FFF2-40B4-BE49-F238E27FC236}">
                <a16:creationId xmlns:a16="http://schemas.microsoft.com/office/drawing/2014/main" id="{0BD57B06-A754-4C6F-9B58-06C61711D1C1}"/>
              </a:ext>
            </a:extLst>
          </p:cNvPr>
          <p:cNvSpPr>
            <a:spLocks xmlns:a="http://schemas.openxmlformats.org/drawingml/2006/main" noGrp="1"/>
          </p:cNvSpPr>
          <p:nvPr/>
        </p:nvSpPr>
        <p:spPr>
          <a:xfrm xmlns:a="http://schemas.openxmlformats.org/drawingml/2006/main">
            <a:off x="1219200" y="3905250"/>
            <a:ext cx="33718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050" b="1">
                <a:solidFill>
                  <a:srgbClr val="153A59"/>
                </a:solidFill>
              </a:defRPr>
            </a:pPr>
            <a:r>
              <a:rPr sz="1050" b="1">
                <a:solidFill>
                  <a:srgbClr val="153A59"/>
                </a:solidFill>
              </a:rPr>
              <a:t>SCÈNE A — Juillet : observe l’outil et les épis.</a:t>
            </a:r>
          </a:p>
        </p:txBody>
      </p:sp>
      <p:sp>
        <p:nvSpPr>
          <p:cNvPr id="78" name="legende-scene-b">
            <a:extLst xmlns:a="http://schemas.openxmlformats.org/drawingml/2006/main">
              <a:ext uri="{FF2B5EF4-FFF2-40B4-BE49-F238E27FC236}">
                <a16:creationId xmlns:a16="http://schemas.microsoft.com/office/drawing/2014/main" id="{C5D8C66B-1224-43D0-8FC6-F1985F936033}"/>
              </a:ext>
            </a:extLst>
          </p:cNvPr>
          <p:cNvSpPr>
            <a:spLocks xmlns:a="http://schemas.openxmlformats.org/drawingml/2006/main" noGrp="1"/>
          </p:cNvSpPr>
          <p:nvPr/>
        </p:nvSpPr>
        <p:spPr>
          <a:xfrm xmlns:a="http://schemas.openxmlformats.org/drawingml/2006/main">
            <a:off x="4933950" y="3905250"/>
            <a:ext cx="36576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975" b="1">
                <a:solidFill>
                  <a:srgbClr val="153A59"/>
                </a:solidFill>
              </a:defRPr>
            </a:pPr>
            <a:r>
              <a:rPr sz="975" b="1">
                <a:solidFill>
                  <a:srgbClr val="153A59"/>
                </a:solidFill>
              </a:rPr>
              <a:t>SCÈNE B — Février : observe les arbres, les vêtements et la vigne.</a:t>
            </a:r>
          </a:p>
        </p:txBody>
      </p:sp>
    </p:spTree>
    <p:extLst>
      <p:ext uri="{BB962C8B-B14F-4D97-AF65-F5344CB8AC3E}">
        <p14:creationId xmlns:p14="http://schemas.microsoft.com/office/powerpoint/2010/main" val="1336835176"/>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5" name="Google Shape;75;p7">
            <a:extLst xmlns:a="http://schemas.openxmlformats.org/drawingml/2006/main">
              <a:ext uri="{FF2B5EF4-FFF2-40B4-BE49-F238E27FC236}">
                <a16:creationId xmlns:a16="http://schemas.microsoft.com/office/drawing/2014/main" id="{4D3D90F6-BB5D-41BF-9071-C70940626D2F}"/>
              </a:ext>
            </a:extLst>
          </p:cNvPr>
          <p:cNvSpPr>
            <a:spLocks xmlns:a="http://schemas.openxmlformats.org/drawingml/2006/main" noGrp="1"/>
          </p:cNvSpPr>
          <p:nvPr/>
        </p:nvSpPr>
        <p:spPr>
          <a:xfrm xmlns:a="http://schemas.openxmlformats.org/drawingml/2006/main">
            <a:off x="666750" y="228600"/>
            <a:ext cx="5334000" cy="2667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38100" tIns="19050" rIns="38100" bIns="19050" anchor="ctr">
            <a:noAutofit/>
          </a:bodyPr>
          <a:lstStyle xmlns:a="http://schemas.openxmlformats.org/drawingml/2006/main"/>
          <a:p xmlns:a="http://schemas.openxmlformats.org/drawingml/2006/main">
            <a:pPr marL="0" marR="0" lvl="0" indent="0" algn="l">
              <a:spcBef>
                <a:spcPts val="0"/>
              </a:spcBef>
              <a:spcAft>
                <a:spcPts val="0"/>
              </a:spcAft>
              <a:buNone/>
            </a:pPr>
            <a:r>
              <a:rPr sz="1125" b="1">
                <a:solidFill>
                  <a:srgbClr val="247BA0"/>
                </a:solidFill>
                <a:latin typeface="Arial"/>
                <a:ea typeface="Arial"/>
                <a:cs typeface="Arial"/>
              </a:rPr>
              <a:t>MISE EN COMMUN</a:t>
            </a:r>
            <a:endParaRPr/>
          </a:p>
        </p:txBody>
      </p:sp>
      <p:sp>
        <p:nvSpPr>
          <p:cNvPr id="76" name="Google Shape;76;p7">
            <a:extLst xmlns:a="http://schemas.openxmlformats.org/drawingml/2006/main">
              <a:ext uri="{FF2B5EF4-FFF2-40B4-BE49-F238E27FC236}">
                <a16:creationId xmlns:a16="http://schemas.microsoft.com/office/drawing/2014/main" id="{DD01A47A-A34A-44B3-84A1-55107056657B}"/>
              </a:ext>
            </a:extLst>
          </p:cNvPr>
          <p:cNvSpPr>
            <a:spLocks xmlns:a="http://schemas.openxmlformats.org/drawingml/2006/main" noGrp="1"/>
          </p:cNvSpPr>
          <p:nvPr/>
        </p:nvSpPr>
        <p:spPr>
          <a:xfrm xmlns:a="http://schemas.openxmlformats.org/drawingml/2006/main">
            <a:off x="666750" y="495300"/>
            <a:ext cx="10858500" cy="7048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38100" tIns="19050" rIns="38100" bIns="19050" anchor="ctr">
            <a:noAutofit/>
          </a:bodyPr>
          <a:lstStyle xmlns:a="http://schemas.openxmlformats.org/drawingml/2006/main"/>
          <a:p xmlns:a="http://schemas.openxmlformats.org/drawingml/2006/main">
            <a:pPr marL="0" marR="0" lvl="0" indent="0" algn="l">
              <a:spcBef>
                <a:spcPts val="0"/>
              </a:spcBef>
              <a:spcAft>
                <a:spcPts val="0"/>
              </a:spcAft>
              <a:buNone/>
            </a:pPr>
            <a:r>
              <a:rPr sz="2850" b="1">
                <a:solidFill>
                  <a:srgbClr val="153A59"/>
                </a:solidFill>
                <a:latin typeface="Arial"/>
                <a:ea typeface="Arial"/>
                <a:cs typeface="Arial"/>
              </a:rPr>
              <a:t>Correction — document 1</a:t>
            </a:r>
            <a:endParaRPr/>
          </a:p>
        </p:txBody>
      </p:sp>
      <p:cxnSp>
        <p:nvCxnSpPr>
          <p:cNvPr id="103" name="Google Shape;77;p7"/>
          <p:cNvCxnSpPr/>
          <p:nvPr/>
        </p:nvCxnSpPr>
        <p:spPr>
          <a:xfrm xmlns:a="http://schemas.openxmlformats.org/drawingml/2006/main">
            <a:off x="666750" y="1238250"/>
            <a:ext cx="1571625" cy="0"/>
          </a:xfrm>
          <a:prstGeom xmlns:a="http://schemas.openxmlformats.org/drawingml/2006/main" prst="straightConnector1">
            <a:avLst/>
          </a:prstGeom>
          <a:ln xmlns:a="http://schemas.openxmlformats.org/drawingml/2006/main" w="47625" cap="flat">
            <a:solidFill>
              <a:srgbClr val="C83E35"/>
            </a:solidFill>
            <a:prstDash val="solid"/>
            <a:round/>
            <a:headEnd type="none" w="sm" len="sm"/>
            <a:tailEnd type="none" w="sm" len="sm"/>
          </a:ln>
        </p:spPr>
      </p:cxnSp>
      <p:sp>
        <p:nvSpPr>
          <p:cNvPr id="78" name="Google Shape;78;p7">
            <a:extLst xmlns:a="http://schemas.openxmlformats.org/drawingml/2006/main">
              <a:ext uri="{FF2B5EF4-FFF2-40B4-BE49-F238E27FC236}">
                <a16:creationId xmlns:a16="http://schemas.microsoft.com/office/drawing/2014/main" id="{0934B27A-4E94-44E8-865D-D7C72A7B26CF}"/>
              </a:ext>
            </a:extLst>
          </p:cNvPr>
          <p:cNvSpPr>
            <a:spLocks xmlns:a="http://schemas.openxmlformats.org/drawingml/2006/main" noGrp="1"/>
          </p:cNvSpPr>
          <p:nvPr/>
        </p:nvSpPr>
        <p:spPr>
          <a:xfrm xmlns:a="http://schemas.openxmlformats.org/drawingml/2006/main">
            <a:off x="819150" y="1619250"/>
            <a:ext cx="10553700" cy="4048125"/>
          </a:xfrm>
          <a:prstGeom xmlns:a="http://schemas.openxmlformats.org/drawingml/2006/main" prst="roundRect">
            <a:avLst>
              <a:gd name="adj" fmla="val 4706"/>
            </a:avLst>
          </a:prstGeom>
          <a:solidFill xmlns:a="http://schemas.openxmlformats.org/drawingml/2006/main">
            <a:srgbClr val="EAF5FA"/>
          </a:solidFill>
          <a:ln xmlns:a="http://schemas.openxmlformats.org/drawingml/2006/main" w="19050" cmpd="sng">
            <a:solidFill>
              <a:srgbClr val="247BA0"/>
            </a:solidFill>
            <a:prstDash val="solid"/>
            <a:headEnd type="none" w="sm" len="sm"/>
            <a:tailEnd type="none" w="sm" len="sm"/>
          </a:ln>
        </p:spPr>
        <p:txBody>
          <a:bodyPr xmlns:a="http://schemas.openxmlformats.org/drawingml/2006/main" spcFirstLastPara="1" wrap="square" lIns="91425" tIns="91425" rIns="91425" bIns="91425" anchor="ctr">
            <a:noAutofit/>
          </a:bodyPr>
          <a:lstStyle xmlns:a="http://schemas.openxmlformats.org/drawingml/2006/main"/>
          <a:p xmlns:a="http://schemas.openxmlformats.org/drawingml/2006/main">
            <a:pPr marL="0" lvl="0" indent="0" algn="l">
              <a:spcBef>
                <a:spcPts val="0"/>
              </a:spcBef>
              <a:spcAft>
                <a:spcPts val="0"/>
              </a:spcAft>
              <a:buNone/>
            </a:pPr>
            <a:r>
              <a:t/>
            </a:r>
            <a:endParaRPr/>
          </a:p>
        </p:txBody>
      </p:sp>
      <p:sp>
        <p:nvSpPr>
          <p:cNvPr id="79" name="Google Shape;79;p7">
            <a:extLst xmlns:a="http://schemas.openxmlformats.org/drawingml/2006/main">
              <a:ext uri="{FF2B5EF4-FFF2-40B4-BE49-F238E27FC236}">
                <a16:creationId xmlns:a16="http://schemas.microsoft.com/office/drawing/2014/main" id="{F159B725-B91C-45D2-B0E5-CF2870FEAFB7}"/>
              </a:ext>
            </a:extLst>
          </p:cNvPr>
          <p:cNvSpPr>
            <a:spLocks xmlns:a="http://schemas.openxmlformats.org/drawingml/2006/main" noGrp="1"/>
          </p:cNvSpPr>
          <p:nvPr/>
        </p:nvSpPr>
        <p:spPr>
          <a:xfrm xmlns:a="http://schemas.openxmlformats.org/drawingml/2006/main">
            <a:off x="0" y="0"/>
            <a:ext cx="9525" cy="952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38100" tIns="38100" rIns="38100" bIns="38100" anchor="t">
            <a:noAutofit/>
          </a:bodyPr>
          <a:lstStyle xmlns:a="http://schemas.openxmlformats.org/drawingml/2006/main"/>
          <a:p xmlns:a="http://schemas.openxmlformats.org/drawingml/2006/main">
            <a:pPr marL="24" marR="0" lvl="0" indent="-104775" algn="l">
              <a:spcBef>
                <a:spcPts val="0"/>
              </a:spcBef>
              <a:spcAft>
                <a:spcPts val="0"/>
              </a:spcAft>
              <a:buClr>
                <a:srgbClr val="1F2933"/>
              </a:buClr>
              <a:buSzPts val="1650"/>
              <a:buFont typeface="Arial"/>
              <a:buChar char="•"/>
            </a:pPr>
            <a:r>
              <a:rPr sz="1650" b="0">
                <a:solidFill>
                  <a:srgbClr val="1F2933"/>
                </a:solidFill>
                <a:latin typeface="Arial"/>
                <a:ea typeface="Arial"/>
                <a:cs typeface="Arial"/>
              </a:rPr>
              <a:t/>
            </a:r>
            <a:endParaRPr/>
          </a:p>
        </p:txBody>
      </p:sp>
      <p:sp>
        <p:nvSpPr>
          <p:cNvPr id="80" name="Google Shape;80;p7">
            <a:extLst xmlns:a="http://schemas.openxmlformats.org/drawingml/2006/main">
              <a:ext uri="{FF2B5EF4-FFF2-40B4-BE49-F238E27FC236}">
                <a16:creationId xmlns:a16="http://schemas.microsoft.com/office/drawing/2014/main" id="{BE9E48D9-3514-4DCF-8783-E6D90FAB96CA}"/>
              </a:ext>
            </a:extLst>
          </p:cNvPr>
          <p:cNvSpPr>
            <a:spLocks xmlns:a="http://schemas.openxmlformats.org/drawingml/2006/main" noGrp="1"/>
          </p:cNvSpPr>
          <p:nvPr/>
        </p:nvSpPr>
        <p:spPr>
          <a:xfrm xmlns:a="http://schemas.openxmlformats.org/drawingml/2006/main">
            <a:off x="1143000" y="5286375"/>
            <a:ext cx="9620250" cy="3048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38100" tIns="19050" rIns="38100" bIns="19050" anchor="ctr">
            <a:noAutofit/>
          </a:bodyPr>
          <a:lstStyle xmlns:a="http://schemas.openxmlformats.org/drawingml/2006/main"/>
          <a:p xmlns:a="http://schemas.openxmlformats.org/drawingml/2006/main">
            <a:pPr marL="0" marR="0" lvl="0" indent="0" algn="ctr">
              <a:spcBef>
                <a:spcPts val="0"/>
              </a:spcBef>
              <a:spcAft>
                <a:spcPts val="0"/>
              </a:spcAft>
              <a:buNone/>
            </a:pPr>
            <a:r>
              <a:rPr sz="1500" b="1">
                <a:solidFill>
                  <a:srgbClr val="C83E35"/>
                </a:solidFill>
                <a:latin typeface="Arial"/>
                <a:ea typeface="Arial"/>
                <a:cs typeface="Arial"/>
              </a:rPr>
              <a:t>Je justifie avec un indice précis du document.</a:t>
            </a:r>
            <a:endParaRPr/>
          </a:p>
        </p:txBody>
      </p:sp>
      <p:sp>
        <p:nvSpPr>
          <p:cNvPr id="81" name="Google Shape;81;p7">
            <a:extLst xmlns:a="http://schemas.openxmlformats.org/drawingml/2006/main">
              <a:ext uri="{FF2B5EF4-FFF2-40B4-BE49-F238E27FC236}">
                <a16:creationId xmlns:a16="http://schemas.microsoft.com/office/drawing/2014/main" id="{2EC9C4CB-E3EC-4C93-95C1-C1C402796D06}"/>
              </a:ext>
            </a:extLst>
          </p:cNvPr>
          <p:cNvSpPr>
            <a:spLocks xmlns:a="http://schemas.openxmlformats.org/drawingml/2006/main" noGrp="1"/>
          </p:cNvSpPr>
          <p:nvPr/>
        </p:nvSpPr>
        <p:spPr>
          <a:xfrm xmlns:a="http://schemas.openxmlformats.org/drawingml/2006/main">
            <a:off x="666750" y="6496050"/>
            <a:ext cx="9525000" cy="2095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38100" tIns="19050" rIns="38100" bIns="19050" anchor="ctr">
            <a:noAutofit/>
          </a:bodyPr>
          <a:lstStyle xmlns:a="http://schemas.openxmlformats.org/drawingml/2006/main"/>
          <a:p xmlns:a="http://schemas.openxmlformats.org/drawingml/2006/main">
            <a:pPr marL="0" marR="0" lvl="0" indent="0" algn="l">
              <a:spcBef>
                <a:spcPts val="0"/>
              </a:spcBef>
              <a:spcAft>
                <a:spcPts val="0"/>
              </a:spcAft>
              <a:buNone/>
            </a:pPr>
            <a:r>
              <a:rPr sz="900" b="0">
                <a:solidFill>
                  <a:srgbClr val="5B6670"/>
                </a:solidFill>
                <a:latin typeface="Arial"/>
                <a:ea typeface="Arial"/>
                <a:cs typeface="Arial"/>
              </a:rPr>
              <a:t>Les paysans</a:t>
            </a:r>
            <a:endParaRPr/>
          </a:p>
        </p:txBody>
      </p:sp>
      <p:sp>
        <p:nvSpPr>
          <p:cNvPr id="82" name="Google Shape;82;p7">
            <a:extLst xmlns:a="http://schemas.openxmlformats.org/drawingml/2006/main">
              <a:ext uri="{FF2B5EF4-FFF2-40B4-BE49-F238E27FC236}">
                <a16:creationId xmlns:a16="http://schemas.microsoft.com/office/drawing/2014/main" id="{BDFC2AF2-9B6B-47B8-AD62-3E12206552A9}"/>
              </a:ext>
            </a:extLst>
          </p:cNvPr>
          <p:cNvSpPr>
            <a:spLocks xmlns:a="http://schemas.openxmlformats.org/drawingml/2006/main" noGrp="1"/>
          </p:cNvSpPr>
          <p:nvPr/>
        </p:nvSpPr>
        <p:spPr>
          <a:xfrm xmlns:a="http://schemas.openxmlformats.org/drawingml/2006/main">
            <a:off x="11049000" y="6477000"/>
            <a:ext cx="476250" cy="2095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38100" tIns="19050" rIns="38100" bIns="19050" anchor="ctr">
            <a:noAutofit/>
          </a:bodyPr>
          <a:lstStyle xmlns:a="http://schemas.openxmlformats.org/drawingml/2006/main"/>
          <a:p xmlns:a="http://schemas.openxmlformats.org/drawingml/2006/main">
            <a:pPr marL="0" marR="0" lvl="0" indent="0" algn="r">
              <a:spcBef>
                <a:spcPts val="0"/>
              </a:spcBef>
              <a:spcAft>
                <a:spcPts val="0"/>
              </a:spcAft>
              <a:buNone/>
            </a:pPr>
            <a:r>
              <a:rPr sz="900" b="1">
                <a:solidFill>
                  <a:srgbClr val="5B6670"/>
                </a:solidFill>
                <a:latin typeface="Arial"/>
                <a:ea typeface="Arial"/>
                <a:cs typeface="Arial"/>
              </a:rPr>
              <a:t>5</a:t>
            </a:r>
            <a:endParaRPr/>
          </a:p>
        </p:txBody>
      </p:sp>
      <p:sp>
        <p:nvSpPr>
          <p:cNvPr id="86" name="correction-roue">
            <a:extLst xmlns:a="http://schemas.openxmlformats.org/drawingml/2006/main">
              <a:ext uri="{FF2B5EF4-FFF2-40B4-BE49-F238E27FC236}">
                <a16:creationId xmlns:a16="http://schemas.microsoft.com/office/drawing/2014/main" id="{346B2824-FB83-4637-8322-7E87DA623016}"/>
              </a:ext>
            </a:extLst>
          </p:cNvPr>
          <p:cNvSpPr>
            <a:spLocks xmlns:a="http://schemas.openxmlformats.org/drawingml/2006/main" noGrp="1"/>
          </p:cNvSpPr>
          <p:nvPr/>
        </p:nvSpPr>
        <p:spPr>
          <a:xfrm xmlns:a="http://schemas.openxmlformats.org/drawingml/2006/main">
            <a:off x="5000625" y="1809750"/>
            <a:ext cx="5953125" cy="3286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350" b="0">
                <a:solidFill>
                  <a:srgbClr val="198754"/>
                </a:solidFill>
              </a:defRPr>
            </a:pPr>
            <a:r>
              <a:rPr sz="1350" b="0">
                <a:solidFill>
                  <a:srgbClr val="198754"/>
                </a:solidFill>
              </a:rPr>
              <a:t>1. SCÈNE A : le paysan tient une faucille ; il va couper les épis mûrs pour la moisson.</a:t>
            </a:r>
          </a:p>
          <a:p xmlns:a="http://schemas.openxmlformats.org/drawingml/2006/main">
            <a:r>
              <a:t/>
            </a:r>
          </a:p>
          <a:p xmlns:a="http://schemas.openxmlformats.org/drawingml/2006/main">
            <a:pPr algn="l">
              <a:defRPr sz="1350" b="0">
                <a:solidFill>
                  <a:srgbClr val="198754"/>
                </a:solidFill>
              </a:defRPr>
            </a:pPr>
            <a:r>
              <a:rPr sz="1350" b="0">
                <a:solidFill>
                  <a:srgbClr val="198754"/>
                </a:solidFill>
              </a:rPr>
              <a:t>2. SCÈNE B : arbres et vignes sans feuilles, vêtements chauds ; les hommes taillent les ceps et emportent les branches coupées.</a:t>
            </a:r>
          </a:p>
          <a:p xmlns:a="http://schemas.openxmlformats.org/drawingml/2006/main">
            <a:r>
              <a:t/>
            </a:r>
          </a:p>
          <a:p xmlns:a="http://schemas.openxmlformats.org/drawingml/2006/main">
            <a:pPr algn="l">
              <a:defRPr sz="1350" b="0">
                <a:solidFill>
                  <a:srgbClr val="198754"/>
                </a:solidFill>
              </a:defRPr>
            </a:pPr>
            <a:r>
              <a:rPr sz="1350" b="0">
                <a:solidFill>
                  <a:srgbClr val="198754"/>
                </a:solidFill>
              </a:rPr>
              <a:t>3. semailles → moisson → battage : on sème, on récolte, puis on sépare le grain.</a:t>
            </a:r>
          </a:p>
          <a:p xmlns:a="http://schemas.openxmlformats.org/drawingml/2006/main">
            <a:r>
              <a:t/>
            </a:r>
          </a:p>
          <a:p xmlns:a="http://schemas.openxmlformats.org/drawingml/2006/main">
            <a:pPr algn="l">
              <a:defRPr sz="1350" b="0">
                <a:solidFill>
                  <a:srgbClr val="198754"/>
                </a:solidFill>
              </a:defRPr>
            </a:pPr>
            <a:r>
              <a:rPr sz="1350" b="0">
                <a:solidFill>
                  <a:srgbClr val="198754"/>
                </a:solidFill>
              </a:rPr>
              <a:t>4. Chaque saison apporte de nouveaux travaux : le cycle recommence chaque année.</a:t>
            </a:r>
          </a:p>
        </p:txBody>
      </p:sp>
      <p:pic>
        <p:nvPicPr>
          <p:cNvPr id="110" name=""/>
          <p:cNvPicPr>
            <a:picLocks xmlns:a="http://schemas.openxmlformats.org/drawingml/2006/main" noChangeAspect="1"/>
          </p:cNvPicPr>
          <p:nvPr/>
        </p:nvPicPr>
        <p:blipFill>
          <a:blip xmlns:r="http://schemas.openxmlformats.org/officeDocument/2006/relationships" xmlns:a="http://schemas.openxmlformats.org/drawingml/2006/main" r:embed="Rc44ead4752ad4bc2"/>
          <a:stretch xmlns:a="http://schemas.openxmlformats.org/drawingml/2006/main"/>
        </p:blipFill>
        <p:spPr>
          <a:xfrm xmlns:a="http://schemas.openxmlformats.org/drawingml/2006/main">
            <a:off x="1190625" y="1809750"/>
            <a:ext cx="3333750" cy="3333750"/>
          </a:xfrm>
          <a:prstGeom xmlns:a="http://schemas.openxmlformats.org/drawingml/2006/main" prst="rect">
            <a:avLst/>
          </a:prstGeom>
        </p:spPr>
      </p:pic>
      <p:sp>
        <p:nvSpPr>
          <p:cNvPr id="88" name="cartouche-HIVER">
            <a:extLst xmlns:a="http://schemas.openxmlformats.org/drawingml/2006/main">
              <a:ext uri="{FF2B5EF4-FFF2-40B4-BE49-F238E27FC236}">
                <a16:creationId xmlns:a16="http://schemas.microsoft.com/office/drawing/2014/main" id="{48AE8850-3319-4A83-9C15-754184001877}"/>
              </a:ext>
            </a:extLst>
          </p:cNvPr>
          <p:cNvSpPr>
            <a:spLocks xmlns:a="http://schemas.openxmlformats.org/drawingml/2006/main" noGrp="1"/>
          </p:cNvSpPr>
          <p:nvPr/>
        </p:nvSpPr>
        <p:spPr>
          <a:xfrm xmlns:a="http://schemas.openxmlformats.org/drawingml/2006/main">
            <a:off x="1533525" y="2257425"/>
            <a:ext cx="1257300" cy="838200"/>
          </a:xfrm>
          <a:prstGeom xmlns:a="http://schemas.openxmlformats.org/drawingml/2006/main" prst="roundRect">
            <a:avLst>
              <a:gd name="adj" fmla="val 11364"/>
            </a:avLst>
          </a:prstGeom>
          <a:solidFill xmlns:a="http://schemas.openxmlformats.org/drawingml/2006/main">
            <a:srgbClr val="FFFDF7"/>
          </a:solidFill>
          <a:ln xmlns:a="http://schemas.openxmlformats.org/drawingml/2006/main" w="15240">
            <a:solidFill>
              <a:srgbClr val="C89335"/>
            </a:solidFill>
            <a:prstDash val="solid"/>
          </a:ln>
        </p:spPr>
      </p:sp>
      <p:sp>
        <p:nvSpPr>
          <p:cNvPr id="89" name="saison-HIVER">
            <a:extLst xmlns:a="http://schemas.openxmlformats.org/drawingml/2006/main">
              <a:ext uri="{FF2B5EF4-FFF2-40B4-BE49-F238E27FC236}">
                <a16:creationId xmlns:a16="http://schemas.microsoft.com/office/drawing/2014/main" id="{423BE228-5EC3-47F9-BACA-F321200BF28B}"/>
              </a:ext>
            </a:extLst>
          </p:cNvPr>
          <p:cNvSpPr>
            <a:spLocks xmlns:a="http://schemas.openxmlformats.org/drawingml/2006/main" noGrp="1"/>
          </p:cNvSpPr>
          <p:nvPr/>
        </p:nvSpPr>
        <p:spPr>
          <a:xfrm xmlns:a="http://schemas.openxmlformats.org/drawingml/2006/main">
            <a:off x="1590675" y="2324100"/>
            <a:ext cx="1143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53A59"/>
                </a:solidFill>
              </a:defRPr>
            </a:pPr>
            <a:r>
              <a:rPr sz="1200" b="1">
                <a:solidFill>
                  <a:srgbClr val="153A59"/>
                </a:solidFill>
              </a:rPr>
              <a:t>HIVER</a:t>
            </a:r>
          </a:p>
        </p:txBody>
      </p:sp>
      <p:sp>
        <p:nvSpPr>
          <p:cNvPr id="90" name="travail-HIVER">
            <a:extLst xmlns:a="http://schemas.openxmlformats.org/drawingml/2006/main">
              <a:ext uri="{FF2B5EF4-FFF2-40B4-BE49-F238E27FC236}">
                <a16:creationId xmlns:a16="http://schemas.microsoft.com/office/drawing/2014/main" id="{95CC2965-95C1-44E2-95C0-8347E50C2B39}"/>
              </a:ext>
            </a:extLst>
          </p:cNvPr>
          <p:cNvSpPr>
            <a:spLocks xmlns:a="http://schemas.openxmlformats.org/drawingml/2006/main" noGrp="1"/>
          </p:cNvSpPr>
          <p:nvPr/>
        </p:nvSpPr>
        <p:spPr>
          <a:xfrm xmlns:a="http://schemas.openxmlformats.org/drawingml/2006/main">
            <a:off x="1619250" y="2600325"/>
            <a:ext cx="10858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088" b="1">
                <a:solidFill>
                  <a:srgbClr val="198754"/>
                </a:solidFill>
              </a:defRPr>
            </a:pPr>
            <a:r>
              <a:rPr sz="1088" b="1">
                <a:solidFill>
                  <a:srgbClr val="198754"/>
                </a:solidFill>
              </a:rPr>
              <a:t>taille de la vigne</a:t>
            </a:r>
          </a:p>
        </p:txBody>
      </p:sp>
      <p:sp>
        <p:nvSpPr>
          <p:cNvPr id="91" name="cartouche-PRINTEMPS">
            <a:extLst xmlns:a="http://schemas.openxmlformats.org/drawingml/2006/main">
              <a:ext uri="{FF2B5EF4-FFF2-40B4-BE49-F238E27FC236}">
                <a16:creationId xmlns:a16="http://schemas.microsoft.com/office/drawing/2014/main" id="{41EFEBB1-A703-4284-B3A0-255D9D794D36}"/>
              </a:ext>
            </a:extLst>
          </p:cNvPr>
          <p:cNvSpPr>
            <a:spLocks xmlns:a="http://schemas.openxmlformats.org/drawingml/2006/main" noGrp="1"/>
          </p:cNvSpPr>
          <p:nvPr/>
        </p:nvSpPr>
        <p:spPr>
          <a:xfrm xmlns:a="http://schemas.openxmlformats.org/drawingml/2006/main">
            <a:off x="2924175" y="2257425"/>
            <a:ext cx="1257300" cy="838200"/>
          </a:xfrm>
          <a:prstGeom xmlns:a="http://schemas.openxmlformats.org/drawingml/2006/main" prst="roundRect">
            <a:avLst>
              <a:gd name="adj" fmla="val 11364"/>
            </a:avLst>
          </a:prstGeom>
          <a:solidFill xmlns:a="http://schemas.openxmlformats.org/drawingml/2006/main">
            <a:srgbClr val="FFFDF7"/>
          </a:solidFill>
          <a:ln xmlns:a="http://schemas.openxmlformats.org/drawingml/2006/main" w="15240">
            <a:solidFill>
              <a:srgbClr val="C89335"/>
            </a:solidFill>
            <a:prstDash val="solid"/>
          </a:ln>
        </p:spPr>
      </p:sp>
      <p:sp>
        <p:nvSpPr>
          <p:cNvPr id="92" name="saison-PRINTEMPS">
            <a:extLst xmlns:a="http://schemas.openxmlformats.org/drawingml/2006/main">
              <a:ext uri="{FF2B5EF4-FFF2-40B4-BE49-F238E27FC236}">
                <a16:creationId xmlns:a16="http://schemas.microsoft.com/office/drawing/2014/main" id="{DF399FF8-DC51-454F-9426-15DBAB5E8F2B}"/>
              </a:ext>
            </a:extLst>
          </p:cNvPr>
          <p:cNvSpPr>
            <a:spLocks xmlns:a="http://schemas.openxmlformats.org/drawingml/2006/main" noGrp="1"/>
          </p:cNvSpPr>
          <p:nvPr/>
        </p:nvSpPr>
        <p:spPr>
          <a:xfrm xmlns:a="http://schemas.openxmlformats.org/drawingml/2006/main">
            <a:off x="2981325" y="2324100"/>
            <a:ext cx="1143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088" b="1">
                <a:solidFill>
                  <a:srgbClr val="153A59"/>
                </a:solidFill>
              </a:defRPr>
            </a:pPr>
            <a:r>
              <a:rPr sz="1088" b="1">
                <a:solidFill>
                  <a:srgbClr val="153A59"/>
                </a:solidFill>
              </a:rPr>
              <a:t>PRINTEMPS</a:t>
            </a:r>
          </a:p>
        </p:txBody>
      </p:sp>
      <p:sp>
        <p:nvSpPr>
          <p:cNvPr id="93" name="travail-PRINTEMPS">
            <a:extLst xmlns:a="http://schemas.openxmlformats.org/drawingml/2006/main">
              <a:ext uri="{FF2B5EF4-FFF2-40B4-BE49-F238E27FC236}">
                <a16:creationId xmlns:a16="http://schemas.microsoft.com/office/drawing/2014/main" id="{BA50D7C3-7925-4ABA-A7F0-FE0F1123EBAF}"/>
              </a:ext>
            </a:extLst>
          </p:cNvPr>
          <p:cNvSpPr>
            <a:spLocks xmlns:a="http://schemas.openxmlformats.org/drawingml/2006/main" noGrp="1"/>
          </p:cNvSpPr>
          <p:nvPr/>
        </p:nvSpPr>
        <p:spPr>
          <a:xfrm xmlns:a="http://schemas.openxmlformats.org/drawingml/2006/main">
            <a:off x="3009900" y="2600325"/>
            <a:ext cx="10858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088" b="1">
                <a:solidFill>
                  <a:srgbClr val="198754"/>
                </a:solidFill>
              </a:defRPr>
            </a:pPr>
            <a:r>
              <a:rPr sz="1088" b="1">
                <a:solidFill>
                  <a:srgbClr val="198754"/>
                </a:solidFill>
              </a:rPr>
              <a:t>fenaison*</a:t>
            </a:r>
          </a:p>
        </p:txBody>
      </p:sp>
      <p:sp>
        <p:nvSpPr>
          <p:cNvPr id="94" name="cartouche-AUTOMNE">
            <a:extLst xmlns:a="http://schemas.openxmlformats.org/drawingml/2006/main">
              <a:ext uri="{FF2B5EF4-FFF2-40B4-BE49-F238E27FC236}">
                <a16:creationId xmlns:a16="http://schemas.microsoft.com/office/drawing/2014/main" id="{D37D0A30-D9D7-4EA1-8C39-7E214397E760}"/>
              </a:ext>
            </a:extLst>
          </p:cNvPr>
          <p:cNvSpPr>
            <a:spLocks xmlns:a="http://schemas.openxmlformats.org/drawingml/2006/main" noGrp="1"/>
          </p:cNvSpPr>
          <p:nvPr/>
        </p:nvSpPr>
        <p:spPr>
          <a:xfrm xmlns:a="http://schemas.openxmlformats.org/drawingml/2006/main">
            <a:off x="1533525" y="3857625"/>
            <a:ext cx="1257300" cy="838200"/>
          </a:xfrm>
          <a:prstGeom xmlns:a="http://schemas.openxmlformats.org/drawingml/2006/main" prst="roundRect">
            <a:avLst>
              <a:gd name="adj" fmla="val 11364"/>
            </a:avLst>
          </a:prstGeom>
          <a:solidFill xmlns:a="http://schemas.openxmlformats.org/drawingml/2006/main">
            <a:srgbClr val="FFFDF7"/>
          </a:solidFill>
          <a:ln xmlns:a="http://schemas.openxmlformats.org/drawingml/2006/main" w="15240">
            <a:solidFill>
              <a:srgbClr val="C89335"/>
            </a:solidFill>
            <a:prstDash val="solid"/>
          </a:ln>
        </p:spPr>
      </p:sp>
      <p:sp>
        <p:nvSpPr>
          <p:cNvPr id="95" name="saison-AUTOMNE">
            <a:extLst xmlns:a="http://schemas.openxmlformats.org/drawingml/2006/main">
              <a:ext uri="{FF2B5EF4-FFF2-40B4-BE49-F238E27FC236}">
                <a16:creationId xmlns:a16="http://schemas.microsoft.com/office/drawing/2014/main" id="{252762C2-ADC4-4A84-8D3F-CE2864CE350A}"/>
              </a:ext>
            </a:extLst>
          </p:cNvPr>
          <p:cNvSpPr>
            <a:spLocks xmlns:a="http://schemas.openxmlformats.org/drawingml/2006/main" noGrp="1"/>
          </p:cNvSpPr>
          <p:nvPr/>
        </p:nvSpPr>
        <p:spPr>
          <a:xfrm xmlns:a="http://schemas.openxmlformats.org/drawingml/2006/main">
            <a:off x="1590675" y="3924300"/>
            <a:ext cx="1143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53A59"/>
                </a:solidFill>
              </a:defRPr>
            </a:pPr>
            <a:r>
              <a:rPr sz="1200" b="1">
                <a:solidFill>
                  <a:srgbClr val="153A59"/>
                </a:solidFill>
              </a:rPr>
              <a:t>AUTOMNE</a:t>
            </a:r>
          </a:p>
        </p:txBody>
      </p:sp>
      <p:sp>
        <p:nvSpPr>
          <p:cNvPr id="96" name="travail-AUTOMNE">
            <a:extLst xmlns:a="http://schemas.openxmlformats.org/drawingml/2006/main">
              <a:ext uri="{FF2B5EF4-FFF2-40B4-BE49-F238E27FC236}">
                <a16:creationId xmlns:a16="http://schemas.microsoft.com/office/drawing/2014/main" id="{C5770416-4000-48F1-B844-8E238357CA0C}"/>
              </a:ext>
            </a:extLst>
          </p:cNvPr>
          <p:cNvSpPr>
            <a:spLocks xmlns:a="http://schemas.openxmlformats.org/drawingml/2006/main" noGrp="1"/>
          </p:cNvSpPr>
          <p:nvPr/>
        </p:nvSpPr>
        <p:spPr>
          <a:xfrm xmlns:a="http://schemas.openxmlformats.org/drawingml/2006/main">
            <a:off x="1619250" y="4200525"/>
            <a:ext cx="10858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088" b="1">
                <a:solidFill>
                  <a:srgbClr val="198754"/>
                </a:solidFill>
              </a:defRPr>
            </a:pPr>
            <a:r>
              <a:rPr sz="1088" b="1">
                <a:solidFill>
                  <a:srgbClr val="198754"/>
                </a:solidFill>
              </a:rPr>
              <a:t>vendanges</a:t>
            </a:r>
          </a:p>
          <a:p xmlns:a="http://schemas.openxmlformats.org/drawingml/2006/main">
            <a:pPr algn="ctr">
              <a:defRPr sz="1088" b="1">
                <a:solidFill>
                  <a:srgbClr val="198754"/>
                </a:solidFill>
              </a:defRPr>
            </a:pPr>
            <a:r>
              <a:rPr sz="1088" b="1">
                <a:solidFill>
                  <a:srgbClr val="198754"/>
                </a:solidFill>
              </a:rPr>
              <a:t>semailles</a:t>
            </a:r>
          </a:p>
        </p:txBody>
      </p:sp>
      <p:sp>
        <p:nvSpPr>
          <p:cNvPr id="97" name="cartouche-ÉTÉ">
            <a:extLst xmlns:a="http://schemas.openxmlformats.org/drawingml/2006/main">
              <a:ext uri="{FF2B5EF4-FFF2-40B4-BE49-F238E27FC236}">
                <a16:creationId xmlns:a16="http://schemas.microsoft.com/office/drawing/2014/main" id="{461C4B58-4508-49C2-941B-6662FADB1039}"/>
              </a:ext>
            </a:extLst>
          </p:cNvPr>
          <p:cNvSpPr>
            <a:spLocks xmlns:a="http://schemas.openxmlformats.org/drawingml/2006/main" noGrp="1"/>
          </p:cNvSpPr>
          <p:nvPr/>
        </p:nvSpPr>
        <p:spPr>
          <a:xfrm xmlns:a="http://schemas.openxmlformats.org/drawingml/2006/main">
            <a:off x="2924175" y="3857625"/>
            <a:ext cx="1257300" cy="838200"/>
          </a:xfrm>
          <a:prstGeom xmlns:a="http://schemas.openxmlformats.org/drawingml/2006/main" prst="roundRect">
            <a:avLst>
              <a:gd name="adj" fmla="val 11364"/>
            </a:avLst>
          </a:prstGeom>
          <a:solidFill xmlns:a="http://schemas.openxmlformats.org/drawingml/2006/main">
            <a:srgbClr val="FFFDF7"/>
          </a:solidFill>
          <a:ln xmlns:a="http://schemas.openxmlformats.org/drawingml/2006/main" w="15240">
            <a:solidFill>
              <a:srgbClr val="C89335"/>
            </a:solidFill>
            <a:prstDash val="solid"/>
          </a:ln>
        </p:spPr>
      </p:sp>
      <p:sp>
        <p:nvSpPr>
          <p:cNvPr id="98" name="saison-ÉTÉ">
            <a:extLst xmlns:a="http://schemas.openxmlformats.org/drawingml/2006/main">
              <a:ext uri="{FF2B5EF4-FFF2-40B4-BE49-F238E27FC236}">
                <a16:creationId xmlns:a16="http://schemas.microsoft.com/office/drawing/2014/main" id="{67325D54-3E99-40E9-A362-1F7C971121E6}"/>
              </a:ext>
            </a:extLst>
          </p:cNvPr>
          <p:cNvSpPr>
            <a:spLocks xmlns:a="http://schemas.openxmlformats.org/drawingml/2006/main" noGrp="1"/>
          </p:cNvSpPr>
          <p:nvPr/>
        </p:nvSpPr>
        <p:spPr>
          <a:xfrm xmlns:a="http://schemas.openxmlformats.org/drawingml/2006/main">
            <a:off x="2981325" y="3924300"/>
            <a:ext cx="1143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53A59"/>
                </a:solidFill>
              </a:defRPr>
            </a:pPr>
            <a:r>
              <a:rPr sz="1200" b="1">
                <a:solidFill>
                  <a:srgbClr val="153A59"/>
                </a:solidFill>
              </a:rPr>
              <a:t>ÉTÉ</a:t>
            </a:r>
          </a:p>
        </p:txBody>
      </p:sp>
      <p:sp>
        <p:nvSpPr>
          <p:cNvPr id="99" name="travail-ÉTÉ">
            <a:extLst xmlns:a="http://schemas.openxmlformats.org/drawingml/2006/main">
              <a:ext uri="{FF2B5EF4-FFF2-40B4-BE49-F238E27FC236}">
                <a16:creationId xmlns:a16="http://schemas.microsoft.com/office/drawing/2014/main" id="{0C19165A-E22C-4D2F-AEE6-03FF03AD2BB4}"/>
              </a:ext>
            </a:extLst>
          </p:cNvPr>
          <p:cNvSpPr>
            <a:spLocks xmlns:a="http://schemas.openxmlformats.org/drawingml/2006/main" noGrp="1"/>
          </p:cNvSpPr>
          <p:nvPr/>
        </p:nvSpPr>
        <p:spPr>
          <a:xfrm xmlns:a="http://schemas.openxmlformats.org/drawingml/2006/main">
            <a:off x="3009900" y="4200525"/>
            <a:ext cx="10858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088" b="1">
                <a:solidFill>
                  <a:srgbClr val="198754"/>
                </a:solidFill>
              </a:defRPr>
            </a:pPr>
            <a:r>
              <a:rPr sz="1088" b="1">
                <a:solidFill>
                  <a:srgbClr val="198754"/>
                </a:solidFill>
              </a:rPr>
              <a:t>moisson</a:t>
            </a:r>
          </a:p>
          <a:p xmlns:a="http://schemas.openxmlformats.org/drawingml/2006/main">
            <a:pPr algn="ctr">
              <a:defRPr sz="1088" b="1">
                <a:solidFill>
                  <a:srgbClr val="198754"/>
                </a:solidFill>
              </a:defRPr>
            </a:pPr>
            <a:r>
              <a:rPr sz="1088" b="1">
                <a:solidFill>
                  <a:srgbClr val="198754"/>
                </a:solidFill>
              </a:rPr>
              <a:t>battage</a:t>
            </a:r>
          </a:p>
        </p:txBody>
      </p:sp>
      <p:sp>
        <p:nvSpPr>
          <p:cNvPr id="100" name="note-fenaison">
            <a:extLst xmlns:a="http://schemas.openxmlformats.org/drawingml/2006/main">
              <a:ext uri="{FF2B5EF4-FFF2-40B4-BE49-F238E27FC236}">
                <a16:creationId xmlns:a16="http://schemas.microsoft.com/office/drawing/2014/main" id="{941C7FCF-7FE9-45F5-B4B7-4EE6C3747634}"/>
              </a:ext>
            </a:extLst>
          </p:cNvPr>
          <p:cNvSpPr>
            <a:spLocks xmlns:a="http://schemas.openxmlformats.org/drawingml/2006/main" noGrp="1"/>
          </p:cNvSpPr>
          <p:nvPr/>
        </p:nvSpPr>
        <p:spPr>
          <a:xfrm xmlns:a="http://schemas.openxmlformats.org/drawingml/2006/main">
            <a:off x="1095375" y="5095875"/>
            <a:ext cx="36195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013" b="0">
                <a:solidFill>
                  <a:srgbClr val="153A59"/>
                </a:solidFill>
              </a:defRPr>
            </a:pPr>
            <a:r>
              <a:rPr sz="1013" b="0">
                <a:solidFill>
                  <a:srgbClr val="153A59"/>
                </a:solidFill>
              </a:rPr>
              <a:t>* Fenaison : généralement en juin, donc à la fin du printemps ou au début de l’été.</a:t>
            </a:r>
          </a:p>
        </p:txBody>
      </p:sp>
    </p:spTree>
    <p:extLst>
      <p:ext uri="{BB962C8B-B14F-4D97-AF65-F5344CB8AC3E}">
        <p14:creationId xmlns:p14="http://schemas.microsoft.com/office/powerpoint/2010/main" val="1210984894"/>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8" name="Google Shape;88;p8">
            <a:extLst xmlns:a="http://schemas.openxmlformats.org/drawingml/2006/main">
              <a:ext uri="{FF2B5EF4-FFF2-40B4-BE49-F238E27FC236}">
                <a16:creationId xmlns:a16="http://schemas.microsoft.com/office/drawing/2014/main" id="{9B2B4DCB-420D-4973-BC1A-F141EC3899A7}"/>
              </a:ext>
            </a:extLst>
          </p:cNvPr>
          <p:cNvSpPr>
            <a:spLocks xmlns:a="http://schemas.openxmlformats.org/drawingml/2006/main" noGrp="1"/>
          </p:cNvSpPr>
          <p:nvPr/>
        </p:nvSpPr>
        <p:spPr>
          <a:xfrm xmlns:a="http://schemas.openxmlformats.org/drawingml/2006/main">
            <a:off x="666750" y="228600"/>
            <a:ext cx="5334000" cy="2667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38100" tIns="19050" rIns="38100" bIns="19050" anchor="ctr">
            <a:noAutofit/>
          </a:bodyPr>
          <a:lstStyle xmlns:a="http://schemas.openxmlformats.org/drawingml/2006/main"/>
          <a:p xmlns:a="http://schemas.openxmlformats.org/drawingml/2006/main">
            <a:pPr marL="0" marR="0" lvl="0" indent="0" algn="l">
              <a:spcBef>
                <a:spcPts val="0"/>
              </a:spcBef>
              <a:spcAft>
                <a:spcPts val="0"/>
              </a:spcAft>
              <a:buNone/>
            </a:pPr>
            <a:r>
              <a:rPr sz="1125" b="1">
                <a:solidFill>
                  <a:srgbClr val="247BA0"/>
                </a:solidFill>
                <a:latin typeface="Arial"/>
                <a:ea typeface="Arial"/>
                <a:cs typeface="Arial"/>
              </a:rPr>
              <a:t>RÉCIT · BOUCLE 2</a:t>
            </a:r>
            <a:endParaRPr/>
          </a:p>
        </p:txBody>
      </p:sp>
      <p:sp>
        <p:nvSpPr>
          <p:cNvPr id="89" name="Google Shape;89;p8">
            <a:extLst xmlns:a="http://schemas.openxmlformats.org/drawingml/2006/main">
              <a:ext uri="{FF2B5EF4-FFF2-40B4-BE49-F238E27FC236}">
                <a16:creationId xmlns:a16="http://schemas.microsoft.com/office/drawing/2014/main" id="{8DFF5ABB-A7C1-45F1-93DB-A4FA58D4EDB8}"/>
              </a:ext>
            </a:extLst>
          </p:cNvPr>
          <p:cNvSpPr>
            <a:spLocks xmlns:a="http://schemas.openxmlformats.org/drawingml/2006/main" noGrp="1"/>
          </p:cNvSpPr>
          <p:nvPr/>
        </p:nvSpPr>
        <p:spPr>
          <a:xfrm xmlns:a="http://schemas.openxmlformats.org/drawingml/2006/main">
            <a:off x="666750" y="495300"/>
            <a:ext cx="10858500" cy="7048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38100" tIns="19050" rIns="38100" bIns="19050" anchor="ctr">
            <a:noAutofit/>
          </a:bodyPr>
          <a:lstStyle xmlns:a="http://schemas.openxmlformats.org/drawingml/2006/main"/>
          <a:p xmlns:a="http://schemas.openxmlformats.org/drawingml/2006/main">
            <a:pPr marL="0" marR="0" lvl="0" indent="0" algn="l">
              <a:spcBef>
                <a:spcPts val="0"/>
              </a:spcBef>
              <a:spcAft>
                <a:spcPts val="0"/>
              </a:spcAft>
              <a:buNone/>
            </a:pPr>
            <a:r>
              <a:rPr sz="2850" b="1">
                <a:solidFill>
                  <a:srgbClr val="153A59"/>
                </a:solidFill>
                <a:latin typeface="Arial"/>
                <a:ea typeface="Arial"/>
                <a:cs typeface="Arial"/>
              </a:rPr>
              <a:t>Deuxième étape du récit 2</a:t>
            </a:r>
            <a:endParaRPr/>
          </a:p>
        </p:txBody>
      </p:sp>
      <p:cxnSp>
        <p:nvCxnSpPr>
          <p:cNvPr id="104" name="Google Shape;90;p8"/>
          <p:cNvCxnSpPr/>
          <p:nvPr/>
        </p:nvCxnSpPr>
        <p:spPr>
          <a:xfrm xmlns:a="http://schemas.openxmlformats.org/drawingml/2006/main">
            <a:off x="666750" y="1238250"/>
            <a:ext cx="1571625" cy="0"/>
          </a:xfrm>
          <a:prstGeom xmlns:a="http://schemas.openxmlformats.org/drawingml/2006/main" prst="straightConnector1">
            <a:avLst/>
          </a:prstGeom>
          <a:ln xmlns:a="http://schemas.openxmlformats.org/drawingml/2006/main" w="47625" cap="flat">
            <a:solidFill>
              <a:srgbClr val="C83E35"/>
            </a:solidFill>
            <a:prstDash val="solid"/>
            <a:round/>
            <a:headEnd type="none" w="sm" len="sm"/>
            <a:tailEnd type="none" w="sm" len="sm"/>
          </a:ln>
        </p:spPr>
      </p:cxnSp>
      <p:sp>
        <p:nvSpPr>
          <p:cNvPr id="91" name="Google Shape;91;p8">
            <a:extLst xmlns:a="http://schemas.openxmlformats.org/drawingml/2006/main">
              <a:ext uri="{FF2B5EF4-FFF2-40B4-BE49-F238E27FC236}">
                <a16:creationId xmlns:a16="http://schemas.microsoft.com/office/drawing/2014/main" id="{92087BF4-84E7-4CAA-A67E-38C80FC3AF39}"/>
              </a:ext>
            </a:extLst>
          </p:cNvPr>
          <p:cNvSpPr>
            <a:spLocks xmlns:a="http://schemas.openxmlformats.org/drawingml/2006/main" noGrp="1"/>
          </p:cNvSpPr>
          <p:nvPr/>
        </p:nvSpPr>
        <p:spPr>
          <a:xfrm xmlns:a="http://schemas.openxmlformats.org/drawingml/2006/main">
            <a:off x="800100" y="1619250"/>
            <a:ext cx="10591800" cy="3028950"/>
          </a:xfrm>
          <a:prstGeom xmlns:a="http://schemas.openxmlformats.org/drawingml/2006/main" prst="roundRect">
            <a:avLst>
              <a:gd name="adj" fmla="val 6289"/>
            </a:avLst>
          </a:prstGeom>
          <a:solidFill xmlns:a="http://schemas.openxmlformats.org/drawingml/2006/main">
            <a:srgbClr val="F5EFE4"/>
          </a:solidFill>
          <a:ln xmlns:a="http://schemas.openxmlformats.org/drawingml/2006/main" w="19050" cmpd="sng">
            <a:solidFill>
              <a:srgbClr val="C83E35"/>
            </a:solidFill>
            <a:prstDash val="solid"/>
            <a:headEnd type="none" w="sm" len="sm"/>
            <a:tailEnd type="none" w="sm" len="sm"/>
          </a:ln>
        </p:spPr>
        <p:txBody>
          <a:bodyPr xmlns:a="http://schemas.openxmlformats.org/drawingml/2006/main" spcFirstLastPara="1" wrap="square" lIns="91425" tIns="91425" rIns="91425" bIns="91425" anchor="ctr">
            <a:noAutofit/>
          </a:bodyPr>
          <a:lstStyle xmlns:a="http://schemas.openxmlformats.org/drawingml/2006/main"/>
          <a:p xmlns:a="http://schemas.openxmlformats.org/drawingml/2006/main">
            <a:pPr marL="0" lvl="0" indent="0" algn="l">
              <a:spcBef>
                <a:spcPts val="0"/>
              </a:spcBef>
              <a:spcAft>
                <a:spcPts val="0"/>
              </a:spcAft>
              <a:buNone/>
            </a:pPr>
            <a:r>
              <a:t/>
            </a:r>
            <a:endParaRPr/>
          </a:p>
        </p:txBody>
      </p:sp>
      <p:sp>
        <p:nvSpPr>
          <p:cNvPr id="92" name="Google Shape;92;p8">
            <a:extLst xmlns:a="http://schemas.openxmlformats.org/drawingml/2006/main">
              <a:ext uri="{FF2B5EF4-FFF2-40B4-BE49-F238E27FC236}">
                <a16:creationId xmlns:a16="http://schemas.microsoft.com/office/drawing/2014/main" id="{CD01830D-A10C-431D-905B-AA3ED3FBC499}"/>
              </a:ext>
            </a:extLst>
          </p:cNvPr>
          <p:cNvSpPr>
            <a:spLocks xmlns:a="http://schemas.openxmlformats.org/drawingml/2006/main" noGrp="1"/>
          </p:cNvSpPr>
          <p:nvPr/>
        </p:nvSpPr>
        <p:spPr>
          <a:xfrm xmlns:a="http://schemas.openxmlformats.org/drawingml/2006/main">
            <a:off x="1104900" y="1828800"/>
            <a:ext cx="2857500" cy="2667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38100" tIns="19050" rIns="38100" bIns="19050" anchor="ctr">
            <a:noAutofit/>
          </a:bodyPr>
          <a:lstStyle xmlns:a="http://schemas.openxmlformats.org/drawingml/2006/main"/>
          <a:p xmlns:a="http://schemas.openxmlformats.org/drawingml/2006/main">
            <a:pPr marL="0" marR="0" lvl="0" indent="0" algn="l">
              <a:spcBef>
                <a:spcPts val="0"/>
              </a:spcBef>
              <a:spcAft>
                <a:spcPts val="0"/>
              </a:spcAft>
              <a:buNone/>
            </a:pPr>
            <a:r>
              <a:rPr sz="1125" b="1">
                <a:solidFill>
                  <a:srgbClr val="C83E35"/>
                </a:solidFill>
                <a:latin typeface="Arial"/>
                <a:ea typeface="Arial"/>
                <a:cs typeface="Arial"/>
              </a:rPr>
              <a:t>RÉCIT À ÉCOUTER</a:t>
            </a:r>
            <a:endParaRPr/>
          </a:p>
        </p:txBody>
      </p:sp>
      <p:sp>
        <p:nvSpPr>
          <p:cNvPr id="93" name="Google Shape;93;p8">
            <a:extLst xmlns:a="http://schemas.openxmlformats.org/drawingml/2006/main">
              <a:ext uri="{FF2B5EF4-FFF2-40B4-BE49-F238E27FC236}">
                <a16:creationId xmlns:a16="http://schemas.microsoft.com/office/drawing/2014/main" id="{3BF5B034-E07C-44BF-82E2-7652B4549648}"/>
              </a:ext>
            </a:extLst>
          </p:cNvPr>
          <p:cNvSpPr>
            <a:spLocks xmlns:a="http://schemas.openxmlformats.org/drawingml/2006/main" noGrp="1"/>
          </p:cNvSpPr>
          <p:nvPr/>
        </p:nvSpPr>
        <p:spPr>
          <a:xfrm xmlns:a="http://schemas.openxmlformats.org/drawingml/2006/main">
            <a:off x="1104900" y="2190750"/>
            <a:ext cx="9944100" cy="2133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38100" tIns="19050" rIns="38100" bIns="19050" anchor="ctr">
            <a:noAutofit/>
          </a:bodyPr>
          <a:lstStyle xmlns:a="http://schemas.openxmlformats.org/drawingml/2006/main"/>
          <a:p xmlns:a="http://schemas.openxmlformats.org/drawingml/2006/main">
            <a:pPr marL="0" marR="0" lvl="0" indent="0" algn="l">
              <a:spcBef>
                <a:spcPts val="0"/>
              </a:spcBef>
              <a:spcAft>
                <a:spcPts val="0"/>
              </a:spcAft>
              <a:buNone/>
            </a:pPr>
            <a:r>
              <a:rPr sz="2025" b="0">
                <a:solidFill>
                  <a:srgbClr val="1F2933"/>
                </a:solidFill>
                <a:latin typeface="Arial"/>
                <a:ea typeface="Arial"/>
                <a:cs typeface="Arial"/>
              </a:rPr>
              <a:t>La moisson est terminée. Martin charge le grain sur une charrette pour le rapporter à sa famille. Le prévôt du seigneur l'arrête : une part doit être remise, et certains habitants sont encore appelés pour travailler au fossé. Martin découvre que cultiver sa terre ne signifie pas garder tout ce que l'on produit…</a:t>
            </a:r>
            <a:endParaRPr/>
          </a:p>
        </p:txBody>
      </p:sp>
      <p:sp>
        <p:nvSpPr>
          <p:cNvPr id="94" name="Google Shape;94;p8">
            <a:extLst xmlns:a="http://schemas.openxmlformats.org/drawingml/2006/main">
              <a:ext uri="{FF2B5EF4-FFF2-40B4-BE49-F238E27FC236}">
                <a16:creationId xmlns:a16="http://schemas.microsoft.com/office/drawing/2014/main" id="{033CC76A-C243-4600-BE4C-B38A34362F95}"/>
              </a:ext>
            </a:extLst>
          </p:cNvPr>
          <p:cNvSpPr>
            <a:spLocks xmlns:a="http://schemas.openxmlformats.org/drawingml/2006/main" noGrp="1"/>
          </p:cNvSpPr>
          <p:nvPr/>
        </p:nvSpPr>
        <p:spPr>
          <a:xfrm xmlns:a="http://schemas.openxmlformats.org/drawingml/2006/main">
            <a:off x="857250" y="4953000"/>
            <a:ext cx="10477500" cy="1000125"/>
          </a:xfrm>
          <a:prstGeom xmlns:a="http://schemas.openxmlformats.org/drawingml/2006/main" prst="roundRect">
            <a:avLst>
              <a:gd name="adj" fmla="val 17143"/>
            </a:avLst>
          </a:prstGeom>
          <a:solidFill xmlns:a="http://schemas.openxmlformats.org/drawingml/2006/main">
            <a:srgbClr val="EAF5FA"/>
          </a:solidFill>
          <a:ln xmlns:a="http://schemas.openxmlformats.org/drawingml/2006/main" w="19050" cmpd="sng">
            <a:solidFill>
              <a:srgbClr val="C83E35"/>
            </a:solidFill>
            <a:prstDash val="solid"/>
            <a:headEnd type="none" w="sm" len="sm"/>
            <a:tailEnd type="none" w="sm" len="sm"/>
          </a:ln>
        </p:spPr>
        <p:txBody>
          <a:bodyPr xmlns:a="http://schemas.openxmlformats.org/drawingml/2006/main" spcFirstLastPara="1" wrap="square" lIns="91425" tIns="91425" rIns="91425" bIns="91425" anchor="ctr">
            <a:noAutofit/>
          </a:bodyPr>
          <a:lstStyle xmlns:a="http://schemas.openxmlformats.org/drawingml/2006/main"/>
          <a:p xmlns:a="http://schemas.openxmlformats.org/drawingml/2006/main">
            <a:pPr marL="0" lvl="0" indent="0" algn="l">
              <a:spcBef>
                <a:spcPts val="0"/>
              </a:spcBef>
              <a:spcAft>
                <a:spcPts val="0"/>
              </a:spcAft>
              <a:buNone/>
            </a:pPr>
            <a:r>
              <a:t/>
            </a:r>
            <a:endParaRPr/>
          </a:p>
        </p:txBody>
      </p:sp>
      <p:sp>
        <p:nvSpPr>
          <p:cNvPr id="95" name="Google Shape;95;p8">
            <a:extLst xmlns:a="http://schemas.openxmlformats.org/drawingml/2006/main">
              <a:ext uri="{FF2B5EF4-FFF2-40B4-BE49-F238E27FC236}">
                <a16:creationId xmlns:a16="http://schemas.microsoft.com/office/drawing/2014/main" id="{B0BBDB6F-474C-4E1B-880D-8B2AD2935F9C}"/>
              </a:ext>
            </a:extLst>
          </p:cNvPr>
          <p:cNvSpPr>
            <a:spLocks xmlns:a="http://schemas.openxmlformats.org/drawingml/2006/main" noGrp="1"/>
          </p:cNvSpPr>
          <p:nvPr/>
        </p:nvSpPr>
        <p:spPr>
          <a:xfrm xmlns:a="http://schemas.openxmlformats.org/drawingml/2006/main">
            <a:off x="1095375" y="5067300"/>
            <a:ext cx="2857500" cy="228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38100" tIns="19050" rIns="38100" bIns="19050" anchor="ctr">
            <a:noAutofit/>
          </a:bodyPr>
          <a:lstStyle xmlns:a="http://schemas.openxmlformats.org/drawingml/2006/main"/>
          <a:p xmlns:a="http://schemas.openxmlformats.org/drawingml/2006/main">
            <a:pPr marL="0" marR="0" lvl="0" indent="0" algn="l">
              <a:spcBef>
                <a:spcPts val="0"/>
              </a:spcBef>
              <a:spcAft>
                <a:spcPts val="0"/>
              </a:spcAft>
              <a:buNone/>
            </a:pPr>
            <a:r>
              <a:rPr sz="1050" b="1">
                <a:solidFill>
                  <a:srgbClr val="C83E35"/>
                </a:solidFill>
                <a:latin typeface="Arial"/>
                <a:ea typeface="Arial"/>
                <a:cs typeface="Arial"/>
              </a:rPr>
              <a:t>QUESTION-SUSPENSE</a:t>
            </a:r>
            <a:endParaRPr/>
          </a:p>
        </p:txBody>
      </p:sp>
      <p:sp>
        <p:nvSpPr>
          <p:cNvPr id="96" name="Google Shape;96;p8">
            <a:extLst xmlns:a="http://schemas.openxmlformats.org/drawingml/2006/main">
              <a:ext uri="{FF2B5EF4-FFF2-40B4-BE49-F238E27FC236}">
                <a16:creationId xmlns:a16="http://schemas.microsoft.com/office/drawing/2014/main" id="{53510B4F-2CFB-4DAE-8452-ED612A94CCD9}"/>
              </a:ext>
            </a:extLst>
          </p:cNvPr>
          <p:cNvSpPr>
            <a:spLocks xmlns:a="http://schemas.openxmlformats.org/drawingml/2006/main" noGrp="1"/>
          </p:cNvSpPr>
          <p:nvPr/>
        </p:nvSpPr>
        <p:spPr>
          <a:xfrm xmlns:a="http://schemas.openxmlformats.org/drawingml/2006/main">
            <a:off x="1095375" y="5276850"/>
            <a:ext cx="9953625" cy="5524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38100" tIns="19050" rIns="38100" bIns="19050" anchor="ctr">
            <a:noAutofit/>
          </a:bodyPr>
          <a:lstStyle xmlns:a="http://schemas.openxmlformats.org/drawingml/2006/main"/>
          <a:p xmlns:a="http://schemas.openxmlformats.org/drawingml/2006/main">
            <a:pPr marL="0" marR="0" lvl="0" indent="0" algn="l">
              <a:spcBef>
                <a:spcPts val="0"/>
              </a:spcBef>
              <a:spcAft>
                <a:spcPts val="0"/>
              </a:spcAft>
              <a:buNone/>
            </a:pPr>
            <a:r>
              <a:rPr sz="1875" b="1">
                <a:solidFill>
                  <a:srgbClr val="153A59"/>
                </a:solidFill>
                <a:latin typeface="Arial"/>
                <a:ea typeface="Arial"/>
                <a:cs typeface="Arial"/>
              </a:rPr>
              <a:t>Après la moisson, pourquoi Martin ne rapporte-t-il pas tout le grain chez lui ?</a:t>
            </a:r>
            <a:endParaRPr/>
          </a:p>
        </p:txBody>
      </p:sp>
      <p:sp>
        <p:nvSpPr>
          <p:cNvPr id="97" name="Google Shape;97;p8">
            <a:extLst xmlns:a="http://schemas.openxmlformats.org/drawingml/2006/main">
              <a:ext uri="{FF2B5EF4-FFF2-40B4-BE49-F238E27FC236}">
                <a16:creationId xmlns:a16="http://schemas.microsoft.com/office/drawing/2014/main" id="{02EF1B53-FB9E-4977-92B2-7E45226A6EE8}"/>
              </a:ext>
            </a:extLst>
          </p:cNvPr>
          <p:cNvSpPr>
            <a:spLocks xmlns:a="http://schemas.openxmlformats.org/drawingml/2006/main" noGrp="1"/>
          </p:cNvSpPr>
          <p:nvPr/>
        </p:nvSpPr>
        <p:spPr>
          <a:xfrm xmlns:a="http://schemas.openxmlformats.org/drawingml/2006/main">
            <a:off x="666750" y="6496050"/>
            <a:ext cx="9525000" cy="2095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38100" tIns="19050" rIns="38100" bIns="19050" anchor="ctr">
            <a:noAutofit/>
          </a:bodyPr>
          <a:lstStyle xmlns:a="http://schemas.openxmlformats.org/drawingml/2006/main"/>
          <a:p xmlns:a="http://schemas.openxmlformats.org/drawingml/2006/main">
            <a:pPr marL="0" marR="0" lvl="0" indent="0" algn="l">
              <a:spcBef>
                <a:spcPts val="0"/>
              </a:spcBef>
              <a:spcAft>
                <a:spcPts val="0"/>
              </a:spcAft>
              <a:buNone/>
            </a:pPr>
            <a:r>
              <a:rPr sz="900" b="0">
                <a:solidFill>
                  <a:srgbClr val="5B6670"/>
                </a:solidFill>
                <a:latin typeface="Arial"/>
                <a:ea typeface="Arial"/>
                <a:cs typeface="Arial"/>
              </a:rPr>
              <a:t>Les paysans</a:t>
            </a:r>
            <a:endParaRPr/>
          </a:p>
        </p:txBody>
      </p:sp>
      <p:sp>
        <p:nvSpPr>
          <p:cNvPr id="98" name="Google Shape;98;p8">
            <a:extLst xmlns:a="http://schemas.openxmlformats.org/drawingml/2006/main">
              <a:ext uri="{FF2B5EF4-FFF2-40B4-BE49-F238E27FC236}">
                <a16:creationId xmlns:a16="http://schemas.microsoft.com/office/drawing/2014/main" id="{6FF9CC9C-2032-4E81-A797-C319BC584420}"/>
              </a:ext>
            </a:extLst>
          </p:cNvPr>
          <p:cNvSpPr>
            <a:spLocks xmlns:a="http://schemas.openxmlformats.org/drawingml/2006/main" noGrp="1"/>
          </p:cNvSpPr>
          <p:nvPr/>
        </p:nvSpPr>
        <p:spPr>
          <a:xfrm xmlns:a="http://schemas.openxmlformats.org/drawingml/2006/main">
            <a:off x="11049000" y="6477000"/>
            <a:ext cx="476250" cy="2095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38100" tIns="19050" rIns="38100" bIns="19050" anchor="ctr">
            <a:noAutofit/>
          </a:bodyPr>
          <a:lstStyle xmlns:a="http://schemas.openxmlformats.org/drawingml/2006/main"/>
          <a:p xmlns:a="http://schemas.openxmlformats.org/drawingml/2006/main">
            <a:pPr marL="0" marR="0" lvl="0" indent="0" algn="r">
              <a:spcBef>
                <a:spcPts val="0"/>
              </a:spcBef>
              <a:spcAft>
                <a:spcPts val="0"/>
              </a:spcAft>
              <a:buNone/>
            </a:pPr>
            <a:r>
              <a:rPr sz="900" b="1">
                <a:solidFill>
                  <a:srgbClr val="5B6670"/>
                </a:solidFill>
                <a:latin typeface="Arial"/>
                <a:ea typeface="Arial"/>
                <a:cs typeface="Arial"/>
              </a:rPr>
              <a:t>6</a:t>
            </a:r>
            <a:endParaRPr/>
          </a:p>
        </p:txBody>
      </p:sp>
    </p:spTree>
    <p:extLst>
      <p:ext uri="{BB962C8B-B14F-4D97-AF65-F5344CB8AC3E}">
        <p14:creationId xmlns:p14="http://schemas.microsoft.com/office/powerpoint/2010/main" val="1046468723"/>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4" name="Google Shape;104;p9">
            <a:extLst xmlns:a="http://schemas.openxmlformats.org/drawingml/2006/main">
              <a:ext uri="{FF2B5EF4-FFF2-40B4-BE49-F238E27FC236}">
                <a16:creationId xmlns:a16="http://schemas.microsoft.com/office/drawing/2014/main" id="{C2EE6DF2-FA00-4D2F-B133-E483AB0FED27}"/>
              </a:ext>
            </a:extLst>
          </p:cNvPr>
          <p:cNvSpPr>
            <a:spLocks xmlns:a="http://schemas.openxmlformats.org/drawingml/2006/main" noGrp="1"/>
          </p:cNvSpPr>
          <p:nvPr/>
        </p:nvSpPr>
        <p:spPr>
          <a:xfrm xmlns:a="http://schemas.openxmlformats.org/drawingml/2006/main">
            <a:off x="666750" y="228600"/>
            <a:ext cx="5334000" cy="2667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38100" tIns="19050" rIns="38100" bIns="19050" anchor="ctr">
            <a:noAutofit/>
          </a:bodyPr>
          <a:lstStyle xmlns:a="http://schemas.openxmlformats.org/drawingml/2006/main"/>
          <a:p xmlns:a="http://schemas.openxmlformats.org/drawingml/2006/main">
            <a:pPr marL="0" marR="0" lvl="0" indent="0" algn="l">
              <a:spcBef>
                <a:spcPts val="0"/>
              </a:spcBef>
              <a:spcAft>
                <a:spcPts val="0"/>
              </a:spcAft>
              <a:buNone/>
            </a:pPr>
            <a:r>
              <a:rPr sz="1125" b="1">
                <a:solidFill>
                  <a:srgbClr val="247BA0"/>
                </a:solidFill>
                <a:latin typeface="Arial"/>
                <a:ea typeface="Arial"/>
                <a:cs typeface="Arial"/>
              </a:rPr>
              <a:t>DOCUMENT 2</a:t>
            </a:r>
            <a:endParaRPr/>
          </a:p>
        </p:txBody>
      </p:sp>
      <p:sp>
        <p:nvSpPr>
          <p:cNvPr id="105" name="Google Shape;105;p9">
            <a:extLst xmlns:a="http://schemas.openxmlformats.org/drawingml/2006/main">
              <a:ext uri="{FF2B5EF4-FFF2-40B4-BE49-F238E27FC236}">
                <a16:creationId xmlns:a16="http://schemas.microsoft.com/office/drawing/2014/main" id="{E6E289FA-6EC1-4619-BCC2-E6FE7EB9B535}"/>
              </a:ext>
            </a:extLst>
          </p:cNvPr>
          <p:cNvSpPr>
            <a:spLocks xmlns:a="http://schemas.openxmlformats.org/drawingml/2006/main" noGrp="1"/>
          </p:cNvSpPr>
          <p:nvPr/>
        </p:nvSpPr>
        <p:spPr>
          <a:xfrm xmlns:a="http://schemas.openxmlformats.org/drawingml/2006/main">
            <a:off x="666750" y="495300"/>
            <a:ext cx="10858500" cy="7048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38100" tIns="19050" rIns="38100" bIns="19050" anchor="ctr">
            <a:noAutofit/>
          </a:bodyPr>
          <a:lstStyle xmlns:a="http://schemas.openxmlformats.org/drawingml/2006/main"/>
          <a:p xmlns:a="http://schemas.openxmlformats.org/drawingml/2006/main">
            <a:pPr marL="0" marR="0" lvl="0" indent="0" algn="l">
              <a:spcBef>
                <a:spcPts val="0"/>
              </a:spcBef>
              <a:spcAft>
                <a:spcPts val="0"/>
              </a:spcAft>
              <a:buNone/>
            </a:pPr>
            <a:r>
              <a:rPr sz="2550" b="1">
                <a:solidFill>
                  <a:srgbClr val="153A59"/>
                </a:solidFill>
              </a:rPr>
              <a:t>Document 2 — Les obligations envers le seigneur et l'Église</a:t>
            </a:r>
            <a:endParaRPr sz="2550"/>
          </a:p>
        </p:txBody>
      </p:sp>
      <p:cxnSp>
        <p:nvCxnSpPr>
          <p:cNvPr id="120" name="Google Shape;106;p9"/>
          <p:cNvCxnSpPr/>
          <p:nvPr/>
        </p:nvCxnSpPr>
        <p:spPr>
          <a:xfrm xmlns:a="http://schemas.openxmlformats.org/drawingml/2006/main">
            <a:off x="666750" y="1238250"/>
            <a:ext cx="1571625" cy="0"/>
          </a:xfrm>
          <a:prstGeom xmlns:a="http://schemas.openxmlformats.org/drawingml/2006/main" prst="straightConnector1">
            <a:avLst/>
          </a:prstGeom>
          <a:ln xmlns:a="http://schemas.openxmlformats.org/drawingml/2006/main" w="47625" cap="flat">
            <a:solidFill>
              <a:srgbClr val="C83E35"/>
            </a:solidFill>
            <a:prstDash val="solid"/>
            <a:round/>
            <a:headEnd type="none" w="sm" len="sm"/>
            <a:tailEnd type="none" w="sm" len="sm"/>
          </a:ln>
        </p:spPr>
      </p:cxnSp>
      <p:sp>
        <p:nvSpPr>
          <p:cNvPr id="107" name="Google Shape;107;p9">
            <a:extLst xmlns:a="http://schemas.openxmlformats.org/drawingml/2006/main">
              <a:ext uri="{FF2B5EF4-FFF2-40B4-BE49-F238E27FC236}">
                <a16:creationId xmlns:a16="http://schemas.microsoft.com/office/drawing/2014/main" id="{E38FB575-26ED-40A6-8F18-6344455D1825}"/>
              </a:ext>
            </a:extLst>
          </p:cNvPr>
          <p:cNvSpPr>
            <a:spLocks xmlns:a="http://schemas.openxmlformats.org/drawingml/2006/main" noGrp="1"/>
          </p:cNvSpPr>
          <p:nvPr/>
        </p:nvSpPr>
        <p:spPr>
          <a:xfrm xmlns:a="http://schemas.openxmlformats.org/drawingml/2006/main">
            <a:off x="819150" y="1428750"/>
            <a:ext cx="10553700" cy="2571750"/>
          </a:xfrm>
          <a:prstGeom xmlns:a="http://schemas.openxmlformats.org/drawingml/2006/main" prst="roundRect">
            <a:avLst>
              <a:gd name="adj" fmla="val 6667"/>
            </a:avLst>
          </a:prstGeom>
          <a:solidFill xmlns:a="http://schemas.openxmlformats.org/drawingml/2006/main">
            <a:srgbClr val="F5EFE4"/>
          </a:solidFill>
          <a:ln xmlns:a="http://schemas.openxmlformats.org/drawingml/2006/main" w="19050" cmpd="sng">
            <a:solidFill>
              <a:srgbClr val="C83E35"/>
            </a:solidFill>
            <a:prstDash val="solid"/>
            <a:headEnd type="none" w="sm" len="sm"/>
            <a:tailEnd type="none" w="sm" len="sm"/>
          </a:ln>
        </p:spPr>
        <p:txBody>
          <a:bodyPr xmlns:a="http://schemas.openxmlformats.org/drawingml/2006/main" spcFirstLastPara="1" wrap="square" lIns="91425" tIns="91425" rIns="91425" bIns="91425" anchor="ctr">
            <a:noAutofit/>
          </a:bodyPr>
          <a:lstStyle xmlns:a="http://schemas.openxmlformats.org/drawingml/2006/main"/>
          <a:p xmlns:a="http://schemas.openxmlformats.org/drawingml/2006/main">
            <a:pPr marL="0" lvl="0" indent="0" algn="l">
              <a:spcBef>
                <a:spcPts val="0"/>
              </a:spcBef>
              <a:spcAft>
                <a:spcPts val="0"/>
              </a:spcAft>
              <a:buNone/>
            </a:pPr>
            <a:r>
              <a:t/>
            </a:r>
            <a:endParaRPr/>
          </a:p>
        </p:txBody>
      </p:sp>
      <p:sp>
        <p:nvSpPr>
          <p:cNvPr id="108" name="Google Shape;108;p9">
            <a:extLst xmlns:a="http://schemas.openxmlformats.org/drawingml/2006/main">
              <a:ext uri="{FF2B5EF4-FFF2-40B4-BE49-F238E27FC236}">
                <a16:creationId xmlns:a16="http://schemas.microsoft.com/office/drawing/2014/main" id="{2C3A9D1D-C3AD-442C-8970-F83038880E94}"/>
              </a:ext>
            </a:extLst>
          </p:cNvPr>
          <p:cNvSpPr>
            <a:spLocks xmlns:a="http://schemas.openxmlformats.org/drawingml/2006/main" noGrp="1"/>
          </p:cNvSpPr>
          <p:nvPr/>
        </p:nvSpPr>
        <p:spPr>
          <a:xfrm xmlns:a="http://schemas.openxmlformats.org/drawingml/2006/main">
            <a:off x="1104900" y="1809750"/>
            <a:ext cx="9525000" cy="2476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38100" tIns="19050" rIns="38100" bIns="19050" anchor="ctr">
            <a:noAutofit/>
          </a:bodyPr>
          <a:lstStyle xmlns:a="http://schemas.openxmlformats.org/drawingml/2006/main"/>
          <a:p xmlns:a="http://schemas.openxmlformats.org/drawingml/2006/main">
            <a:pPr marL="0" marR="0" lvl="0" indent="0" algn="l">
              <a:spcBef>
                <a:spcPts val="0"/>
              </a:spcBef>
              <a:spcAft>
                <a:spcPts val="0"/>
              </a:spcAft>
              <a:buNone/>
            </a:pPr>
            <a:r>
              <a:rPr sz="1125" b="1">
                <a:solidFill>
                  <a:srgbClr val="C83E35"/>
                </a:solidFill>
                <a:latin typeface="Arial"/>
                <a:ea typeface="Arial"/>
                <a:cs typeface="Arial"/>
              </a:rPr>
              <a:t>CHARTE DE CORBIE · ENTRE 1170 ET 1200 · TEXTE ADAPTÉ</a:t>
            </a:r>
            <a:endParaRPr/>
          </a:p>
        </p:txBody>
      </p:sp>
      <p:sp>
        <p:nvSpPr>
          <p:cNvPr id="109" name="Google Shape;109;p9">
            <a:extLst xmlns:a="http://schemas.openxmlformats.org/drawingml/2006/main">
              <a:ext uri="{FF2B5EF4-FFF2-40B4-BE49-F238E27FC236}">
                <a16:creationId xmlns:a16="http://schemas.microsoft.com/office/drawing/2014/main" id="{B9B4C9D6-BBA2-4ADE-BFCB-EF434DB6A9C5}"/>
              </a:ext>
            </a:extLst>
          </p:cNvPr>
          <p:cNvSpPr>
            <a:spLocks xmlns:a="http://schemas.openxmlformats.org/drawingml/2006/main" noGrp="1"/>
          </p:cNvSpPr>
          <p:nvPr/>
        </p:nvSpPr>
        <p:spPr>
          <a:xfrm xmlns:a="http://schemas.openxmlformats.org/drawingml/2006/main">
            <a:off x="1143000" y="2095500"/>
            <a:ext cx="9715500" cy="14287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38100" tIns="19050" rIns="38100" bIns="19050" anchor="ctr">
            <a:noAutofit/>
          </a:bodyPr>
          <a:lstStyle xmlns:a="http://schemas.openxmlformats.org/drawingml/2006/main"/>
          <a:p xmlns:a="http://schemas.openxmlformats.org/drawingml/2006/main">
            <a:pPr marL="0" marR="0" lvl="0" indent="0" algn="l">
              <a:spcBef>
                <a:spcPts val="0"/>
              </a:spcBef>
              <a:spcAft>
                <a:spcPts val="0"/>
              </a:spcAft>
              <a:buNone/>
            </a:pPr>
            <a:r>
              <a:rPr sz="1725">
                <a:solidFill>
                  <a:srgbClr val="1F2933"/>
                </a:solidFill>
              </a:rPr>
              <a:t>Tous les hommes non libres doivent, pour chaque exploitation, six jours de travail manuel chaque année, notamment au fossé. Des paysans remettent aussi des récoltes ou de l'argent au seigneur et paient une banalité pour le moulin. Ils doivent enfin à l'Église un prélèvement sur les récoltes appelé dîme.</a:t>
            </a:r>
            <a:endParaRPr/>
          </a:p>
        </p:txBody>
      </p:sp>
      <p:sp>
        <p:nvSpPr>
          <p:cNvPr id="110" name="Google Shape;110;p9">
            <a:extLst xmlns:a="http://schemas.openxmlformats.org/drawingml/2006/main">
              <a:ext uri="{FF2B5EF4-FFF2-40B4-BE49-F238E27FC236}">
                <a16:creationId xmlns:a16="http://schemas.microsoft.com/office/drawing/2014/main" id="{63614F0B-2F14-4110-9583-55F870EB3D72}"/>
              </a:ext>
            </a:extLst>
          </p:cNvPr>
          <p:cNvSpPr>
            <a:spLocks xmlns:a="http://schemas.openxmlformats.org/drawingml/2006/main" noGrp="1"/>
          </p:cNvSpPr>
          <p:nvPr/>
        </p:nvSpPr>
        <p:spPr>
          <a:xfrm xmlns:a="http://schemas.openxmlformats.org/drawingml/2006/main">
            <a:off x="1143000" y="3600450"/>
            <a:ext cx="9715500" cy="2667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38100" tIns="19050" rIns="38100" bIns="19050" anchor="ctr">
            <a:noAutofit/>
          </a:bodyPr>
          <a:lstStyle xmlns:a="http://schemas.openxmlformats.org/drawingml/2006/main"/>
          <a:p xmlns:a="http://schemas.openxmlformats.org/drawingml/2006/main">
            <a:pPr marL="0" marR="0" lvl="0" indent="0" algn="ctr">
              <a:spcBef>
                <a:spcPts val="0"/>
              </a:spcBef>
              <a:spcAft>
                <a:spcPts val="0"/>
              </a:spcAft>
              <a:buNone/>
            </a:pPr>
            <a:r>
              <a:rPr sz="1275" b="1">
                <a:solidFill>
                  <a:srgbClr val="247BA0"/>
                </a:solidFill>
              </a:rPr>
              <a:t>SEIGNEUR : corvée · redevance · banalité   |   ÉGLISE : dîme</a:t>
            </a:r>
            <a:endParaRPr/>
          </a:p>
        </p:txBody>
      </p:sp>
      <p:sp>
        <p:nvSpPr>
          <p:cNvPr id="111" name="Google Shape;111;p9">
            <a:extLst xmlns:a="http://schemas.openxmlformats.org/drawingml/2006/main">
              <a:ext uri="{FF2B5EF4-FFF2-40B4-BE49-F238E27FC236}">
                <a16:creationId xmlns:a16="http://schemas.microsoft.com/office/drawing/2014/main" id="{639B01FC-8237-4F5F-846C-434ADC13F8D4}"/>
              </a:ext>
            </a:extLst>
          </p:cNvPr>
          <p:cNvSpPr>
            <a:spLocks xmlns:a="http://schemas.openxmlformats.org/drawingml/2006/main" noGrp="1"/>
          </p:cNvSpPr>
          <p:nvPr/>
        </p:nvSpPr>
        <p:spPr>
          <a:xfrm xmlns:a="http://schemas.openxmlformats.org/drawingml/2006/main">
            <a:off x="857250" y="4248150"/>
            <a:ext cx="10477500" cy="1943100"/>
          </a:xfrm>
          <a:prstGeom xmlns:a="http://schemas.openxmlformats.org/drawingml/2006/main" prst="roundRect">
            <a:avLst>
              <a:gd name="adj" fmla="val 6863"/>
            </a:avLst>
          </a:prstGeom>
          <a:solidFill xmlns:a="http://schemas.openxmlformats.org/drawingml/2006/main">
            <a:srgbClr val="EAF5FA"/>
          </a:solidFill>
          <a:ln xmlns:a="http://schemas.openxmlformats.org/drawingml/2006/main" w="19050" cmpd="sng">
            <a:solidFill>
              <a:srgbClr val="247BA0"/>
            </a:solidFill>
            <a:prstDash val="solid"/>
            <a:headEnd type="none" w="sm" len="sm"/>
            <a:tailEnd type="none" w="sm" len="sm"/>
          </a:ln>
        </p:spPr>
        <p:txBody>
          <a:bodyPr xmlns:a="http://schemas.openxmlformats.org/drawingml/2006/main" spcFirstLastPara="1" wrap="square" lIns="91425" tIns="91425" rIns="91425" bIns="91425" anchor="ctr">
            <a:noAutofit/>
          </a:bodyPr>
          <a:lstStyle xmlns:a="http://schemas.openxmlformats.org/drawingml/2006/main"/>
          <a:p xmlns:a="http://schemas.openxmlformats.org/drawingml/2006/main">
            <a:pPr marL="0" lvl="0" indent="0" algn="l">
              <a:spcBef>
                <a:spcPts val="0"/>
              </a:spcBef>
              <a:spcAft>
                <a:spcPts val="0"/>
              </a:spcAft>
              <a:buNone/>
            </a:pPr>
            <a:r>
              <a:t/>
            </a:r>
            <a:endParaRPr/>
          </a:p>
        </p:txBody>
      </p:sp>
      <p:sp>
        <p:nvSpPr>
          <p:cNvPr id="112" name="Google Shape;112;p9">
            <a:extLst xmlns:a="http://schemas.openxmlformats.org/drawingml/2006/main">
              <a:ext uri="{FF2B5EF4-FFF2-40B4-BE49-F238E27FC236}">
                <a16:creationId xmlns:a16="http://schemas.microsoft.com/office/drawing/2014/main" id="{130549B7-0F06-4FB4-AD32-B658804F0D4D}"/>
              </a:ext>
            </a:extLst>
          </p:cNvPr>
          <p:cNvSpPr>
            <a:spLocks xmlns:a="http://schemas.openxmlformats.org/drawingml/2006/main" noGrp="1"/>
          </p:cNvSpPr>
          <p:nvPr/>
        </p:nvSpPr>
        <p:spPr>
          <a:xfrm xmlns:a="http://schemas.openxmlformats.org/drawingml/2006/main">
            <a:off x="1028700" y="4362450"/>
            <a:ext cx="10134600" cy="17145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28575" tIns="28575" rIns="28575" bIns="28575" anchor="t">
            <a:noAutofit/>
          </a:bodyPr>
          <a:lstStyle xmlns:a="http://schemas.openxmlformats.org/drawingml/2006/main"/>
          <a:p xmlns:a="http://schemas.openxmlformats.org/drawingml/2006/main">
            <a:pPr marL="0" marR="0" lvl="0" indent="0" algn="l">
              <a:spcBef>
                <a:spcPts val="4"/>
              </a:spcBef>
              <a:spcAft>
                <a:spcPts val="0"/>
              </a:spcAft>
              <a:buNone/>
            </a:pPr>
            <a:r>
              <a:rPr sz="1275" b="1">
                <a:solidFill>
                  <a:srgbClr val="1F2933"/>
                </a:solidFill>
              </a:rPr>
              <a:t>1. Dans le texte, relève ce que le paysan doit FAIRE, DONNER au seigneur, PAYER et DONNER à l'Église.</a:t>
            </a:r>
            <a:endParaRPr sz="1275" b="1">
              <a:solidFill>
                <a:srgbClr val="1F2933"/>
              </a:solidFill>
            </a:endParaRPr>
          </a:p>
          <a:p xmlns:a="http://schemas.openxmlformats.org/drawingml/2006/main">
            <a:pPr marL="0" marR="0" lvl="0" indent="0" algn="l">
              <a:spcBef>
                <a:spcPts val="4"/>
              </a:spcBef>
              <a:spcAft>
                <a:spcPts val="0"/>
              </a:spcAft>
              <a:buNone/>
            </a:pPr>
            <a:r>
              <a:rPr sz="1275" b="1">
                <a:solidFill>
                  <a:srgbClr val="1F2933"/>
                </a:solidFill>
              </a:rPr>
              <a:t>2. À partir des exemples, explique la différence entre une corvée, une redevance, une banalité et la dîme.</a:t>
            </a:r>
            <a:endParaRPr sz="1275" b="1">
              <a:solidFill>
                <a:srgbClr val="1F2933"/>
              </a:solidFill>
            </a:endParaRPr>
          </a:p>
          <a:p xmlns:a="http://schemas.openxmlformats.org/drawingml/2006/main">
            <a:pPr marL="0" marR="0" lvl="0" indent="0" algn="l">
              <a:spcBef>
                <a:spcPts val="4"/>
              </a:spcBef>
              <a:spcAft>
                <a:spcPts val="0"/>
              </a:spcAft>
              <a:buNone/>
            </a:pPr>
            <a:r>
              <a:rPr sz="1275" b="1">
                <a:solidFill>
                  <a:srgbClr val="1F2933"/>
                </a:solidFill>
              </a:rPr>
              <a:t>3. Un paysan qui possède très peu d'argent peut-il éviter toutes les obligations ? Justifie avec deux indices du document.</a:t>
            </a:r>
            <a:endParaRPr sz="1275" b="1">
              <a:solidFill>
                <a:srgbClr val="1F2933"/>
              </a:solidFill>
            </a:endParaRPr>
          </a:p>
          <a:p xmlns:a="http://schemas.openxmlformats.org/drawingml/2006/main">
            <a:pPr marL="0" marR="0" lvl="0" indent="0" algn="l">
              <a:spcBef>
                <a:spcPts val="4"/>
              </a:spcBef>
              <a:spcAft>
                <a:spcPts val="0"/>
              </a:spcAft>
              <a:buNone/>
            </a:pPr>
            <a:r>
              <a:rPr sz="1275" b="1">
                <a:solidFill>
                  <a:srgbClr val="1F2933"/>
                </a:solidFill>
              </a:rPr>
              <a:t>4. Que révèlent ces obligations sur la place du seigneur et de l'Église dans la vie paysanne ?</a:t>
            </a:r>
            <a:endParaRPr/>
          </a:p>
        </p:txBody>
      </p:sp>
      <p:sp>
        <p:nvSpPr>
          <p:cNvPr id="113" name="Google Shape;113;p9">
            <a:extLst xmlns:a="http://schemas.openxmlformats.org/drawingml/2006/main">
              <a:ext uri="{FF2B5EF4-FFF2-40B4-BE49-F238E27FC236}">
                <a16:creationId xmlns:a16="http://schemas.microsoft.com/office/drawing/2014/main" id="{7585464B-8936-4A71-BF06-012CFF35478C}"/>
              </a:ext>
            </a:extLst>
          </p:cNvPr>
          <p:cNvSpPr>
            <a:spLocks xmlns:a="http://schemas.openxmlformats.org/drawingml/2006/main" noGrp="1"/>
          </p:cNvSpPr>
          <p:nvPr/>
        </p:nvSpPr>
        <p:spPr>
          <a:xfrm xmlns:a="http://schemas.openxmlformats.org/drawingml/2006/main">
            <a:off x="666750" y="6496050"/>
            <a:ext cx="9525000" cy="2095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38100" tIns="19050" rIns="38100" bIns="19050" anchor="ctr">
            <a:noAutofit/>
          </a:bodyPr>
          <a:lstStyle xmlns:a="http://schemas.openxmlformats.org/drawingml/2006/main"/>
          <a:p xmlns:a="http://schemas.openxmlformats.org/drawingml/2006/main">
            <a:pPr marL="0" marR="0" lvl="0" indent="0" algn="l">
              <a:spcBef>
                <a:spcPts val="0"/>
              </a:spcBef>
              <a:spcAft>
                <a:spcPts val="0"/>
              </a:spcAft>
              <a:buNone/>
            </a:pPr>
            <a:r>
              <a:rPr sz="900" b="0">
                <a:solidFill>
                  <a:srgbClr val="5B6670"/>
                </a:solidFill>
                <a:latin typeface="Arial"/>
                <a:ea typeface="Arial"/>
                <a:cs typeface="Arial"/>
              </a:rPr>
              <a:t>Les paysans</a:t>
            </a:r>
            <a:endParaRPr/>
          </a:p>
        </p:txBody>
      </p:sp>
      <p:sp>
        <p:nvSpPr>
          <p:cNvPr id="114" name="Google Shape;114;p9">
            <a:extLst xmlns:a="http://schemas.openxmlformats.org/drawingml/2006/main">
              <a:ext uri="{FF2B5EF4-FFF2-40B4-BE49-F238E27FC236}">
                <a16:creationId xmlns:a16="http://schemas.microsoft.com/office/drawing/2014/main" id="{169DC698-2B36-43D2-BBF3-1782AD0B924F}"/>
              </a:ext>
            </a:extLst>
          </p:cNvPr>
          <p:cNvSpPr>
            <a:spLocks xmlns:a="http://schemas.openxmlformats.org/drawingml/2006/main" noGrp="1"/>
          </p:cNvSpPr>
          <p:nvPr/>
        </p:nvSpPr>
        <p:spPr>
          <a:xfrm xmlns:a="http://schemas.openxmlformats.org/drawingml/2006/main">
            <a:off x="11049000" y="6477000"/>
            <a:ext cx="476250" cy="2095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38100" tIns="19050" rIns="38100" bIns="19050" anchor="ctr">
            <a:noAutofit/>
          </a:bodyPr>
          <a:lstStyle xmlns:a="http://schemas.openxmlformats.org/drawingml/2006/main"/>
          <a:p xmlns:a="http://schemas.openxmlformats.org/drawingml/2006/main">
            <a:pPr marL="0" marR="0" lvl="0" indent="0" algn="r">
              <a:spcBef>
                <a:spcPts val="0"/>
              </a:spcBef>
              <a:spcAft>
                <a:spcPts val="0"/>
              </a:spcAft>
              <a:buNone/>
            </a:pPr>
            <a:r>
              <a:rPr sz="900" b="1">
                <a:solidFill>
                  <a:srgbClr val="5B6670"/>
                </a:solidFill>
                <a:latin typeface="Arial"/>
                <a:ea typeface="Arial"/>
                <a:cs typeface="Arial"/>
              </a:rPr>
              <a:t>7</a:t>
            </a:r>
            <a:endParaRPr/>
          </a:p>
        </p:txBody>
      </p:sp>
    </p:spTree>
    <p:extLst>
      <p:ext uri="{BB962C8B-B14F-4D97-AF65-F5344CB8AC3E}">
        <p14:creationId xmlns:p14="http://schemas.microsoft.com/office/powerpoint/2010/main" val="1740465186"/>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0" name="Google Shape;120;p10">
            <a:extLst xmlns:a="http://schemas.openxmlformats.org/drawingml/2006/main">
              <a:ext uri="{FF2B5EF4-FFF2-40B4-BE49-F238E27FC236}">
                <a16:creationId xmlns:a16="http://schemas.microsoft.com/office/drawing/2014/main" id="{6A9CA5F1-5529-48FE-909B-97A700CF6D90}"/>
              </a:ext>
            </a:extLst>
          </p:cNvPr>
          <p:cNvSpPr>
            <a:spLocks xmlns:a="http://schemas.openxmlformats.org/drawingml/2006/main" noGrp="1"/>
          </p:cNvSpPr>
          <p:nvPr/>
        </p:nvSpPr>
        <p:spPr>
          <a:xfrm xmlns:a="http://schemas.openxmlformats.org/drawingml/2006/main">
            <a:off x="666750" y="228600"/>
            <a:ext cx="5334000" cy="2667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38100" tIns="19050" rIns="38100" bIns="19050" anchor="ctr">
            <a:noAutofit/>
          </a:bodyPr>
          <a:lstStyle xmlns:a="http://schemas.openxmlformats.org/drawingml/2006/main"/>
          <a:p xmlns:a="http://schemas.openxmlformats.org/drawingml/2006/main">
            <a:pPr marL="0" marR="0" lvl="0" indent="0" algn="l">
              <a:spcBef>
                <a:spcPts val="0"/>
              </a:spcBef>
              <a:spcAft>
                <a:spcPts val="0"/>
              </a:spcAft>
              <a:buNone/>
            </a:pPr>
            <a:r>
              <a:rPr sz="1125" b="1">
                <a:solidFill>
                  <a:srgbClr val="247BA0"/>
                </a:solidFill>
                <a:latin typeface="Arial"/>
                <a:ea typeface="Arial"/>
                <a:cs typeface="Arial"/>
              </a:rPr>
              <a:t>MISE EN COMMUN</a:t>
            </a:r>
            <a:endParaRPr/>
          </a:p>
        </p:txBody>
      </p:sp>
      <p:sp>
        <p:nvSpPr>
          <p:cNvPr id="121" name="Google Shape;121;p10">
            <a:extLst xmlns:a="http://schemas.openxmlformats.org/drawingml/2006/main">
              <a:ext uri="{FF2B5EF4-FFF2-40B4-BE49-F238E27FC236}">
                <a16:creationId xmlns:a16="http://schemas.microsoft.com/office/drawing/2014/main" id="{F0D9159D-60D6-4E93-9BB1-344FF238D7D4}"/>
              </a:ext>
            </a:extLst>
          </p:cNvPr>
          <p:cNvSpPr>
            <a:spLocks xmlns:a="http://schemas.openxmlformats.org/drawingml/2006/main" noGrp="1"/>
          </p:cNvSpPr>
          <p:nvPr/>
        </p:nvSpPr>
        <p:spPr>
          <a:xfrm xmlns:a="http://schemas.openxmlformats.org/drawingml/2006/main">
            <a:off x="666750" y="495300"/>
            <a:ext cx="10858500" cy="7048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38100" tIns="19050" rIns="38100" bIns="19050" anchor="ctr">
            <a:noAutofit/>
          </a:bodyPr>
          <a:lstStyle xmlns:a="http://schemas.openxmlformats.org/drawingml/2006/main"/>
          <a:p xmlns:a="http://schemas.openxmlformats.org/drawingml/2006/main">
            <a:pPr marL="0" marR="0" lvl="0" indent="0" algn="l">
              <a:spcBef>
                <a:spcPts val="0"/>
              </a:spcBef>
              <a:spcAft>
                <a:spcPts val="0"/>
              </a:spcAft>
              <a:buNone/>
            </a:pPr>
            <a:r>
              <a:rPr sz="2850" b="1">
                <a:solidFill>
                  <a:srgbClr val="153A59"/>
                </a:solidFill>
                <a:latin typeface="Arial"/>
                <a:ea typeface="Arial"/>
                <a:cs typeface="Arial"/>
              </a:rPr>
              <a:t>Correction — document 2</a:t>
            </a:r>
            <a:endParaRPr/>
          </a:p>
        </p:txBody>
      </p:sp>
      <p:cxnSp>
        <p:nvCxnSpPr>
          <p:cNvPr id="133" name="Google Shape;122;p10"/>
          <p:cNvCxnSpPr/>
          <p:nvPr/>
        </p:nvCxnSpPr>
        <p:spPr>
          <a:xfrm xmlns:a="http://schemas.openxmlformats.org/drawingml/2006/main">
            <a:off x="666750" y="1238250"/>
            <a:ext cx="1571625" cy="0"/>
          </a:xfrm>
          <a:prstGeom xmlns:a="http://schemas.openxmlformats.org/drawingml/2006/main" prst="straightConnector1">
            <a:avLst/>
          </a:prstGeom>
          <a:ln xmlns:a="http://schemas.openxmlformats.org/drawingml/2006/main" w="47625" cap="flat">
            <a:solidFill>
              <a:srgbClr val="C83E35"/>
            </a:solidFill>
            <a:prstDash val="solid"/>
            <a:round/>
            <a:headEnd type="none" w="sm" len="sm"/>
            <a:tailEnd type="none" w="sm" len="sm"/>
          </a:ln>
        </p:spPr>
      </p:cxnSp>
      <p:sp>
        <p:nvSpPr>
          <p:cNvPr id="123" name="Google Shape;123;p10">
            <a:extLst xmlns:a="http://schemas.openxmlformats.org/drawingml/2006/main">
              <a:ext uri="{FF2B5EF4-FFF2-40B4-BE49-F238E27FC236}">
                <a16:creationId xmlns:a16="http://schemas.microsoft.com/office/drawing/2014/main" id="{BB2B03DC-C07D-43E0-AF49-BE3EC7E19CF0}"/>
              </a:ext>
            </a:extLst>
          </p:cNvPr>
          <p:cNvSpPr>
            <a:spLocks xmlns:a="http://schemas.openxmlformats.org/drawingml/2006/main" noGrp="1"/>
          </p:cNvSpPr>
          <p:nvPr/>
        </p:nvSpPr>
        <p:spPr>
          <a:xfrm xmlns:a="http://schemas.openxmlformats.org/drawingml/2006/main">
            <a:off x="819150" y="1619250"/>
            <a:ext cx="10553700" cy="4048125"/>
          </a:xfrm>
          <a:prstGeom xmlns:a="http://schemas.openxmlformats.org/drawingml/2006/main" prst="roundRect">
            <a:avLst>
              <a:gd name="adj" fmla="val 4706"/>
            </a:avLst>
          </a:prstGeom>
          <a:solidFill xmlns:a="http://schemas.openxmlformats.org/drawingml/2006/main">
            <a:srgbClr val="EAF5FA"/>
          </a:solidFill>
          <a:ln xmlns:a="http://schemas.openxmlformats.org/drawingml/2006/main" w="19050" cmpd="sng">
            <a:solidFill>
              <a:srgbClr val="247BA0"/>
            </a:solidFill>
            <a:prstDash val="solid"/>
            <a:headEnd type="none" w="sm" len="sm"/>
            <a:tailEnd type="none" w="sm" len="sm"/>
          </a:ln>
        </p:spPr>
        <p:txBody>
          <a:bodyPr xmlns:a="http://schemas.openxmlformats.org/drawingml/2006/main" spcFirstLastPara="1" wrap="square" lIns="91425" tIns="91425" rIns="91425" bIns="91425" anchor="ctr">
            <a:noAutofit/>
          </a:bodyPr>
          <a:lstStyle xmlns:a="http://schemas.openxmlformats.org/drawingml/2006/main"/>
          <a:p xmlns:a="http://schemas.openxmlformats.org/drawingml/2006/main">
            <a:pPr marL="0" lvl="0" indent="0" algn="l">
              <a:spcBef>
                <a:spcPts val="0"/>
              </a:spcBef>
              <a:spcAft>
                <a:spcPts val="0"/>
              </a:spcAft>
              <a:buNone/>
            </a:pPr>
            <a:r>
              <a:t/>
            </a:r>
            <a:endParaRPr/>
          </a:p>
        </p:txBody>
      </p:sp>
      <p:sp>
        <p:nvSpPr>
          <p:cNvPr id="124" name="Google Shape;124;p10">
            <a:extLst xmlns:a="http://schemas.openxmlformats.org/drawingml/2006/main">
              <a:ext uri="{FF2B5EF4-FFF2-40B4-BE49-F238E27FC236}">
                <a16:creationId xmlns:a16="http://schemas.microsoft.com/office/drawing/2014/main" id="{E51D22FE-F915-4FA9-B667-7C4FF77BEE52}"/>
              </a:ext>
            </a:extLst>
          </p:cNvPr>
          <p:cNvSpPr>
            <a:spLocks xmlns:a="http://schemas.openxmlformats.org/drawingml/2006/main" noGrp="1"/>
          </p:cNvSpPr>
          <p:nvPr/>
        </p:nvSpPr>
        <p:spPr>
          <a:xfrm xmlns:a="http://schemas.openxmlformats.org/drawingml/2006/main">
            <a:off x="1143000" y="1952625"/>
            <a:ext cx="9810750" cy="328612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38100" tIns="38100" rIns="38100" bIns="38100" anchor="t">
            <a:noAutofit/>
          </a:bodyPr>
          <a:lstStyle xmlns:a="http://schemas.openxmlformats.org/drawingml/2006/main"/>
          <a:p xmlns:a="http://schemas.openxmlformats.org/drawingml/2006/main">
            <a:pPr marL="24" marR="0" lvl="0" indent="-104775" algn="l">
              <a:spcBef>
                <a:spcPts val="10"/>
              </a:spcBef>
              <a:spcAft>
                <a:spcPts val="0"/>
              </a:spcAft>
              <a:buClr>
                <a:srgbClr val="1F2933"/>
              </a:buClr>
              <a:buSzPts val="1650"/>
              <a:buFont typeface="Arial"/>
              <a:buChar char="•"/>
            </a:pPr>
            <a:r>
              <a:rPr sz="1650">
                <a:solidFill>
                  <a:srgbClr val="1F2933"/>
                </a:solidFill>
              </a:rPr>
              <a:t>Il doit travailler, donner des récoltes ou de l'argent au seigneur, payer une banalité et donner la dîme à l'Église.</a:t>
            </a:r>
            <a:endParaRPr sz="1650">
              <a:solidFill>
                <a:srgbClr val="1F2933"/>
              </a:solidFill>
            </a:endParaRPr>
          </a:p>
          <a:p xmlns:a="http://schemas.openxmlformats.org/drawingml/2006/main">
            <a:pPr marL="24" marR="0" lvl="0" indent="-104775" algn="l">
              <a:spcBef>
                <a:spcPts val="10"/>
              </a:spcBef>
              <a:spcAft>
                <a:spcPts val="0"/>
              </a:spcAft>
              <a:buClr>
                <a:srgbClr val="1F2933"/>
              </a:buClr>
              <a:buSzPts val="1650"/>
              <a:buFont typeface="Arial"/>
              <a:buChar char="•"/>
            </a:pPr>
            <a:r>
              <a:rPr sz="1650">
                <a:solidFill>
                  <a:srgbClr val="1F2933"/>
                </a:solidFill>
              </a:rPr>
              <a:t>Corvée : travail gratuit ; redevance : récolte ou argent au seigneur ; banalité : taxe d'équipement ; dîme : prélèvement sur les récoltes dû à l'Église.</a:t>
            </a:r>
            <a:endParaRPr sz="1650">
              <a:solidFill>
                <a:srgbClr val="1F2933"/>
              </a:solidFill>
            </a:endParaRPr>
          </a:p>
          <a:p xmlns:a="http://schemas.openxmlformats.org/drawingml/2006/main">
            <a:pPr marL="24" marR="0" lvl="0" indent="-104775" algn="l">
              <a:spcBef>
                <a:spcPts val="10"/>
              </a:spcBef>
              <a:spcAft>
                <a:spcPts val="0"/>
              </a:spcAft>
              <a:buClr>
                <a:srgbClr val="1F2933"/>
              </a:buClr>
              <a:buSzPts val="1650"/>
              <a:buFont typeface="Arial"/>
              <a:buChar char="•"/>
            </a:pPr>
            <a:r>
              <a:rPr sz="1650">
                <a:solidFill>
                  <a:srgbClr val="1F2933"/>
                </a:solidFill>
              </a:rPr>
              <a:t>Non. Même sans argent, il peut devoir fournir du travail et une part de sa récolte.</a:t>
            </a:r>
            <a:endParaRPr sz="1650">
              <a:solidFill>
                <a:srgbClr val="1F2933"/>
              </a:solidFill>
            </a:endParaRPr>
          </a:p>
          <a:p xmlns:a="http://schemas.openxmlformats.org/drawingml/2006/main">
            <a:pPr marL="24" marR="0" lvl="0" indent="-104775" algn="l">
              <a:spcBef>
                <a:spcPts val="10"/>
              </a:spcBef>
              <a:spcAft>
                <a:spcPts val="0"/>
              </a:spcAft>
              <a:buClr>
                <a:srgbClr val="1F2933"/>
              </a:buClr>
              <a:buSzPts val="1650"/>
              <a:buFont typeface="Arial"/>
              <a:buChar char="•"/>
            </a:pPr>
            <a:r>
              <a:rPr sz="1650">
                <a:solidFill>
                  <a:srgbClr val="1F2933"/>
                </a:solidFill>
              </a:rPr>
              <a:t>Le seigneur impose travail, redevances et taxes ; l'Église reçoit la dîme. Tous deux encadrent une partie importante de la vie paysanne.</a:t>
            </a:r>
            <a:endParaRPr/>
          </a:p>
        </p:txBody>
      </p:sp>
      <p:sp>
        <p:nvSpPr>
          <p:cNvPr id="125" name="Google Shape;125;p10">
            <a:extLst xmlns:a="http://schemas.openxmlformats.org/drawingml/2006/main">
              <a:ext uri="{FF2B5EF4-FFF2-40B4-BE49-F238E27FC236}">
                <a16:creationId xmlns:a16="http://schemas.microsoft.com/office/drawing/2014/main" id="{E9121DFB-1975-4903-82A1-16E8623090B8}"/>
              </a:ext>
            </a:extLst>
          </p:cNvPr>
          <p:cNvSpPr>
            <a:spLocks xmlns:a="http://schemas.openxmlformats.org/drawingml/2006/main" noGrp="1"/>
          </p:cNvSpPr>
          <p:nvPr/>
        </p:nvSpPr>
        <p:spPr>
          <a:xfrm xmlns:a="http://schemas.openxmlformats.org/drawingml/2006/main">
            <a:off x="1143000" y="5286375"/>
            <a:ext cx="9620250" cy="3048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38100" tIns="19050" rIns="38100" bIns="19050" anchor="ctr">
            <a:noAutofit/>
          </a:bodyPr>
          <a:lstStyle xmlns:a="http://schemas.openxmlformats.org/drawingml/2006/main"/>
          <a:p xmlns:a="http://schemas.openxmlformats.org/drawingml/2006/main">
            <a:pPr marL="0" marR="0" lvl="0" indent="0" algn="ctr">
              <a:spcBef>
                <a:spcPts val="0"/>
              </a:spcBef>
              <a:spcAft>
                <a:spcPts val="0"/>
              </a:spcAft>
              <a:buNone/>
            </a:pPr>
            <a:r>
              <a:rPr sz="1500" b="1">
                <a:solidFill>
                  <a:srgbClr val="C83E35"/>
                </a:solidFill>
                <a:latin typeface="Arial"/>
                <a:ea typeface="Arial"/>
                <a:cs typeface="Arial"/>
              </a:rPr>
              <a:t>Je justifie avec un indice précis du document.</a:t>
            </a:r>
            <a:endParaRPr/>
          </a:p>
        </p:txBody>
      </p:sp>
      <p:sp>
        <p:nvSpPr>
          <p:cNvPr id="126" name="Google Shape;126;p10">
            <a:extLst xmlns:a="http://schemas.openxmlformats.org/drawingml/2006/main">
              <a:ext uri="{FF2B5EF4-FFF2-40B4-BE49-F238E27FC236}">
                <a16:creationId xmlns:a16="http://schemas.microsoft.com/office/drawing/2014/main" id="{06183E37-8EB3-4608-A8EC-A0C517FFF997}"/>
              </a:ext>
            </a:extLst>
          </p:cNvPr>
          <p:cNvSpPr>
            <a:spLocks xmlns:a="http://schemas.openxmlformats.org/drawingml/2006/main" noGrp="1"/>
          </p:cNvSpPr>
          <p:nvPr/>
        </p:nvSpPr>
        <p:spPr>
          <a:xfrm xmlns:a="http://schemas.openxmlformats.org/drawingml/2006/main">
            <a:off x="666750" y="6496050"/>
            <a:ext cx="9525000" cy="2095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38100" tIns="19050" rIns="38100" bIns="19050" anchor="ctr">
            <a:noAutofit/>
          </a:bodyPr>
          <a:lstStyle xmlns:a="http://schemas.openxmlformats.org/drawingml/2006/main"/>
          <a:p xmlns:a="http://schemas.openxmlformats.org/drawingml/2006/main">
            <a:pPr marL="0" marR="0" lvl="0" indent="0" algn="l">
              <a:spcBef>
                <a:spcPts val="0"/>
              </a:spcBef>
              <a:spcAft>
                <a:spcPts val="0"/>
              </a:spcAft>
              <a:buNone/>
            </a:pPr>
            <a:r>
              <a:rPr sz="900" b="0">
                <a:solidFill>
                  <a:srgbClr val="5B6670"/>
                </a:solidFill>
                <a:latin typeface="Arial"/>
                <a:ea typeface="Arial"/>
                <a:cs typeface="Arial"/>
              </a:rPr>
              <a:t>Les paysans</a:t>
            </a:r>
            <a:endParaRPr/>
          </a:p>
        </p:txBody>
      </p:sp>
      <p:sp>
        <p:nvSpPr>
          <p:cNvPr id="127" name="Google Shape;127;p10">
            <a:extLst xmlns:a="http://schemas.openxmlformats.org/drawingml/2006/main">
              <a:ext uri="{FF2B5EF4-FFF2-40B4-BE49-F238E27FC236}">
                <a16:creationId xmlns:a16="http://schemas.microsoft.com/office/drawing/2014/main" id="{AB18BA08-F90B-4D36-8C1E-925DDC1FED90}"/>
              </a:ext>
            </a:extLst>
          </p:cNvPr>
          <p:cNvSpPr>
            <a:spLocks xmlns:a="http://schemas.openxmlformats.org/drawingml/2006/main" noGrp="1"/>
          </p:cNvSpPr>
          <p:nvPr/>
        </p:nvSpPr>
        <p:spPr>
          <a:xfrm xmlns:a="http://schemas.openxmlformats.org/drawingml/2006/main">
            <a:off x="11049000" y="6477000"/>
            <a:ext cx="476250" cy="2095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38100" tIns="19050" rIns="38100" bIns="19050" anchor="ctr">
            <a:noAutofit/>
          </a:bodyPr>
          <a:lstStyle xmlns:a="http://schemas.openxmlformats.org/drawingml/2006/main"/>
          <a:p xmlns:a="http://schemas.openxmlformats.org/drawingml/2006/main">
            <a:pPr marL="0" marR="0" lvl="0" indent="0" algn="r">
              <a:spcBef>
                <a:spcPts val="0"/>
              </a:spcBef>
              <a:spcAft>
                <a:spcPts val="0"/>
              </a:spcAft>
              <a:buNone/>
            </a:pPr>
            <a:r>
              <a:rPr sz="900" b="1">
                <a:solidFill>
                  <a:srgbClr val="5B6670"/>
                </a:solidFill>
                <a:latin typeface="Arial"/>
                <a:ea typeface="Arial"/>
                <a:cs typeface="Arial"/>
              </a:rPr>
              <a:t>8</a:t>
            </a:r>
            <a:endParaRPr/>
          </a:p>
        </p:txBody>
      </p:sp>
    </p:spTree>
    <p:extLst>
      <p:ext uri="{BB962C8B-B14F-4D97-AF65-F5344CB8AC3E}">
        <p14:creationId xmlns:p14="http://schemas.microsoft.com/office/powerpoint/2010/main" val="5706419"/>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3" name="Google Shape;133;p11">
            <a:extLst xmlns:a="http://schemas.openxmlformats.org/drawingml/2006/main">
              <a:ext uri="{FF2B5EF4-FFF2-40B4-BE49-F238E27FC236}">
                <a16:creationId xmlns:a16="http://schemas.microsoft.com/office/drawing/2014/main" id="{D58E818E-08B3-44C1-A4EB-7E1729540B21}"/>
              </a:ext>
            </a:extLst>
          </p:cNvPr>
          <p:cNvSpPr>
            <a:spLocks xmlns:a="http://schemas.openxmlformats.org/drawingml/2006/main" noGrp="1"/>
          </p:cNvSpPr>
          <p:nvPr/>
        </p:nvSpPr>
        <p:spPr>
          <a:xfrm xmlns:a="http://schemas.openxmlformats.org/drawingml/2006/main">
            <a:off x="666750" y="228600"/>
            <a:ext cx="5334000" cy="2667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38100" tIns="19050" rIns="38100" bIns="19050" anchor="ctr">
            <a:noAutofit/>
          </a:bodyPr>
          <a:lstStyle xmlns:a="http://schemas.openxmlformats.org/drawingml/2006/main"/>
          <a:p xmlns:a="http://schemas.openxmlformats.org/drawingml/2006/main">
            <a:pPr marL="0" marR="0" lvl="0" indent="0" algn="l">
              <a:spcBef>
                <a:spcPts val="0"/>
              </a:spcBef>
              <a:spcAft>
                <a:spcPts val="0"/>
              </a:spcAft>
              <a:buNone/>
            </a:pPr>
            <a:r>
              <a:rPr sz="1125" b="1">
                <a:solidFill>
                  <a:srgbClr val="247BA0"/>
                </a:solidFill>
                <a:latin typeface="Arial"/>
                <a:ea typeface="Arial"/>
                <a:cs typeface="Arial"/>
              </a:rPr>
              <a:t>TRACE ÉCRITE À COPIER</a:t>
            </a:r>
            <a:endParaRPr/>
          </a:p>
        </p:txBody>
      </p:sp>
      <p:sp>
        <p:nvSpPr>
          <p:cNvPr id="134" name="Google Shape;134;p11">
            <a:extLst xmlns:a="http://schemas.openxmlformats.org/drawingml/2006/main">
              <a:ext uri="{FF2B5EF4-FFF2-40B4-BE49-F238E27FC236}">
                <a16:creationId xmlns:a16="http://schemas.microsoft.com/office/drawing/2014/main" id="{95223C58-7A7F-4DD8-BAAA-57597CAF6267}"/>
              </a:ext>
            </a:extLst>
          </p:cNvPr>
          <p:cNvSpPr>
            <a:spLocks xmlns:a="http://schemas.openxmlformats.org/drawingml/2006/main" noGrp="1"/>
          </p:cNvSpPr>
          <p:nvPr/>
        </p:nvSpPr>
        <p:spPr>
          <a:xfrm xmlns:a="http://schemas.openxmlformats.org/drawingml/2006/main">
            <a:off x="666750" y="495300"/>
            <a:ext cx="10858500" cy="7048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38100" tIns="19050" rIns="38100" bIns="19050" anchor="ctr">
            <a:noAutofit/>
          </a:bodyPr>
          <a:lstStyle xmlns:a="http://schemas.openxmlformats.org/drawingml/2006/main"/>
          <a:p xmlns:a="http://schemas.openxmlformats.org/drawingml/2006/main">
            <a:pPr marL="0" marR="0" lvl="0" indent="0" algn="l">
              <a:spcBef>
                <a:spcPts val="0"/>
              </a:spcBef>
              <a:spcAft>
                <a:spcPts val="0"/>
              </a:spcAft>
              <a:buNone/>
            </a:pPr>
            <a:r>
              <a:rPr sz="2850" b="1">
                <a:solidFill>
                  <a:srgbClr val="153A59"/>
                </a:solidFill>
                <a:latin typeface="Arial"/>
                <a:ea typeface="Arial"/>
                <a:cs typeface="Arial"/>
              </a:rPr>
              <a:t>Le travail et les obligations des paysans</a:t>
            </a:r>
            <a:endParaRPr/>
          </a:p>
        </p:txBody>
      </p:sp>
      <p:cxnSp>
        <p:nvCxnSpPr>
          <p:cNvPr id="146" name="Google Shape;135;p11"/>
          <p:cNvCxnSpPr/>
          <p:nvPr/>
        </p:nvCxnSpPr>
        <p:spPr>
          <a:xfrm xmlns:a="http://schemas.openxmlformats.org/drawingml/2006/main">
            <a:off x="666750" y="1238250"/>
            <a:ext cx="1571625" cy="0"/>
          </a:xfrm>
          <a:prstGeom xmlns:a="http://schemas.openxmlformats.org/drawingml/2006/main" prst="straightConnector1">
            <a:avLst/>
          </a:prstGeom>
          <a:ln xmlns:a="http://schemas.openxmlformats.org/drawingml/2006/main" w="47625" cap="flat">
            <a:solidFill>
              <a:srgbClr val="C83E35"/>
            </a:solidFill>
            <a:prstDash val="solid"/>
            <a:round/>
            <a:headEnd type="none" w="sm" len="sm"/>
            <a:tailEnd type="none" w="sm" len="sm"/>
          </a:ln>
        </p:spPr>
      </p:cxnSp>
      <p:sp>
        <p:nvSpPr>
          <p:cNvPr id="136" name="Google Shape;136;p11">
            <a:extLst xmlns:a="http://schemas.openxmlformats.org/drawingml/2006/main">
              <a:ext uri="{FF2B5EF4-FFF2-40B4-BE49-F238E27FC236}">
                <a16:creationId xmlns:a16="http://schemas.microsoft.com/office/drawing/2014/main" id="{C9189313-7FDC-4790-94C7-70228902B242}"/>
              </a:ext>
            </a:extLst>
          </p:cNvPr>
          <p:cNvSpPr>
            <a:spLocks xmlns:a="http://schemas.openxmlformats.org/drawingml/2006/main" noGrp="1"/>
          </p:cNvSpPr>
          <p:nvPr/>
        </p:nvSpPr>
        <p:spPr>
          <a:xfrm xmlns:a="http://schemas.openxmlformats.org/drawingml/2006/main">
            <a:off x="742950" y="1524000"/>
            <a:ext cx="10706100" cy="4667250"/>
          </a:xfrm>
          <a:prstGeom xmlns:a="http://schemas.openxmlformats.org/drawingml/2006/main" prst="roundRect">
            <a:avLst>
              <a:gd name="adj" fmla="val 4082"/>
            </a:avLst>
          </a:prstGeom>
          <a:solidFill xmlns:a="http://schemas.openxmlformats.org/drawingml/2006/main">
            <a:srgbClr val="FFFFFF"/>
          </a:solidFill>
          <a:ln xmlns:a="http://schemas.openxmlformats.org/drawingml/2006/main" w="19050" cmpd="sng">
            <a:solidFill>
              <a:srgbClr val="247BA0"/>
            </a:solidFill>
            <a:prstDash val="solid"/>
            <a:headEnd type="none" w="sm" len="sm"/>
            <a:tailEnd type="none" w="sm" len="sm"/>
          </a:ln>
        </p:spPr>
        <p:txBody>
          <a:bodyPr xmlns:a="http://schemas.openxmlformats.org/drawingml/2006/main" spcFirstLastPara="1" wrap="square" lIns="91425" tIns="91425" rIns="91425" bIns="91425" anchor="ctr">
            <a:noAutofit/>
          </a:bodyPr>
          <a:lstStyle xmlns:a="http://schemas.openxmlformats.org/drawingml/2006/main"/>
          <a:p xmlns:a="http://schemas.openxmlformats.org/drawingml/2006/main">
            <a:pPr marL="0" lvl="0" indent="0" algn="l">
              <a:spcBef>
                <a:spcPts val="0"/>
              </a:spcBef>
              <a:spcAft>
                <a:spcPts val="0"/>
              </a:spcAft>
              <a:buNone/>
            </a:pPr>
            <a:r>
              <a:t/>
            </a:r>
            <a:endParaRPr/>
          </a:p>
        </p:txBody>
      </p:sp>
      <p:sp>
        <p:nvSpPr>
          <p:cNvPr id="137" name="Google Shape;137;p11">
            <a:extLst xmlns:a="http://schemas.openxmlformats.org/drawingml/2006/main">
              <a:ext uri="{FF2B5EF4-FFF2-40B4-BE49-F238E27FC236}">
                <a16:creationId xmlns:a16="http://schemas.microsoft.com/office/drawing/2014/main" id="{FF6820B5-77E0-4DB2-9AF2-8B441D7412F9}"/>
              </a:ext>
            </a:extLst>
          </p:cNvPr>
          <p:cNvSpPr>
            <a:spLocks xmlns:a="http://schemas.openxmlformats.org/drawingml/2006/main" noGrp="1"/>
          </p:cNvSpPr>
          <p:nvPr/>
        </p:nvSpPr>
        <p:spPr>
          <a:xfrm xmlns:a="http://schemas.openxmlformats.org/drawingml/2006/main">
            <a:off x="1066800" y="1809750"/>
            <a:ext cx="10001250" cy="404812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38100" tIns="38100" rIns="38100" bIns="38100" anchor="t">
            <a:noAutofit/>
          </a:bodyPr>
          <a:lstStyle xmlns:a="http://schemas.openxmlformats.org/drawingml/2006/main"/>
          <a:p xmlns:a="http://schemas.openxmlformats.org/drawingml/2006/main">
            <a:pPr marL="24" marR="0" lvl="0" indent="-152400" algn="l">
              <a:spcBef>
                <a:spcPts val="10"/>
              </a:spcBef>
              <a:spcAft>
                <a:spcPts val="0"/>
              </a:spcAft>
              <a:buClr>
                <a:srgbClr val="153A59"/>
              </a:buClr>
              <a:buSzPts val="2400"/>
              <a:buChar char="●"/>
            </a:pPr>
            <a:r>
              <a:rPr sz="2400">
                <a:solidFill>
                  <a:srgbClr val="153A59"/>
                </a:solidFill>
              </a:rPr>
              <a:t>Au </a:t>
            </a:r>
            <a:r>
              <a:rPr sz="2400" b="1">
                <a:solidFill>
                  <a:srgbClr val="C83E35"/>
                </a:solidFill>
              </a:rPr>
              <a:t>Moyen Âge</a:t>
            </a:r>
            <a:r>
              <a:rPr sz="2400">
                <a:solidFill>
                  <a:srgbClr val="153A59"/>
                </a:solidFill>
              </a:rPr>
              <a:t>, la majorité des habitants des seigneuries sont des paysans.</a:t>
            </a:r>
            <a:endParaRPr sz="2400">
              <a:solidFill>
                <a:srgbClr val="153A59"/>
              </a:solidFill>
            </a:endParaRPr>
          </a:p>
          <a:p xmlns:a="http://schemas.openxmlformats.org/drawingml/2006/main">
            <a:pPr marL="24" marR="0" lvl="0" indent="-152400" algn="l">
              <a:spcBef>
                <a:spcPts val="10"/>
              </a:spcBef>
              <a:spcAft>
                <a:spcPts val="0"/>
              </a:spcAft>
              <a:buClr>
                <a:srgbClr val="153A59"/>
              </a:buClr>
              <a:buSzPts val="2400"/>
              <a:buChar char="●"/>
            </a:pPr>
            <a:r>
              <a:rPr sz="2400">
                <a:solidFill>
                  <a:srgbClr val="153A59"/>
                </a:solidFill>
              </a:rPr>
              <a:t>Leurs travaux suivent les </a:t>
            </a:r>
            <a:r>
              <a:rPr sz="2400" b="1">
                <a:solidFill>
                  <a:srgbClr val="C83E35"/>
                </a:solidFill>
              </a:rPr>
              <a:t>saisons</a:t>
            </a:r>
            <a:r>
              <a:rPr sz="2400">
                <a:solidFill>
                  <a:srgbClr val="153A59"/>
                </a:solidFill>
              </a:rPr>
              <a:t> : semailles, taille, fenaison, moisson, battage et vendanges.</a:t>
            </a:r>
            <a:endParaRPr sz="2400">
              <a:solidFill>
                <a:srgbClr val="153A59"/>
              </a:solidFill>
            </a:endParaRPr>
          </a:p>
          <a:p xmlns:a="http://schemas.openxmlformats.org/drawingml/2006/main">
            <a:pPr marL="24" marR="0" lvl="0" indent="-152400" algn="l">
              <a:spcBef>
                <a:spcPts val="10"/>
              </a:spcBef>
              <a:spcAft>
                <a:spcPts val="0"/>
              </a:spcAft>
              <a:buClr>
                <a:srgbClr val="153A59"/>
              </a:buClr>
              <a:buSzPts val="2400"/>
              <a:buChar char="●"/>
            </a:pPr>
            <a:r>
              <a:rPr sz="2400">
                <a:solidFill>
                  <a:srgbClr val="153A59"/>
                </a:solidFill>
              </a:rPr>
              <a:t>Les paysans doivent au seigneur des </a:t>
            </a:r>
            <a:r>
              <a:rPr sz="2400" b="1">
                <a:solidFill>
                  <a:srgbClr val="C83E35"/>
                </a:solidFill>
              </a:rPr>
              <a:t>redevances</a:t>
            </a:r>
            <a:r>
              <a:rPr sz="2400">
                <a:solidFill>
                  <a:srgbClr val="153A59"/>
                </a:solidFill>
              </a:rPr>
              <a:t> : récoltes ou argent.</a:t>
            </a:r>
            <a:endParaRPr sz="2400">
              <a:solidFill>
                <a:srgbClr val="153A59"/>
              </a:solidFill>
            </a:endParaRPr>
          </a:p>
          <a:p xmlns:a="http://schemas.openxmlformats.org/drawingml/2006/main">
            <a:pPr marL="24" marR="0" lvl="0" indent="-152400" algn="l">
              <a:spcBef>
                <a:spcPts val="10"/>
              </a:spcBef>
              <a:spcAft>
                <a:spcPts val="0"/>
              </a:spcAft>
              <a:buClr>
                <a:srgbClr val="153A59"/>
              </a:buClr>
              <a:buSzPts val="2400"/>
              <a:buChar char="●"/>
            </a:pPr>
            <a:r>
              <a:rPr sz="2400">
                <a:solidFill>
                  <a:srgbClr val="153A59"/>
                </a:solidFill>
              </a:rPr>
              <a:t>Ils accomplissent des </a:t>
            </a:r>
            <a:r>
              <a:rPr sz="2400" b="1">
                <a:solidFill>
                  <a:srgbClr val="C83E35"/>
                </a:solidFill>
              </a:rPr>
              <a:t>corvées</a:t>
            </a:r>
            <a:r>
              <a:rPr sz="2400">
                <a:solidFill>
                  <a:srgbClr val="153A59"/>
                </a:solidFill>
              </a:rPr>
              <a:t>, c'est-à-dire des journées de travail gratuites.</a:t>
            </a:r>
            <a:endParaRPr sz="2400">
              <a:solidFill>
                <a:srgbClr val="153A59"/>
              </a:solidFill>
            </a:endParaRPr>
          </a:p>
          <a:p xmlns:a="http://schemas.openxmlformats.org/drawingml/2006/main">
            <a:pPr marL="24" marR="0" lvl="0" indent="-152400" algn="l">
              <a:spcBef>
                <a:spcPts val="10"/>
              </a:spcBef>
              <a:spcAft>
                <a:spcPts val="0"/>
              </a:spcAft>
              <a:buClr>
                <a:srgbClr val="153A59"/>
              </a:buClr>
              <a:buSzPts val="2400"/>
              <a:buChar char="●"/>
            </a:pPr>
            <a:r>
              <a:rPr sz="2400">
                <a:solidFill>
                  <a:srgbClr val="153A59"/>
                </a:solidFill>
              </a:rPr>
              <a:t>Ils paient des </a:t>
            </a:r>
            <a:r>
              <a:rPr sz="2400" b="1">
                <a:solidFill>
                  <a:srgbClr val="C83E35"/>
                </a:solidFill>
              </a:rPr>
              <a:t>banalités</a:t>
            </a:r>
            <a:r>
              <a:rPr sz="2400">
                <a:solidFill>
                  <a:srgbClr val="153A59"/>
                </a:solidFill>
              </a:rPr>
              <a:t> pour utiliser le moulin, le four ou le pressoir du seigneur.</a:t>
            </a:r>
            <a:endParaRPr sz="2400">
              <a:solidFill>
                <a:srgbClr val="153A59"/>
              </a:solidFill>
            </a:endParaRPr>
          </a:p>
          <a:p xmlns:a="http://schemas.openxmlformats.org/drawingml/2006/main">
            <a:pPr marL="24" marR="0" lvl="0" indent="-152400" algn="l">
              <a:spcBef>
                <a:spcPts val="10"/>
              </a:spcBef>
              <a:spcAft>
                <a:spcPts val="0"/>
              </a:spcAft>
              <a:buClr>
                <a:srgbClr val="153A59"/>
              </a:buClr>
              <a:buSzPts val="2400"/>
              <a:buChar char="●"/>
            </a:pPr>
            <a:r>
              <a:rPr sz="2400">
                <a:solidFill>
                  <a:srgbClr val="153A59"/>
                </a:solidFill>
              </a:rPr>
              <a:t>Ils doivent aussi à l'Église la </a:t>
            </a:r>
            <a:r>
              <a:rPr sz="2400" b="1">
                <a:solidFill>
                  <a:srgbClr val="C83E35"/>
                </a:solidFill>
              </a:rPr>
              <a:t>dîme</a:t>
            </a:r>
            <a:r>
              <a:rPr sz="2400">
                <a:solidFill>
                  <a:srgbClr val="153A59"/>
                </a:solidFill>
              </a:rPr>
              <a:t>, un prélèvement sur les récoltes.</a:t>
            </a:r>
            <a:endParaRPr sz="2400">
              <a:solidFill>
                <a:srgbClr val="153A59"/>
              </a:solidFill>
            </a:endParaRPr>
          </a:p>
        </p:txBody>
      </p:sp>
      <p:sp>
        <p:nvSpPr>
          <p:cNvPr id="138" name="Google Shape;138;p11">
            <a:extLst xmlns:a="http://schemas.openxmlformats.org/drawingml/2006/main">
              <a:ext uri="{FF2B5EF4-FFF2-40B4-BE49-F238E27FC236}">
                <a16:creationId xmlns:a16="http://schemas.microsoft.com/office/drawing/2014/main" id="{64AB6C03-7BC9-4E7D-B5CA-9A75A3D1F252}"/>
              </a:ext>
            </a:extLst>
          </p:cNvPr>
          <p:cNvSpPr>
            <a:spLocks xmlns:a="http://schemas.openxmlformats.org/drawingml/2006/main" noGrp="1"/>
          </p:cNvSpPr>
          <p:nvPr/>
        </p:nvSpPr>
        <p:spPr>
          <a:xfrm xmlns:a="http://schemas.openxmlformats.org/drawingml/2006/main">
            <a:off x="4191000" y="6229350"/>
            <a:ext cx="3810000" cy="23812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38100" tIns="19050" rIns="38100" bIns="19050" anchor="ctr">
            <a:noAutofit/>
          </a:bodyPr>
          <a:lstStyle xmlns:a="http://schemas.openxmlformats.org/drawingml/2006/main"/>
          <a:p xmlns:a="http://schemas.openxmlformats.org/drawingml/2006/main">
            <a:pPr marL="0" marR="0" lvl="0" indent="0" algn="ctr">
              <a:spcBef>
                <a:spcPts val="0"/>
              </a:spcBef>
              <a:spcAft>
                <a:spcPts val="0"/>
              </a:spcAft>
              <a:buNone/>
            </a:pPr>
            <a:r>
              <a:rPr sz="1125" b="1">
                <a:solidFill>
                  <a:srgbClr val="C83E35"/>
                </a:solidFill>
                <a:latin typeface="Arial"/>
                <a:ea typeface="Arial"/>
                <a:cs typeface="Arial"/>
              </a:rPr>
              <a:t>Mots importants à retenir</a:t>
            </a:r>
            <a:endParaRPr/>
          </a:p>
        </p:txBody>
      </p:sp>
      <p:sp>
        <p:nvSpPr>
          <p:cNvPr id="139" name="Google Shape;139;p11">
            <a:extLst xmlns:a="http://schemas.openxmlformats.org/drawingml/2006/main">
              <a:ext uri="{FF2B5EF4-FFF2-40B4-BE49-F238E27FC236}">
                <a16:creationId xmlns:a16="http://schemas.microsoft.com/office/drawing/2014/main" id="{0F65F7BB-5FC6-4C6C-B9DC-2DF3802106E6}"/>
              </a:ext>
            </a:extLst>
          </p:cNvPr>
          <p:cNvSpPr>
            <a:spLocks xmlns:a="http://schemas.openxmlformats.org/drawingml/2006/main" noGrp="1"/>
          </p:cNvSpPr>
          <p:nvPr/>
        </p:nvSpPr>
        <p:spPr>
          <a:xfrm xmlns:a="http://schemas.openxmlformats.org/drawingml/2006/main">
            <a:off x="666750" y="6496050"/>
            <a:ext cx="9525000" cy="2095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38100" tIns="19050" rIns="38100" bIns="19050" anchor="ctr">
            <a:noAutofit/>
          </a:bodyPr>
          <a:lstStyle xmlns:a="http://schemas.openxmlformats.org/drawingml/2006/main"/>
          <a:p xmlns:a="http://schemas.openxmlformats.org/drawingml/2006/main">
            <a:pPr marL="0" marR="0" lvl="0" indent="0" algn="l">
              <a:spcBef>
                <a:spcPts val="0"/>
              </a:spcBef>
              <a:spcAft>
                <a:spcPts val="0"/>
              </a:spcAft>
              <a:buNone/>
            </a:pPr>
            <a:r>
              <a:rPr sz="900" b="0">
                <a:solidFill>
                  <a:srgbClr val="5B6670"/>
                </a:solidFill>
                <a:latin typeface="Arial"/>
                <a:ea typeface="Arial"/>
                <a:cs typeface="Arial"/>
              </a:rPr>
              <a:t>Les paysans</a:t>
            </a:r>
            <a:endParaRPr/>
          </a:p>
        </p:txBody>
      </p:sp>
      <p:sp>
        <p:nvSpPr>
          <p:cNvPr id="140" name="Google Shape;140;p11">
            <a:extLst xmlns:a="http://schemas.openxmlformats.org/drawingml/2006/main">
              <a:ext uri="{FF2B5EF4-FFF2-40B4-BE49-F238E27FC236}">
                <a16:creationId xmlns:a16="http://schemas.microsoft.com/office/drawing/2014/main" id="{608A17E7-1D48-453E-8540-B353C417A565}"/>
              </a:ext>
            </a:extLst>
          </p:cNvPr>
          <p:cNvSpPr>
            <a:spLocks xmlns:a="http://schemas.openxmlformats.org/drawingml/2006/main" noGrp="1"/>
          </p:cNvSpPr>
          <p:nvPr/>
        </p:nvSpPr>
        <p:spPr>
          <a:xfrm xmlns:a="http://schemas.openxmlformats.org/drawingml/2006/main">
            <a:off x="11049000" y="6477000"/>
            <a:ext cx="476250" cy="2095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38100" tIns="19050" rIns="38100" bIns="19050" anchor="ctr">
            <a:noAutofit/>
          </a:bodyPr>
          <a:lstStyle xmlns:a="http://schemas.openxmlformats.org/drawingml/2006/main"/>
          <a:p xmlns:a="http://schemas.openxmlformats.org/drawingml/2006/main">
            <a:pPr marL="0" marR="0" lvl="0" indent="0" algn="r">
              <a:spcBef>
                <a:spcPts val="0"/>
              </a:spcBef>
              <a:spcAft>
                <a:spcPts val="0"/>
              </a:spcAft>
              <a:buNone/>
            </a:pPr>
            <a:r>
              <a:rPr sz="900" b="1">
                <a:solidFill>
                  <a:srgbClr val="5B6670"/>
                </a:solidFill>
                <a:latin typeface="Arial"/>
                <a:ea typeface="Arial"/>
                <a:cs typeface="Arial"/>
              </a:rPr>
              <a:t>9</a:t>
            </a:r>
            <a:endParaRPr/>
          </a:p>
        </p:txBody>
      </p:sp>
    </p:spTree>
    <p:extLst>
      <p:ext uri="{BB962C8B-B14F-4D97-AF65-F5344CB8AC3E}">
        <p14:creationId xmlns:p14="http://schemas.microsoft.com/office/powerpoint/2010/main" val="80019112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hatGP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2026-08-09T17:22:54.3990000Z</dcterms:created>
  <dcterms:modified xsi:type="dcterms:W3CDTF">2026-08-09T17:22:54.3990000Z</dcterms:modified>
</coreProperties>
</file>