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" name="Google Shape;3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0" name="Google Shape;40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https://www.getty.edu/art/collection/object/105WEB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https://www.getty.edu/art/collection/object/105WDH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https://www.getty.edu/art/collection/object/105VF6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56" name="Google Shape;56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https://www.getty.edu/art/collection/object/105WEB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https://www.getty.edu/art/collection/object/105WDH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https://www.getty.edu/art/collection/object/105VF6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80" name="Google Shape;80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3" name="Google Shape;93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https://www.getty.edu/art/collection/object/105WEB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https://www.getty.edu/art/collection/object/105WDH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https://www.getty.edu/art/collection/object/105VF6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109" name="Google Shape;109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https://www.getty.edu/art/collection/object/105WEB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https://www.getty.edu/art/collection/object/105WDH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https://www.getty.edu/art/collection/object/105VF6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127" name="Google Shape;127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https://www.getty.edu/art/collection/object/105WEB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https://www.getty.edu/art/collection/object/105WDH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- https://www.getty.edu/art/collection/object/105VF6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[/Sources]</a:t>
            </a:r>
            <a:endParaRPr/>
          </a:p>
        </p:txBody>
      </p:sp>
      <p:sp>
        <p:nvSpPr>
          <p:cNvPr id="140" name="Google Shape;140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F5F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723900" y="495300"/>
            <a:ext cx="4762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HISTOIRE · CM1 · CHAPITRE 1</a:t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723900" y="1028700"/>
            <a:ext cx="10668000" cy="1428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Séance 4 — La paroisse : de la naissance à la mort</a:t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762000" y="2724150"/>
            <a:ext cx="7239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1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Comment la paroisse encadre-t-elle la vie des femmes et des hommes ?</a:t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723900" y="3848100"/>
            <a:ext cx="10744200" cy="1619250"/>
          </a:xfrm>
          <a:prstGeom prst="roundRect">
            <a:avLst>
              <a:gd fmla="val 11765" name="adj"/>
            </a:avLst>
          </a:prstGeom>
          <a:solidFill>
            <a:srgbClr val="FFFFFF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990600" y="4048125"/>
            <a:ext cx="4762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Aujourd'hui, nous allons…</a:t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1028700" y="4438650"/>
            <a:ext cx="99060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95250" lvl="0" marL="24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500"/>
              <a:buFont typeface="Arial"/>
              <a:buChar char="•"/>
            </a:pPr>
            <a:r>
              <a:rPr b="0" lang="en-US" sz="15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Définir la paroisse comme un territoire et une communauté autour d'une église.</a:t>
            </a:r>
            <a:endParaRPr/>
          </a:p>
          <a:p>
            <a:pPr indent="-9525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500"/>
              <a:buFont typeface="Arial"/>
              <a:buChar char="•"/>
            </a:pPr>
            <a:r>
              <a:rPr b="0" lang="en-US" sz="15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Identifier des rites chrétiens qui accompagnent les étapes de la vie.</a:t>
            </a:r>
            <a:endParaRPr/>
          </a:p>
          <a:p>
            <a:pPr indent="-9525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500"/>
              <a:buFont typeface="Arial"/>
              <a:buChar char="•"/>
            </a:pPr>
            <a:r>
              <a:rPr b="0" lang="en-US" sz="15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Expliquer l'influence de l'Église sur le rythme quotidien et annuel.</a:t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762000" y="5962650"/>
            <a:ext cx="10287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75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Aélis et Martin poursuivent leur enquête dans la seigneurie.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SÉANCE 4</a:t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Ce que nous savons déjà</a:t>
            </a:r>
            <a:endParaRPr/>
          </a:p>
        </p:txBody>
      </p:sp>
      <p:cxnSp>
        <p:nvCxnSpPr>
          <p:cNvPr id="30" name="Google Shape;30;p4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4"/>
          <p:cNvSpPr/>
          <p:nvPr/>
        </p:nvSpPr>
        <p:spPr>
          <a:xfrm>
            <a:off x="781050" y="1666875"/>
            <a:ext cx="10629900" cy="3857625"/>
          </a:xfrm>
          <a:prstGeom prst="roundRect">
            <a:avLst>
              <a:gd fmla="val 4938" name="adj"/>
            </a:avLst>
          </a:prstGeom>
          <a:solidFill>
            <a:srgbClr val="F5EFE4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1123950" y="1952625"/>
            <a:ext cx="93345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Une seigneurie, c'est…</a:t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1123950" y="2552700"/>
            <a:ext cx="9763125" cy="1762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128588" lvl="0" marL="24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2025"/>
              <a:buFont typeface="Arial"/>
              <a:buChar char="•"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un territoire dominé par un seigneur ;</a:t>
            </a:r>
            <a:endParaRPr/>
          </a:p>
          <a:p>
            <a:pPr indent="-128588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2025"/>
              <a:buFont typeface="Arial"/>
              <a:buChar char="•"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un château, un ou plusieurs villages, des terres cultivées, des bois et des chemins ;</a:t>
            </a:r>
            <a:endParaRPr/>
          </a:p>
          <a:p>
            <a:pPr indent="-128588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2025"/>
              <a:buFont typeface="Arial"/>
              <a:buChar char="•"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des femmes et des hommes qui vivent, travaillent et doivent respecter des obligations.</a:t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1123950" y="4495800"/>
            <a:ext cx="97155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62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Notre question : Comment la paroisse encadre-t-elle la vie des femmes et des hommes ?</a:t>
            </a: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La paroisse</a:t>
            </a: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RÉCIT · BOUCLE 1</a:t>
            </a: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Première étape du récit 1</a:t>
            </a:r>
            <a:endParaRPr/>
          </a:p>
        </p:txBody>
      </p:sp>
      <p:cxnSp>
        <p:nvCxnSpPr>
          <p:cNvPr id="44" name="Google Shape;44;p5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5"/>
          <p:cNvSpPr/>
          <p:nvPr/>
        </p:nvSpPr>
        <p:spPr>
          <a:xfrm>
            <a:off x="800100" y="1619250"/>
            <a:ext cx="10591800" cy="3028950"/>
          </a:xfrm>
          <a:prstGeom prst="roundRect">
            <a:avLst>
              <a:gd fmla="val 6289" name="adj"/>
            </a:avLst>
          </a:prstGeom>
          <a:solidFill>
            <a:srgbClr val="F5EFE4"/>
          </a:solidFill>
          <a:ln cap="flat" cmpd="sng" w="19050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5"/>
          <p:cNvSpPr/>
          <p:nvPr/>
        </p:nvSpPr>
        <p:spPr>
          <a:xfrm>
            <a:off x="1104900" y="182880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RÉCIT À ÉCOUTER</a:t>
            </a: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1104900" y="2190750"/>
            <a:ext cx="99441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Un dimanche matin, la cloche sonne. Les familles quittent les maisons et les champs pour rejoindre l'église. Martin remarque que certains habitants marchent longtemps : ils vivent loin du bâtiment, mais viennent pourtant au même endroit. La cloche semble appeler tout un territoire, pas seulement les voisins…</a:t>
            </a:r>
            <a:endParaRPr/>
          </a:p>
        </p:txBody>
      </p:sp>
      <p:sp>
        <p:nvSpPr>
          <p:cNvPr id="48" name="Google Shape;48;p5"/>
          <p:cNvSpPr/>
          <p:nvPr/>
        </p:nvSpPr>
        <p:spPr>
          <a:xfrm>
            <a:off x="857250" y="4953000"/>
            <a:ext cx="10477500" cy="1000125"/>
          </a:xfrm>
          <a:prstGeom prst="roundRect">
            <a:avLst>
              <a:gd fmla="val 17143" name="adj"/>
            </a:avLst>
          </a:prstGeom>
          <a:solidFill>
            <a:srgbClr val="EAF5FA"/>
          </a:solidFill>
          <a:ln cap="flat" cmpd="sng" w="19050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5"/>
          <p:cNvSpPr/>
          <p:nvPr/>
        </p:nvSpPr>
        <p:spPr>
          <a:xfrm>
            <a:off x="1095375" y="5067300"/>
            <a:ext cx="2857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QUESTION-SUSPENSE</a:t>
            </a:r>
            <a:endParaRPr/>
          </a:p>
        </p:txBody>
      </p:sp>
      <p:sp>
        <p:nvSpPr>
          <p:cNvPr id="50" name="Google Shape;50;p5"/>
          <p:cNvSpPr/>
          <p:nvPr/>
        </p:nvSpPr>
        <p:spPr>
          <a:xfrm>
            <a:off x="1095375" y="5276850"/>
            <a:ext cx="9953625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88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Pourquoi la cloche de l'église concerne-t-elle tout le village, même ceux qui ne vivent pas à côté ?</a:t>
            </a:r>
            <a:endParaRPr/>
          </a:p>
        </p:txBody>
      </p:sp>
      <p:sp>
        <p:nvSpPr>
          <p:cNvPr id="51" name="Google Shape;51;p5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La paroisse</a:t>
            </a:r>
            <a:endParaRPr/>
          </a:p>
        </p:txBody>
      </p:sp>
      <p:sp>
        <p:nvSpPr>
          <p:cNvPr id="52" name="Google Shape;52;p5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</a:rPr>
              <a:t>DOCUMENT 1 · ILLUSTRATION PÉDAGOGIQUE</a:t>
            </a:r>
            <a:endParaRPr/>
          </a:p>
        </p:txBody>
      </p:sp>
      <p:sp>
        <p:nvSpPr>
          <p:cNvPr id="59" name="Google Shape;59;p6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Document 1 — Une paroisse médiévale</a:t>
            </a:r>
            <a:endParaRPr/>
          </a:p>
        </p:txBody>
      </p:sp>
      <p:cxnSp>
        <p:nvCxnSpPr>
          <p:cNvPr id="60" name="Google Shape;60;p6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6"/>
          <p:cNvSpPr/>
          <p:nvPr/>
        </p:nvSpPr>
        <p:spPr>
          <a:xfrm>
            <a:off x="7639050" y="1428750"/>
            <a:ext cx="3810000" cy="2857500"/>
          </a:xfrm>
          <a:prstGeom prst="roundRect">
            <a:avLst>
              <a:gd fmla="val 6667" name="adj"/>
            </a:avLst>
          </a:prstGeom>
          <a:solidFill>
            <a:srgbClr val="F5EFE4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7924800" y="1695450"/>
            <a:ext cx="3238500" cy="1809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1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La paroisse est un territoire et une communauté d'habitants rassemblés autour d'une église. Un prêtre s'occupe de la paroisse. L'église accueille les offices, les fêtes et les principaux rites chrétiens ; le cimetière se trouve souvent à proximité.</a:t>
            </a:r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7924800" y="3619500"/>
            <a:ext cx="3238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75">
                <a:solidFill>
                  <a:srgbClr val="247BA0"/>
                </a:solidFill>
              </a:rPr>
              <a:t>À repérer : église · cimetière · maisons · terres cultivées · chemins</a:t>
            </a:r>
            <a:endParaRPr/>
          </a:p>
        </p:txBody>
      </p:sp>
      <p:sp>
        <p:nvSpPr>
          <p:cNvPr id="64" name="Google Shape;64;p6"/>
          <p:cNvSpPr/>
          <p:nvPr/>
        </p:nvSpPr>
        <p:spPr>
          <a:xfrm>
            <a:off x="857250" y="4476750"/>
            <a:ext cx="10477500" cy="1714500"/>
          </a:xfrm>
          <a:prstGeom prst="roundRect">
            <a:avLst>
              <a:gd fmla="val 7778" name="adj"/>
            </a:avLst>
          </a:prstGeom>
          <a:solidFill>
            <a:srgbClr val="EAF5FA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6"/>
          <p:cNvSpPr/>
          <p:nvPr/>
        </p:nvSpPr>
        <p:spPr>
          <a:xfrm>
            <a:off x="1028700" y="4591050"/>
            <a:ext cx="101346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1238">
                <a:solidFill>
                  <a:srgbClr val="1F2933"/>
                </a:solidFill>
              </a:rPr>
              <a:t>Repère sur l'illustration l'église, le cimetière, les maisons et les terres cultivées.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1238">
                <a:solidFill>
                  <a:srgbClr val="1F2933"/>
                </a:solidFill>
              </a:rPr>
              <a:t>Observe les chemins : vers quel lieu convergent-ils ? Qu'est-ce que cela montre ?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sz="1238">
                <a:solidFill>
                  <a:srgbClr val="1F2933"/>
                </a:solidFill>
              </a:rPr>
              <a:t>La paroisse comprend-elle seulement les maisons proches de l'église ? Justifie avec l'image et le texte.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4. </a:t>
            </a:r>
            <a:r>
              <a:rPr b="0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Explique comment l'église, le prêtre, la cloche et le cimetière rassemblent les habitants dans une même communauté.</a:t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La paroisse</a:t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pic>
        <p:nvPicPr>
          <p:cNvPr id="68" name="Google Shape;6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0313" y="1428750"/>
            <a:ext cx="5077300" cy="285749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6"/>
          <p:cNvSpPr/>
          <p:nvPr/>
        </p:nvSpPr>
        <p:spPr>
          <a:xfrm>
            <a:off x="1572768" y="1901952"/>
            <a:ext cx="914400" cy="365700"/>
          </a:xfrm>
          <a:prstGeom prst="roundRect">
            <a:avLst>
              <a:gd fmla="val 16667" name="adj"/>
            </a:avLst>
          </a:prstGeom>
          <a:solidFill>
            <a:srgbClr val="FFF9EA">
              <a:alpha val="96000"/>
            </a:srgbClr>
          </a:solidFill>
          <a:ln cap="flat" cmpd="sng" w="19050">
            <a:solidFill>
              <a:srgbClr val="D977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53A59"/>
                </a:solidFill>
              </a:rPr>
              <a:t>ÉGLISE</a:t>
            </a:r>
            <a:endParaRPr b="1" sz="1050">
              <a:solidFill>
                <a:srgbClr val="153A59"/>
              </a:solidFill>
            </a:endParaRPr>
          </a:p>
        </p:txBody>
      </p:sp>
      <p:cxnSp>
        <p:nvCxnSpPr>
          <p:cNvPr id="70" name="Google Shape;70;p6"/>
          <p:cNvCxnSpPr/>
          <p:nvPr/>
        </p:nvCxnSpPr>
        <p:spPr>
          <a:xfrm>
            <a:off x="2450592" y="2258568"/>
            <a:ext cx="1426500" cy="539400"/>
          </a:xfrm>
          <a:prstGeom prst="straightConnector1">
            <a:avLst/>
          </a:prstGeom>
          <a:noFill/>
          <a:ln cap="flat" cmpd="sng" w="19050">
            <a:solidFill>
              <a:srgbClr val="D97706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71" name="Google Shape;71;p6"/>
          <p:cNvSpPr/>
          <p:nvPr/>
        </p:nvSpPr>
        <p:spPr>
          <a:xfrm>
            <a:off x="5449824" y="2414016"/>
            <a:ext cx="1060800" cy="365700"/>
          </a:xfrm>
          <a:prstGeom prst="roundRect">
            <a:avLst>
              <a:gd fmla="val 16667" name="adj"/>
            </a:avLst>
          </a:prstGeom>
          <a:solidFill>
            <a:srgbClr val="FFF9EA">
              <a:alpha val="96000"/>
            </a:srgbClr>
          </a:solidFill>
          <a:ln cap="flat" cmpd="sng" w="19050">
            <a:solidFill>
              <a:srgbClr val="D977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53A59"/>
                </a:solidFill>
              </a:rPr>
              <a:t>CIMETIÈRE</a:t>
            </a:r>
            <a:endParaRPr b="1" sz="1050">
              <a:solidFill>
                <a:srgbClr val="153A59"/>
              </a:solidFill>
            </a:endParaRPr>
          </a:p>
        </p:txBody>
      </p:sp>
      <p:cxnSp>
        <p:nvCxnSpPr>
          <p:cNvPr id="72" name="Google Shape;72;p6"/>
          <p:cNvCxnSpPr/>
          <p:nvPr/>
        </p:nvCxnSpPr>
        <p:spPr>
          <a:xfrm>
            <a:off x="4764024" y="2779776"/>
            <a:ext cx="704100" cy="109800"/>
          </a:xfrm>
          <a:prstGeom prst="straightConnector1">
            <a:avLst/>
          </a:prstGeom>
          <a:noFill/>
          <a:ln cap="flat" cmpd="sng" w="19050">
            <a:solidFill>
              <a:srgbClr val="D97706"/>
            </a:solidFill>
            <a:prstDash val="solid"/>
            <a:round/>
            <a:headEnd len="med" w="med" type="stealth"/>
            <a:tailEnd len="med" w="med" type="none"/>
          </a:ln>
        </p:spPr>
      </p:cxnSp>
      <p:sp>
        <p:nvSpPr>
          <p:cNvPr id="73" name="Google Shape;73;p6"/>
          <p:cNvSpPr/>
          <p:nvPr/>
        </p:nvSpPr>
        <p:spPr>
          <a:xfrm>
            <a:off x="1572768" y="3538728"/>
            <a:ext cx="960000" cy="365700"/>
          </a:xfrm>
          <a:prstGeom prst="roundRect">
            <a:avLst>
              <a:gd fmla="val 16667" name="adj"/>
            </a:avLst>
          </a:prstGeom>
          <a:solidFill>
            <a:srgbClr val="FFF9EA">
              <a:alpha val="96000"/>
            </a:srgbClr>
          </a:solidFill>
          <a:ln cap="flat" cmpd="sng" w="19050">
            <a:solidFill>
              <a:srgbClr val="D977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53A59"/>
                </a:solidFill>
              </a:rPr>
              <a:t>MAISONS</a:t>
            </a:r>
            <a:endParaRPr b="1" sz="1050">
              <a:solidFill>
                <a:srgbClr val="153A59"/>
              </a:solidFill>
            </a:endParaRPr>
          </a:p>
        </p:txBody>
      </p:sp>
      <p:cxnSp>
        <p:nvCxnSpPr>
          <p:cNvPr id="74" name="Google Shape;74;p6"/>
          <p:cNvCxnSpPr/>
          <p:nvPr/>
        </p:nvCxnSpPr>
        <p:spPr>
          <a:xfrm>
            <a:off x="2487168" y="3547872"/>
            <a:ext cx="530400" cy="265200"/>
          </a:xfrm>
          <a:prstGeom prst="straightConnector1">
            <a:avLst/>
          </a:prstGeom>
          <a:noFill/>
          <a:ln cap="flat" cmpd="sng" w="19050">
            <a:solidFill>
              <a:srgbClr val="D97706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75" name="Google Shape;75;p6"/>
          <p:cNvSpPr/>
          <p:nvPr/>
        </p:nvSpPr>
        <p:spPr>
          <a:xfrm>
            <a:off x="5230368" y="1517904"/>
            <a:ext cx="1243500" cy="512100"/>
          </a:xfrm>
          <a:prstGeom prst="roundRect">
            <a:avLst>
              <a:gd fmla="val 16667" name="adj"/>
            </a:avLst>
          </a:prstGeom>
          <a:solidFill>
            <a:srgbClr val="FFF9EA">
              <a:alpha val="96000"/>
            </a:srgbClr>
          </a:solidFill>
          <a:ln cap="flat" cmpd="sng" w="19050">
            <a:solidFill>
              <a:srgbClr val="D977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53A59"/>
                </a:solidFill>
              </a:rPr>
              <a:t>TERRES</a:t>
            </a:r>
            <a:endParaRPr b="1" sz="1050">
              <a:solidFill>
                <a:srgbClr val="153A59"/>
              </a:solidFill>
            </a:endParaRPr>
          </a:p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153A59"/>
                </a:solidFill>
              </a:rPr>
              <a:t>CULTIVÉES</a:t>
            </a:r>
            <a:endParaRPr b="1" sz="1050">
              <a:solidFill>
                <a:srgbClr val="153A59"/>
              </a:solidFill>
            </a:endParaRPr>
          </a:p>
        </p:txBody>
      </p:sp>
      <p:cxnSp>
        <p:nvCxnSpPr>
          <p:cNvPr id="76" name="Google Shape;76;p6"/>
          <p:cNvCxnSpPr/>
          <p:nvPr/>
        </p:nvCxnSpPr>
        <p:spPr>
          <a:xfrm>
            <a:off x="4892040" y="1993392"/>
            <a:ext cx="347400" cy="201300"/>
          </a:xfrm>
          <a:prstGeom prst="straightConnector1">
            <a:avLst/>
          </a:prstGeom>
          <a:noFill/>
          <a:ln cap="flat" cmpd="sng" w="19050">
            <a:solidFill>
              <a:srgbClr val="D97706"/>
            </a:solidFill>
            <a:prstDash val="solid"/>
            <a:round/>
            <a:headEnd len="med" w="med" type="stealth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MISE EN COMMUN</a:t>
            </a:r>
            <a:endParaRPr/>
          </a:p>
        </p:txBody>
      </p:sp>
      <p:sp>
        <p:nvSpPr>
          <p:cNvPr id="83" name="Google Shape;83;p7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Correction — document 1</a:t>
            </a:r>
            <a:endParaRPr/>
          </a:p>
        </p:txBody>
      </p:sp>
      <p:cxnSp>
        <p:nvCxnSpPr>
          <p:cNvPr id="84" name="Google Shape;84;p7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p7"/>
          <p:cNvSpPr/>
          <p:nvPr/>
        </p:nvSpPr>
        <p:spPr>
          <a:xfrm>
            <a:off x="819150" y="1619250"/>
            <a:ext cx="10553700" cy="4048125"/>
          </a:xfrm>
          <a:prstGeom prst="roundRect">
            <a:avLst>
              <a:gd fmla="val 4706" name="adj"/>
            </a:avLst>
          </a:prstGeom>
          <a:solidFill>
            <a:srgbClr val="EAF5FA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7"/>
          <p:cNvSpPr/>
          <p:nvPr/>
        </p:nvSpPr>
        <p:spPr>
          <a:xfrm>
            <a:off x="1143000" y="1952625"/>
            <a:ext cx="9810750" cy="3286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104775" lvl="0" marL="24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lang="en-US" sz="1650">
                <a:solidFill>
                  <a:srgbClr val="1F2933"/>
                </a:solidFill>
              </a:rPr>
              <a:t>L'église et le cimetière sont au centre, entourés de maisons, de chemins et de terres cultivées.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lang="en-US" sz="1650">
                <a:solidFill>
                  <a:srgbClr val="1F2933"/>
                </a:solidFill>
              </a:rPr>
              <a:t>Les chemins convergent vers l'église : elle constitue le centre religieux et un lieu de rassemblement de la communauté.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lang="en-US" sz="1650">
                <a:solidFill>
                  <a:srgbClr val="1F2933"/>
                </a:solidFill>
              </a:rPr>
              <a:t>Non. Les habitations et les terres plus éloignées, reliées à la même église, appartiennent elles aussi au territoire paroissial.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La cloche appelle les habitants, le prêtre célèbre les offices et accompagne la communauté, l'église accueille les offices et les rites, et le cimetière rassemble les morts de la paroisse.</a:t>
            </a:r>
            <a:endParaRPr/>
          </a:p>
        </p:txBody>
      </p:sp>
      <p:sp>
        <p:nvSpPr>
          <p:cNvPr id="87" name="Google Shape;87;p7"/>
          <p:cNvSpPr/>
          <p:nvPr/>
        </p:nvSpPr>
        <p:spPr>
          <a:xfrm>
            <a:off x="1143000" y="5286375"/>
            <a:ext cx="96202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Je justifie avec un indice précis du document.</a:t>
            </a:r>
            <a:endParaRPr/>
          </a:p>
        </p:txBody>
      </p:sp>
      <p:sp>
        <p:nvSpPr>
          <p:cNvPr id="88" name="Google Shape;88;p7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La paroisse</a:t>
            </a:r>
            <a:endParaRPr/>
          </a:p>
        </p:txBody>
      </p:sp>
      <p:sp>
        <p:nvSpPr>
          <p:cNvPr id="89" name="Google Shape;89;p7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RÉCIT · BOUCLE 2</a:t>
            </a:r>
            <a:endParaRPr/>
          </a:p>
        </p:txBody>
      </p:sp>
      <p:sp>
        <p:nvSpPr>
          <p:cNvPr id="96" name="Google Shape;96;p8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Deuxième étape du récit 2</a:t>
            </a:r>
            <a:endParaRPr/>
          </a:p>
        </p:txBody>
      </p:sp>
      <p:cxnSp>
        <p:nvCxnSpPr>
          <p:cNvPr id="97" name="Google Shape;97;p8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8"/>
          <p:cNvSpPr/>
          <p:nvPr/>
        </p:nvSpPr>
        <p:spPr>
          <a:xfrm>
            <a:off x="800100" y="1619250"/>
            <a:ext cx="10591800" cy="3028950"/>
          </a:xfrm>
          <a:prstGeom prst="roundRect">
            <a:avLst>
              <a:gd fmla="val 6289" name="adj"/>
            </a:avLst>
          </a:prstGeom>
          <a:solidFill>
            <a:srgbClr val="F5EFE4"/>
          </a:solidFill>
          <a:ln cap="flat" cmpd="sng" w="19050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8"/>
          <p:cNvSpPr/>
          <p:nvPr/>
        </p:nvSpPr>
        <p:spPr>
          <a:xfrm>
            <a:off x="1104900" y="182880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RÉCIT À ÉCOUTER</a:t>
            </a:r>
            <a:endParaRPr/>
          </a:p>
        </p:txBody>
      </p:sp>
      <p:sp>
        <p:nvSpPr>
          <p:cNvPr id="100" name="Google Shape;100;p8"/>
          <p:cNvSpPr/>
          <p:nvPr/>
        </p:nvSpPr>
        <p:spPr>
          <a:xfrm>
            <a:off x="1104900" y="2190750"/>
            <a:ext cx="99441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25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Près de l'église, Aélis remarque que les habitants ne s'y rendent pas tous pour la même raison. Certains accompagnent une famille ; d'autres attendent près de l'entrée. Une troisième scène rassemble plusieurs personnes. En observant des manuscrits illustrés, cherchons ce qui se passe et qui intervient.</a:t>
            </a:r>
            <a:endParaRPr/>
          </a:p>
        </p:txBody>
      </p:sp>
      <p:sp>
        <p:nvSpPr>
          <p:cNvPr id="101" name="Google Shape;101;p8"/>
          <p:cNvSpPr/>
          <p:nvPr/>
        </p:nvSpPr>
        <p:spPr>
          <a:xfrm>
            <a:off x="857250" y="4953000"/>
            <a:ext cx="10477500" cy="1000125"/>
          </a:xfrm>
          <a:prstGeom prst="roundRect">
            <a:avLst>
              <a:gd fmla="val 17143" name="adj"/>
            </a:avLst>
          </a:prstGeom>
          <a:solidFill>
            <a:srgbClr val="EAF5FA"/>
          </a:solidFill>
          <a:ln cap="flat" cmpd="sng" w="19050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8"/>
          <p:cNvSpPr/>
          <p:nvPr/>
        </p:nvSpPr>
        <p:spPr>
          <a:xfrm>
            <a:off x="1095375" y="5067300"/>
            <a:ext cx="2857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QUESTION-SUSPENSE</a:t>
            </a:r>
            <a:endParaRPr/>
          </a:p>
        </p:txBody>
      </p:sp>
      <p:sp>
        <p:nvSpPr>
          <p:cNvPr id="103" name="Google Shape;103;p8"/>
          <p:cNvSpPr/>
          <p:nvPr/>
        </p:nvSpPr>
        <p:spPr>
          <a:xfrm>
            <a:off x="1095375" y="5276850"/>
            <a:ext cx="9953625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75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Comment l'Église accompagne-t-elle Aélis et Martin de leur naissance à leur mort ?</a:t>
            </a:r>
            <a:endParaRPr/>
          </a:p>
        </p:txBody>
      </p:sp>
      <p:sp>
        <p:nvSpPr>
          <p:cNvPr id="104" name="Google Shape;104;p8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La paroisse</a:t>
            </a:r>
            <a:endParaRPr/>
          </a:p>
        </p:txBody>
      </p:sp>
      <p:sp>
        <p:nvSpPr>
          <p:cNvPr id="105" name="Google Shape;105;p8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DOCUMENT 2</a:t>
            </a:r>
            <a:endParaRPr/>
          </a:p>
        </p:txBody>
      </p:sp>
      <p:sp>
        <p:nvSpPr>
          <p:cNvPr id="112" name="Google Shape;112;p9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Document 2 — Trois scènes de rites chrétiens</a:t>
            </a:r>
            <a:endParaRPr/>
          </a:p>
        </p:txBody>
      </p:sp>
      <p:cxnSp>
        <p:nvCxnSpPr>
          <p:cNvPr id="113" name="Google Shape;113;p9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9"/>
          <p:cNvSpPr/>
          <p:nvPr/>
        </p:nvSpPr>
        <p:spPr>
          <a:xfrm>
            <a:off x="749808" y="3867912"/>
            <a:ext cx="23317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500" b="1"/>
              <a:t>2A — eau et cuve</a:t>
            </a:r>
            <a:endParaRPr/>
          </a:p>
        </p:txBody>
      </p:sp>
      <p:sp>
        <p:nvSpPr>
          <p:cNvPr id="117" name="Google Shape;117;p9"/>
          <p:cNvSpPr/>
          <p:nvPr/>
        </p:nvSpPr>
        <p:spPr>
          <a:xfrm>
            <a:off x="4882896" y="3867912"/>
            <a:ext cx="23317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500" b="1"/>
              <a:t>2B — couple et mains réunies</a:t>
            </a:r>
            <a:endParaRPr/>
          </a:p>
        </p:txBody>
      </p:sp>
      <p:sp>
        <p:nvSpPr>
          <p:cNvPr id="119" name="Google Shape;119;p9"/>
          <p:cNvSpPr/>
          <p:nvPr/>
        </p:nvSpPr>
        <p:spPr>
          <a:xfrm>
            <a:off x="9015984" y="3867912"/>
            <a:ext cx="233172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500" b="1"/>
              <a:t>2C — cercueil et cierges</a:t>
            </a:r>
            <a:endParaRPr/>
          </a:p>
        </p:txBody>
      </p:sp>
      <p:sp>
        <p:nvSpPr>
          <p:cNvPr id="120" name="Google Shape;120;p9"/>
          <p:cNvSpPr/>
          <p:nvPr/>
        </p:nvSpPr>
        <p:spPr>
          <a:xfrm>
            <a:off x="857250" y="4476750"/>
            <a:ext cx="10477500" cy="1714500"/>
          </a:xfrm>
          <a:prstGeom prst="roundRect">
            <a:avLst>
              <a:gd fmla="val 7778" name="adj"/>
            </a:avLst>
          </a:prstGeom>
          <a:solidFill>
            <a:srgbClr val="EAF5FA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9"/>
          <p:cNvSpPr/>
          <p:nvPr/>
        </p:nvSpPr>
        <p:spPr>
          <a:xfrm>
            <a:off x="1028700" y="4591050"/>
            <a:ext cx="101346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8575" lIns="28575" spcFirstLastPara="1" rIns="28575" wrap="square" tIns="2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0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Associe 2A, 2B et 2C à naissance, union ou mort. Justifie avec le repère et un détail visible.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0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Classe les trois documents dans l'ordre d'une vie : ___ → ___ → ___.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0" lang="en-US" sz="1238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Quels personnages ou objets montrent que l'Église intervient dans ces trois moments ?</a:t>
            </a:r>
            <a:endParaRPr/>
          </a:p>
          <a:p>
            <a:pPr indent="0" lvl="0" marL="0" marR="0" rtl="0" algn="l">
              <a:spcBef>
                <a:spcPts val="4"/>
              </a:spcBef>
              <a:spcAft>
                <a:spcPts val="0"/>
              </a:spcAft>
              <a:buNone/>
            </a:pPr>
            <a:r>
              <a:rPr b="1" lang="en-US" sz="1238">
                <a:solidFill>
                  <a:srgbClr val="1F2933"/>
                </a:solidFill>
              </a:rPr>
              <a:t>4. À partir des trois scènes, explique comment l'Église encadre la vie des habitants.</a:t>
            </a:r>
            <a:endParaRPr/>
          </a:p>
        </p:txBody>
      </p:sp>
      <p:sp>
        <p:nvSpPr>
          <p:cNvPr id="122" name="Google Shape;122;p9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La paroisse</a:t>
            </a:r>
            <a:endParaRPr/>
          </a:p>
        </p:txBody>
      </p:sp>
      <p:sp>
        <p:nvSpPr>
          <p:cNvPr id="123" name="Google Shape;123;p9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pic>
        <p:nvPicPr>
          <p:cNvPr id="124" name="Picture 123" descr="2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808" y="1435608"/>
            <a:ext cx="2331720" cy="2331720"/>
          </a:xfrm>
          <a:prstGeom prst="rect">
            <a:avLst/>
          </a:prstGeom>
        </p:spPr>
      </p:pic>
      <p:pic>
        <p:nvPicPr>
          <p:cNvPr id="125" name="Picture 124" descr="2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2896" y="1435608"/>
            <a:ext cx="2331720" cy="2331720"/>
          </a:xfrm>
          <a:prstGeom prst="rect">
            <a:avLst/>
          </a:prstGeom>
        </p:spPr>
      </p:pic>
      <p:pic>
        <p:nvPicPr>
          <p:cNvPr id="126" name="Picture 125" descr="2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5984" y="1435608"/>
            <a:ext cx="2331720" cy="2331720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777240" y="4160520"/>
            <a:ext cx="1065276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i="1">
                <a:solidFill>
                  <a:srgbClr val="5B6670"/>
                </a:solidFill>
                <a:latin typeface="Arial"/>
              </a:rPr>
              <a:t>Miniatures médiévales : 2A et 2B vers 1300 ; 2C vers 1400. J. Paul Getty Museum.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MISE EN COMMUN</a:t>
            </a:r>
            <a:endParaRPr/>
          </a:p>
        </p:txBody>
      </p:sp>
      <p:sp>
        <p:nvSpPr>
          <p:cNvPr id="130" name="Google Shape;130;p10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Correction — document 2</a:t>
            </a:r>
            <a:endParaRPr/>
          </a:p>
        </p:txBody>
      </p:sp>
      <p:cxnSp>
        <p:nvCxnSpPr>
          <p:cNvPr id="131" name="Google Shape;131;p10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10"/>
          <p:cNvSpPr/>
          <p:nvPr/>
        </p:nvSpPr>
        <p:spPr>
          <a:xfrm>
            <a:off x="819150" y="1619250"/>
            <a:ext cx="10553700" cy="4048125"/>
          </a:xfrm>
          <a:prstGeom prst="roundRect">
            <a:avLst>
              <a:gd fmla="val 4706" name="adj"/>
            </a:avLst>
          </a:prstGeom>
          <a:solidFill>
            <a:srgbClr val="EAF5FA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0"/>
          <p:cNvSpPr/>
          <p:nvPr/>
        </p:nvSpPr>
        <p:spPr>
          <a:xfrm>
            <a:off x="1143000" y="1952625"/>
            <a:ext cx="9810750" cy="3286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104775" lvl="0" marL="24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Q1 — 2A : eau et cuve, donc baptême ; 2B : couple et mains réunies, donc mariage ; 2C : cercueil et cierges, donc funérailles.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Q2 — 2A → 2B → 2C : du baptême au mariage, puis aux funérailles.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Q3 — Les personnages en vêtements religieux, la cuve, le livre de prières et les cierges montrent que l'Église intervient dans ces rites.</a:t>
            </a:r>
            <a:endParaRPr/>
          </a:p>
          <a:p>
            <a:pPr indent="-104775" lvl="0" marL="24" marR="0" rtl="0" algn="l">
              <a:spcBef>
                <a:spcPts val="10"/>
              </a:spcBef>
              <a:spcAft>
                <a:spcPts val="0"/>
              </a:spcAft>
              <a:buClr>
                <a:srgbClr val="1F2933"/>
              </a:buClr>
              <a:buSzPts val="1650"/>
              <a:buFont typeface="Arial"/>
              <a:buChar char="•"/>
            </a:pPr>
            <a:r>
              <a:rPr b="0" lang="en-US" sz="165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Q4 — L'Église accompagne les chrétiens lors du baptême, du mariage et des funérailles, à des étapes importantes de leur vie.</a:t>
            </a:r>
            <a:endParaRPr/>
          </a:p>
        </p:txBody>
      </p:sp>
      <p:sp>
        <p:nvSpPr>
          <p:cNvPr id="134" name="Google Shape;134;p10"/>
          <p:cNvSpPr/>
          <p:nvPr/>
        </p:nvSpPr>
        <p:spPr>
          <a:xfrm>
            <a:off x="1143000" y="5286375"/>
            <a:ext cx="96202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Je justifie avec un indice précis du document.</a:t>
            </a:r>
            <a:endParaRPr/>
          </a:p>
        </p:txBody>
      </p:sp>
      <p:sp>
        <p:nvSpPr>
          <p:cNvPr id="135" name="Google Shape;135;p10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La paroisse</a:t>
            </a:r>
            <a:endParaRPr/>
          </a:p>
        </p:txBody>
      </p:sp>
      <p:sp>
        <p:nvSpPr>
          <p:cNvPr id="136" name="Google Shape;136;p10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/>
          <p:nvPr/>
        </p:nvSpPr>
        <p:spPr>
          <a:xfrm>
            <a:off x="666750" y="228600"/>
            <a:ext cx="5334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247BA0"/>
                </a:solidFill>
                <a:latin typeface="Arial"/>
                <a:ea typeface="Arial"/>
                <a:cs typeface="Arial"/>
                <a:sym typeface="Arial"/>
              </a:rPr>
              <a:t>TRACE ÉCRITE À COPIER</a:t>
            </a:r>
            <a:endParaRPr/>
          </a:p>
        </p:txBody>
      </p:sp>
      <p:sp>
        <p:nvSpPr>
          <p:cNvPr id="143" name="Google Shape;143;p11"/>
          <p:cNvSpPr/>
          <p:nvPr/>
        </p:nvSpPr>
        <p:spPr>
          <a:xfrm>
            <a:off x="666750" y="495300"/>
            <a:ext cx="10858500" cy="704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50">
                <a:solidFill>
                  <a:srgbClr val="153A59"/>
                </a:solidFill>
                <a:latin typeface="Arial"/>
                <a:ea typeface="Arial"/>
                <a:cs typeface="Arial"/>
                <a:sym typeface="Arial"/>
              </a:rPr>
              <a:t>La paroisse encadre la vie des habitants</a:t>
            </a:r>
            <a:endParaRPr/>
          </a:p>
        </p:txBody>
      </p:sp>
      <p:cxnSp>
        <p:nvCxnSpPr>
          <p:cNvPr id="144" name="Google Shape;144;p11"/>
          <p:cNvCxnSpPr/>
          <p:nvPr/>
        </p:nvCxnSpPr>
        <p:spPr>
          <a:xfrm>
            <a:off x="666750" y="1238250"/>
            <a:ext cx="1571625" cy="0"/>
          </a:xfrm>
          <a:prstGeom prst="straightConnector1">
            <a:avLst/>
          </a:prstGeom>
          <a:noFill/>
          <a:ln cap="flat" cmpd="sng" w="47625">
            <a:solidFill>
              <a:srgbClr val="C83E3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5" name="Google Shape;145;p11"/>
          <p:cNvSpPr/>
          <p:nvPr/>
        </p:nvSpPr>
        <p:spPr>
          <a:xfrm>
            <a:off x="742950" y="1524000"/>
            <a:ext cx="10706100" cy="4667250"/>
          </a:xfrm>
          <a:prstGeom prst="roundRect">
            <a:avLst>
              <a:gd fmla="val 4082" name="adj"/>
            </a:avLst>
          </a:prstGeom>
          <a:solidFill>
            <a:srgbClr val="FFFFFF"/>
          </a:solidFill>
          <a:ln cap="flat" cmpd="sng" w="19050">
            <a:solidFill>
              <a:srgbClr val="24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"/>
          <p:cNvSpPr/>
          <p:nvPr/>
        </p:nvSpPr>
        <p:spPr>
          <a:xfrm>
            <a:off x="1066800" y="1809750"/>
            <a:ext cx="10001250" cy="4048125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Une </a:t>
            </a:r>
            <a:r>
              <a:rPr b="1" lang="en-US" sz="2400">
                <a:solidFill>
                  <a:srgbClr val="C83E35"/>
                </a:solidFill>
              </a:rPr>
              <a:t>paroisse</a:t>
            </a:r>
            <a:r>
              <a:rPr lang="en-US" sz="2400">
                <a:solidFill>
                  <a:srgbClr val="153A59"/>
                </a:solidFill>
              </a:rPr>
              <a:t> est un territoire et une communauté rassemblés autour d'une église et d'un </a:t>
            </a:r>
            <a:r>
              <a:rPr b="1" lang="en-US" sz="2400">
                <a:solidFill>
                  <a:srgbClr val="C83E35"/>
                </a:solidFill>
              </a:rPr>
              <a:t>prêtre</a:t>
            </a:r>
            <a:r>
              <a:rPr lang="en-US" sz="2400">
                <a:solidFill>
                  <a:srgbClr val="153A59"/>
                </a:solidFill>
              </a:rPr>
              <a:t>.</a:t>
            </a:r>
            <a:endParaRPr sz="2400">
              <a:solidFill>
                <a:srgbClr val="153A59"/>
              </a:solidFill>
            </a:endParaRPr>
          </a:p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La cloche, la messe du dimanche et les fêtes religieuses rythment le </a:t>
            </a:r>
            <a:r>
              <a:rPr b="1" lang="en-US" sz="2400">
                <a:solidFill>
                  <a:srgbClr val="C83E35"/>
                </a:solidFill>
              </a:rPr>
              <a:t>temps</a:t>
            </a:r>
            <a:r>
              <a:rPr lang="en-US" sz="2400">
                <a:solidFill>
                  <a:srgbClr val="153A59"/>
                </a:solidFill>
              </a:rPr>
              <a:t>.</a:t>
            </a:r>
            <a:endParaRPr sz="2400">
              <a:solidFill>
                <a:srgbClr val="153A59"/>
              </a:solidFill>
            </a:endParaRPr>
          </a:p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Le </a:t>
            </a:r>
            <a:r>
              <a:rPr b="1" lang="en-US" sz="2400">
                <a:solidFill>
                  <a:srgbClr val="C83E35"/>
                </a:solidFill>
              </a:rPr>
              <a:t>baptême</a:t>
            </a:r>
            <a:r>
              <a:rPr lang="en-US" sz="2400">
                <a:solidFill>
                  <a:srgbClr val="153A59"/>
                </a:solidFill>
              </a:rPr>
              <a:t> marque l'entrée de l'enfant dans la communauté chrétienne.</a:t>
            </a:r>
            <a:endParaRPr sz="2400">
              <a:solidFill>
                <a:srgbClr val="153A59"/>
              </a:solidFill>
            </a:endParaRPr>
          </a:p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Le </a:t>
            </a:r>
            <a:r>
              <a:rPr b="1" lang="en-US" sz="2400">
                <a:solidFill>
                  <a:srgbClr val="C83E35"/>
                </a:solidFill>
              </a:rPr>
              <a:t>mariage</a:t>
            </a:r>
            <a:r>
              <a:rPr lang="en-US" sz="2400">
                <a:solidFill>
                  <a:srgbClr val="153A59"/>
                </a:solidFill>
              </a:rPr>
              <a:t> est célébré ou béni par l'Église.</a:t>
            </a:r>
            <a:endParaRPr sz="2400">
              <a:solidFill>
                <a:srgbClr val="153A59"/>
              </a:solidFill>
            </a:endParaRPr>
          </a:p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Les </a:t>
            </a:r>
            <a:r>
              <a:rPr b="1" lang="en-US" sz="2400">
                <a:solidFill>
                  <a:srgbClr val="C83E35"/>
                </a:solidFill>
              </a:rPr>
              <a:t>funérailles</a:t>
            </a:r>
            <a:r>
              <a:rPr lang="en-US" sz="2400">
                <a:solidFill>
                  <a:srgbClr val="153A59"/>
                </a:solidFill>
              </a:rPr>
              <a:t> et l'inhumation accompagnent la mort.</a:t>
            </a:r>
            <a:endParaRPr sz="2400">
              <a:solidFill>
                <a:srgbClr val="153A59"/>
              </a:solidFill>
            </a:endParaRPr>
          </a:p>
          <a:p>
            <a:pPr indent="-152400" lvl="0" marL="24" marR="0" rtl="0" algn="l">
              <a:spcBef>
                <a:spcPts val="10"/>
              </a:spcBef>
              <a:spcAft>
                <a:spcPts val="0"/>
              </a:spcAft>
              <a:buClr>
                <a:srgbClr val="153A59"/>
              </a:buClr>
              <a:buSzPts val="2400"/>
              <a:buChar char="●"/>
            </a:pPr>
            <a:r>
              <a:rPr lang="en-US" sz="2400">
                <a:solidFill>
                  <a:srgbClr val="153A59"/>
                </a:solidFill>
              </a:rPr>
              <a:t>Ainsi, l'Église encadre la vie de la </a:t>
            </a:r>
            <a:r>
              <a:rPr b="1" lang="en-US" sz="2400">
                <a:solidFill>
                  <a:srgbClr val="C83E35"/>
                </a:solidFill>
              </a:rPr>
              <a:t>naissance à la mort</a:t>
            </a:r>
            <a:r>
              <a:rPr lang="en-US" sz="2400">
                <a:solidFill>
                  <a:srgbClr val="153A59"/>
                </a:solidFill>
              </a:rPr>
              <a:t>.</a:t>
            </a:r>
            <a:endParaRPr sz="2400">
              <a:solidFill>
                <a:srgbClr val="153A59"/>
              </a:solidFill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4191000" y="6229350"/>
            <a:ext cx="38100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25">
                <a:solidFill>
                  <a:srgbClr val="C83E35"/>
                </a:solidFill>
                <a:latin typeface="Arial"/>
                <a:ea typeface="Arial"/>
                <a:cs typeface="Arial"/>
                <a:sym typeface="Arial"/>
              </a:rPr>
              <a:t>Mots importants à retenir</a:t>
            </a:r>
            <a:endParaRPr/>
          </a:p>
        </p:txBody>
      </p:sp>
      <p:sp>
        <p:nvSpPr>
          <p:cNvPr id="148" name="Google Shape;148;p11"/>
          <p:cNvSpPr/>
          <p:nvPr/>
        </p:nvSpPr>
        <p:spPr>
          <a:xfrm>
            <a:off x="666750" y="6496050"/>
            <a:ext cx="952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La paroisse</a:t>
            </a:r>
            <a:endParaRPr/>
          </a:p>
        </p:txBody>
      </p:sp>
      <p:sp>
        <p:nvSpPr>
          <p:cNvPr id="149" name="Google Shape;149;p11"/>
          <p:cNvSpPr/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38100" spcFirstLastPara="1" rIns="38100" wrap="square" tIns="190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5B667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