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02861040791449b" /><Relationship Type="http://schemas.openxmlformats.org/officeDocument/2006/relationships/extended-properties" Target="/docProps/app.xml" Id="Rc4e6d321682c46fe" /><Relationship Type="http://schemas.openxmlformats.org/officeDocument/2006/relationships/officeDocument" Target="/ppt/presentation.xml" Id="Rd662e995b958488e" /></Relationships>
</file>

<file path=ppt/presentation.xml><?xml version="1.0" encoding="utf-8"?>
<p:presentation xmlns:p="http://schemas.openxmlformats.org/presentationml/2006/main">
  <p:sldMasterIdLst>
    <p:sldMasterId xmlns:r="http://schemas.openxmlformats.org/officeDocument/2006/relationships" id="2147483648" r:id="R209a22505002446d"/>
  </p:sldMasterIdLst>
  <p:notesMasterIdLst>
    <p:notesMasterId xmlns:r="http://schemas.openxmlformats.org/officeDocument/2006/relationships" r:id="Ra2f800ee4cf24588"/>
  </p:notesMasterIdLst>
  <p:sldIdLst>
    <p:sldId xmlns:r="http://schemas.openxmlformats.org/officeDocument/2006/relationships" id="256" r:id="R382dcfb58b8847f5"/>
    <p:sldId xmlns:r="http://schemas.openxmlformats.org/officeDocument/2006/relationships" id="257" r:id="R2375e0cf645543db"/>
    <p:sldId xmlns:r="http://schemas.openxmlformats.org/officeDocument/2006/relationships" id="258" r:id="R88abdcbe92ab41c3"/>
    <p:sldId xmlns:r="http://schemas.openxmlformats.org/officeDocument/2006/relationships" id="259" r:id="Rd8acb8e0af994041"/>
    <p:sldId xmlns:r="http://schemas.openxmlformats.org/officeDocument/2006/relationships" id="260" r:id="Rf8cd4d67a3484d53"/>
    <p:sldId xmlns:r="http://schemas.openxmlformats.org/officeDocument/2006/relationships" id="261" r:id="Rb2a6267d6ad64498"/>
    <p:sldId xmlns:r="http://schemas.openxmlformats.org/officeDocument/2006/relationships" id="262" r:id="R4b4d38e6768b4887"/>
    <p:sldId xmlns:r="http://schemas.openxmlformats.org/officeDocument/2006/relationships" id="263" r:id="R31bab52cf76d46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6ac94ba3bf44b1" /><Relationship Type="http://schemas.openxmlformats.org/officeDocument/2006/relationships/slideMaster" Target="/ppt/slideMasters/slideMaster1.xml" Id="R209a22505002446d" /><Relationship Type="http://schemas.openxmlformats.org/officeDocument/2006/relationships/notesMaster" Target="/ppt/notesMasters/notesMaster1.xml" Id="Ra2f800ee4cf24588" /><Relationship Type="http://schemas.openxmlformats.org/officeDocument/2006/relationships/presProps" Target="/ppt/presProps.xml" Id="R1ec7c18af5294013" /><Relationship Type="http://schemas.openxmlformats.org/officeDocument/2006/relationships/tableStyles" Target="/ppt/tableStyles.xml" Id="R51fffe3f1e8b461a" /><Relationship Type="http://schemas.openxmlformats.org/officeDocument/2006/relationships/slide" Target="/ppt/slides/slide1.xml" Id="R382dcfb58b8847f5" /><Relationship Type="http://schemas.openxmlformats.org/officeDocument/2006/relationships/slide" Target="/ppt/slides/slide2.xml" Id="R2375e0cf645543db" /><Relationship Type="http://schemas.openxmlformats.org/officeDocument/2006/relationships/slide" Target="/ppt/slides/slide3.xml" Id="R88abdcbe92ab41c3" /><Relationship Type="http://schemas.openxmlformats.org/officeDocument/2006/relationships/slide" Target="/ppt/slides/slide4.xml" Id="Rd8acb8e0af994041" /><Relationship Type="http://schemas.openxmlformats.org/officeDocument/2006/relationships/slide" Target="/ppt/slides/slide5.xml" Id="Rf8cd4d67a3484d53" /><Relationship Type="http://schemas.openxmlformats.org/officeDocument/2006/relationships/slide" Target="/ppt/slides/slide6.xml" Id="Rb2a6267d6ad64498" /><Relationship Type="http://schemas.openxmlformats.org/officeDocument/2006/relationships/slide" Target="/ppt/slides/slide7.xml" Id="R4b4d38e6768b4887" /><Relationship Type="http://schemas.openxmlformats.org/officeDocument/2006/relationships/slide" Target="/ppt/slides/slide8.xml" Id="R31bab52cf76d46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df17e0a63e45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42378c41854469" /><Relationship Type="http://schemas.openxmlformats.org/officeDocument/2006/relationships/notesMaster" Target="/ppt/notesMasters/notesMaster1.xml" Id="R0ec89e94524444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ae412bdb924c04" /><Relationship Type="http://schemas.openxmlformats.org/officeDocument/2006/relationships/notesMaster" Target="/ppt/notesMasters/notesMaster1.xml" Id="Re4435bfcfa024f0b"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abac65f1da4941" /><Relationship Type="http://schemas.openxmlformats.org/officeDocument/2006/relationships/notesMaster" Target="/ppt/notesMasters/notesMaster1.xml" Id="R574b60d52d7041f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222d82d304495b" /><Relationship Type="http://schemas.openxmlformats.org/officeDocument/2006/relationships/notesMaster" Target="/ppt/notesMasters/notesMaster1.xml" Id="R8d7439d21ec6404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dde4dabac684019" /><Relationship Type="http://schemas.openxmlformats.org/officeDocument/2006/relationships/notesMaster" Target="/ppt/notesMasters/notesMaster1.xml" Id="R92445c217d2c43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046b40ac3f494ce2" /><Relationship Type="http://schemas.openxmlformats.org/officeDocument/2006/relationships/notesMaster" Target="/ppt/notesMasters/notesMaster1.xml" Id="R8d2401f28701408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f71b6c845464c63" /><Relationship Type="http://schemas.openxmlformats.org/officeDocument/2006/relationships/notesMaster" Target="/ppt/notesMasters/notesMaster1.xml" Id="R71301558ffbc4436"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377a6484294f3b" /><Relationship Type="http://schemas.openxmlformats.org/officeDocument/2006/relationships/notesMaster" Target="/ppt/notesMasters/notesMaster1.xml" Id="Rc9dfc393149a4e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Ministère de l’Éducation nationale, fac-similé de la loi du 16 juin 1881 ; Légifrance, version initiale. — https://www.education.gouv.fr/sites/default/files/imported_files/document/loi_etablissant_la_gratuite_absolue_de_l_enseignement_primaire_dans_les_ecoles_publiques_16_juin_1881_569015.pdf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Ministère de l’Éducation nationale, fac-similé de la loi du 16 juin 1881 ; Légifrance, version initiale. — https://www.education.gouv.fr/sites/default/files/imported_files/document/loi_etablissant_la_gratuite_absolue_de_l_enseignement_primaire_dans_les_ecoles_publiques_16_juin_1881_569015.pdf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Sénat, texte de la loi du 28 mars 1882 ; Légifrance, articles 2 et 4 dans leur version initiale. — https://www.senat.fr/evenement/archives/D42/mars1882.pdf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Sénat, texte de la loi du 28 mars 1882 ; Légifrance, articles 2 et 4 dans leur version initiale. — https://www.senat.fr/evenement/archives/D42/mars1882.pdf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5dbbb95a35c45e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f73857ac3f4d9c" /><Relationship Type="http://schemas.openxmlformats.org/officeDocument/2006/relationships/slideLayout" Target="/ppt/slideLayouts/slideLayout1.xml" Id="Ra31f32ef34ac497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31f32ef34ac497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903709303af4341" /><Relationship Type="http://schemas.openxmlformats.org/officeDocument/2006/relationships/image" Target="/ppt/media/image.png" Id="R0b1ca1c5419c44c5" /><Relationship Type="http://schemas.openxmlformats.org/officeDocument/2006/relationships/notesSlide" Target="/ppt/notesSlides/notesSlide1.xml" Id="R09ae25231dd54fa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03d4d26b15e47f5" /><Relationship Type="http://schemas.openxmlformats.org/officeDocument/2006/relationships/notesSlide" Target="/ppt/notesSlides/notesSlide2.xml" Id="R4dfff7a630fa476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27b92dca1bd44ba" /><Relationship Type="http://schemas.openxmlformats.org/officeDocument/2006/relationships/image" Target="/ppt/media/image2.png" Id="R3deb7ffc17a54cc7" /><Relationship Type="http://schemas.openxmlformats.org/officeDocument/2006/relationships/notesSlide" Target="/ppt/notesSlides/notesSlide3.xml" Id="Rfd7ee1f7b7bc40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5908fee2b724c07" /><Relationship Type="http://schemas.openxmlformats.org/officeDocument/2006/relationships/notesSlide" Target="/ppt/notesSlides/notesSlide4.xml" Id="R3b51d2b5d8e9460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4b0409e1bb646cf" /><Relationship Type="http://schemas.openxmlformats.org/officeDocument/2006/relationships/notesSlide" Target="/ppt/notesSlides/notesSlide5.xml" Id="Rcd459fb0235948f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d4d4dc0bb5347b6" /><Relationship Type="http://schemas.openxmlformats.org/officeDocument/2006/relationships/image" Target="/ppt/media/image3.png" Id="R00b6e33f207b42f4" /><Relationship Type="http://schemas.openxmlformats.org/officeDocument/2006/relationships/notesSlide" Target="/ppt/notesSlides/notesSlide6.xml" Id="Rc8e24fcfdc2544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b922136c898441c" /><Relationship Type="http://schemas.openxmlformats.org/officeDocument/2006/relationships/notesSlide" Target="/ppt/notesSlides/notesSlide7.xml" Id="R3dd42ae921174fa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a5f0e1fd9a34f13" /><Relationship Type="http://schemas.openxmlformats.org/officeDocument/2006/relationships/notesSlide" Target="/ppt/notesSlides/notesSlide8.xml" Id="Rcca3baecd4ee4a60"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B98F38C-585C-42F7-A326-6510941CB8A5}"/>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CDB0A9D-8634-4BD7-8F54-ACEE27E0A8BF}"/>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1</a:t>
            </a:r>
          </a:p>
        </p:txBody>
      </p:sp>
      <p:sp>
        <p:nvSpPr>
          <p:cNvPr id="3" name="">
            <a:extLst xmlns:a="http://schemas.openxmlformats.org/drawingml/2006/main">
              <a:ext uri="{FF2B5EF4-FFF2-40B4-BE49-F238E27FC236}">
                <a16:creationId xmlns:a16="http://schemas.microsoft.com/office/drawing/2014/main" id="{6B31B860-80AB-4452-8B9F-58568946039B}"/>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2</a:t>
            </a:r>
          </a:p>
        </p:txBody>
      </p:sp>
      <p:sp>
        <p:nvSpPr>
          <p:cNvPr id="4" name="">
            <a:extLst xmlns:a="http://schemas.openxmlformats.org/drawingml/2006/main">
              <a:ext uri="{FF2B5EF4-FFF2-40B4-BE49-F238E27FC236}">
                <a16:creationId xmlns:a16="http://schemas.microsoft.com/office/drawing/2014/main" id="{73C474DC-C084-4C8A-965C-8EAC9B1826E7}"/>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1</a:t>
            </a:r>
          </a:p>
        </p:txBody>
      </p:sp>
      <p:sp>
        <p:nvSpPr>
          <p:cNvPr id="5" name="">
            <a:extLst xmlns:a="http://schemas.openxmlformats.org/drawingml/2006/main">
              <a:ext uri="{FF2B5EF4-FFF2-40B4-BE49-F238E27FC236}">
                <a16:creationId xmlns:a16="http://schemas.microsoft.com/office/drawing/2014/main" id="{C216466E-080F-4CCE-8568-A2FC3BA8C2AB}"/>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3450" b="1" i="0">
                <a:solidFill>
                  <a:srgbClr val="173B57"/>
                </a:solidFill>
                <a:latin typeface="Arial"/>
                <a:ea typeface="Arial"/>
                <a:cs typeface="Arial"/>
              </a:defRPr>
            </a:pPr>
            <a:r>
              <a:t>Gratuite, obligatoire et laïque</a:t>
            </a:r>
          </a:p>
        </p:txBody>
      </p:sp>
      <p:sp>
        <p:nvSpPr>
          <p:cNvPr id="6" name="">
            <a:extLst xmlns:a="http://schemas.openxmlformats.org/drawingml/2006/main">
              <a:ext uri="{FF2B5EF4-FFF2-40B4-BE49-F238E27FC236}">
                <a16:creationId xmlns:a16="http://schemas.microsoft.com/office/drawing/2014/main" id="{99C98BB8-C54A-402E-91C7-D485FE41CA2D}"/>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800" b="0" i="0">
                <a:solidFill>
                  <a:srgbClr val="173B57"/>
                </a:solidFill>
                <a:latin typeface="Arial"/>
                <a:ea typeface="Arial"/>
                <a:cs typeface="Arial"/>
              </a:defRPr>
            </a:pPr>
            <a:r>
              <a:t>Comment les lois de 1881 et 1882 transforment-elles l’instruction des enfants ?</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b1ca1c5419c44c5"/>
          <a:srcRect xmlns:a="http://schemas.openxmlformats.org/drawingml/2006/main" l="0" t="3430" r="0" b="3430"/>
          <a:stretch xmlns:a="http://schemas.openxmlformats.org/drawingml/2006/main">
            <a:fillRect l="0" t="0" r="0" b="0"/>
          </a:stretch>
        </p:blipFill>
        <p:spPr>
          <a:xfrm xmlns:a="http://schemas.openxmlformats.org/drawingml/2006/main">
            <a:off x="6334125" y="666750"/>
            <a:ext cx="5286375" cy="5334000"/>
          </a:xfrm>
          <a:prstGeom xmlns:a="http://schemas.openxmlformats.org/drawingml/2006/main" prst="roundRect">
            <a:avLst>
              <a:gd name="adj" fmla="val 2162"/>
            </a:avLst>
          </a:prstGeom>
        </p:spPr>
      </p:pic>
      <p:sp>
        <p:nvSpPr>
          <p:cNvPr id="8" name="">
            <a:extLst xmlns:a="http://schemas.openxmlformats.org/drawingml/2006/main">
              <a:ext uri="{FF2B5EF4-FFF2-40B4-BE49-F238E27FC236}">
                <a16:creationId xmlns:a16="http://schemas.microsoft.com/office/drawing/2014/main" id="{2653C742-5735-4367-9399-ECC30308607B}"/>
              </a:ext>
            </a:extLst>
          </p:cNvPr>
          <p:cNvSpPr>
            <a:spLocks xmlns:a="http://schemas.openxmlformats.org/drawingml/2006/main" noGrp="1"/>
          </p:cNvSpPr>
          <p:nvPr/>
        </p:nvSpPr>
        <p:spPr>
          <a:xfrm xmlns:a="http://schemas.openxmlformats.org/drawingml/2006/main">
            <a:off x="6334125" y="666750"/>
            <a:ext cx="5286375" cy="5334000"/>
          </a:xfrm>
          <a:prstGeom xmlns:a="http://schemas.openxmlformats.org/drawingml/2006/main" prst="roundRect">
            <a:avLst>
              <a:gd name="adj" fmla="val 2162"/>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5941365E-2FAD-4B24-8DE8-D00859CF6F7E}"/>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Fil rouge : Louise est un personnage fictif ; les documents sont authentiques et sourcés.</a:t>
            </a:r>
          </a:p>
        </p:txBody>
      </p:sp>
      <p:sp>
        <p:nvSpPr>
          <p:cNvPr id="10" name="">
            <a:extLst xmlns:a="http://schemas.openxmlformats.org/drawingml/2006/main">
              <a:ext uri="{FF2B5EF4-FFF2-40B4-BE49-F238E27FC236}">
                <a16:creationId xmlns:a16="http://schemas.microsoft.com/office/drawing/2014/main" id="{D0B1A10D-2DCA-4DAB-B5F8-A4D2D1EF569D}"/>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CC1B0796-0AD2-40EB-BFEF-CD5BD370C8A1}"/>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CBFA16E8-CA60-4407-B808-0AD8F79EA33A}"/>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241058614"/>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1A2C19D-C77D-4150-BFF9-7DAC979FD42B}"/>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B32FC970-B772-4587-AC40-CD5598137A84}"/>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D235DCCC-2FC0-47C6-9D68-FFC8E830EB53}"/>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RÉCIT · PHASE 1</a:t>
            </a:r>
          </a:p>
        </p:txBody>
      </p:sp>
      <p:sp>
        <p:nvSpPr>
          <p:cNvPr id="4" name="">
            <a:extLst xmlns:a="http://schemas.openxmlformats.org/drawingml/2006/main">
              <a:ext uri="{FF2B5EF4-FFF2-40B4-BE49-F238E27FC236}">
                <a16:creationId xmlns:a16="http://schemas.microsoft.com/office/drawing/2014/main" id="{40D1D643-0591-4712-9C20-C27C78CC31AF}"/>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La rentrée de Louise dépend d’une loi</a:t>
            </a:r>
          </a:p>
        </p:txBody>
      </p:sp>
      <p:sp>
        <p:nvSpPr>
          <p:cNvPr id="5" name="">
            <a:extLst xmlns:a="http://schemas.openxmlformats.org/drawingml/2006/main">
              <a:ext uri="{FF2B5EF4-FFF2-40B4-BE49-F238E27FC236}">
                <a16:creationId xmlns:a16="http://schemas.microsoft.com/office/drawing/2014/main" id="{03407908-4C2C-46E5-B7C1-B9CCD40BC0A6}"/>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0284B422-9014-4DF1-9368-BCD4EE7AFD26}"/>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Octobre 1881. Louise, personnage fictif âgé de dix ans, vit dans un village français. Sa mère voudrait qu’elle apprenne à lire, à écrire et à compter, mais elle redoute la somme à verser pour l’école. Une nouvelle loi vient d’être affichée à la mairie. Son premier article peut décider de la rentrée de Louise…</a:t>
            </a:r>
          </a:p>
        </p:txBody>
      </p:sp>
      <p:sp>
        <p:nvSpPr>
          <p:cNvPr id="7" name="">
            <a:extLst xmlns:a="http://schemas.openxmlformats.org/drawingml/2006/main">
              <a:ext uri="{FF2B5EF4-FFF2-40B4-BE49-F238E27FC236}">
                <a16:creationId xmlns:a16="http://schemas.microsoft.com/office/drawing/2014/main" id="{5C9EA3B5-ED25-4C4D-98CD-47A669D7C6DA}"/>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La famille de Louise doit-elle encore payer une rétribution pour l’enseignement primaire public ?</a:t>
            </a:r>
          </a:p>
        </p:txBody>
      </p:sp>
      <p:sp>
        <p:nvSpPr>
          <p:cNvPr id="8" name="">
            <a:extLst xmlns:a="http://schemas.openxmlformats.org/drawingml/2006/main">
              <a:ext uri="{FF2B5EF4-FFF2-40B4-BE49-F238E27FC236}">
                <a16:creationId xmlns:a16="http://schemas.microsoft.com/office/drawing/2014/main" id="{7C1D6917-6042-486C-A9A9-935F84726065}"/>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BCEE9680-E5E9-4446-8D01-6F678A7821E4}"/>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0" name="">
            <a:extLst xmlns:a="http://schemas.openxmlformats.org/drawingml/2006/main">
              <a:ext uri="{FF2B5EF4-FFF2-40B4-BE49-F238E27FC236}">
                <a16:creationId xmlns:a16="http://schemas.microsoft.com/office/drawing/2014/main" id="{F704152C-CAE0-477A-93E0-87B9B0782ED8}"/>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944524239"/>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C90B8FC-BB84-43FA-AC09-77D9DBF3C1AA}"/>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CFE3F774-DFB6-4127-AE17-B01206702EE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628489B5-5B91-45FA-9644-D2A3448BCB28}"/>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ÉTUDE DU DOCUMENT · PHASE 1</a:t>
            </a:r>
          </a:p>
        </p:txBody>
      </p:sp>
      <p:sp>
        <p:nvSpPr>
          <p:cNvPr id="4" name="">
            <a:extLst xmlns:a="http://schemas.openxmlformats.org/drawingml/2006/main">
              <a:ext uri="{FF2B5EF4-FFF2-40B4-BE49-F238E27FC236}">
                <a16:creationId xmlns:a16="http://schemas.microsoft.com/office/drawing/2014/main" id="{070193DE-2AC2-4E53-A3F8-55B2A3C7958E}"/>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S1-D1 — La loi du 16 juin 1881</a:t>
            </a:r>
          </a:p>
        </p:txBody>
      </p:sp>
      <p:sp>
        <p:nvSpPr>
          <p:cNvPr id="5" name="">
            <a:extLst xmlns:a="http://schemas.openxmlformats.org/drawingml/2006/main">
              <a:ext uri="{FF2B5EF4-FFF2-40B4-BE49-F238E27FC236}">
                <a16:creationId xmlns:a16="http://schemas.microsoft.com/office/drawing/2014/main" id="{D07B0ACE-BE4A-47E3-8F2A-1BB549CA33F3}"/>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Le document reste visible pendant toute la recherche.</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deb7ffc17a54cc7"/>
          <a:stretch xmlns:a="http://schemas.openxmlformats.org/drawingml/2006/main"/>
        </p:blipFill>
        <p:spPr>
          <a:xfrm xmlns:a="http://schemas.openxmlformats.org/drawingml/2006/main">
            <a:off x="428625" y="3260328"/>
            <a:ext cx="1952625" cy="813594"/>
          </a:xfrm>
          <a:prstGeom xmlns:a="http://schemas.openxmlformats.org/drawingml/2006/main" prst="roundRect">
            <a:avLst>
              <a:gd name="adj" fmla="val 5854"/>
            </a:avLst>
          </a:prstGeom>
        </p:spPr>
      </p:pic>
      <p:sp>
        <p:nvSpPr>
          <p:cNvPr id="7" name="">
            <a:extLst xmlns:a="http://schemas.openxmlformats.org/drawingml/2006/main">
              <a:ext uri="{FF2B5EF4-FFF2-40B4-BE49-F238E27FC236}">
                <a16:creationId xmlns:a16="http://schemas.microsoft.com/office/drawing/2014/main" id="{CF96AB34-C550-42F1-9102-47512E83659A}"/>
              </a:ext>
            </a:extLst>
          </p:cNvPr>
          <p:cNvSpPr>
            <a:spLocks xmlns:a="http://schemas.openxmlformats.org/drawingml/2006/main" noGrp="1"/>
          </p:cNvSpPr>
          <p:nvPr/>
        </p:nvSpPr>
        <p:spPr>
          <a:xfrm xmlns:a="http://schemas.openxmlformats.org/drawingml/2006/main">
            <a:off x="428625" y="1619250"/>
            <a:ext cx="1952625" cy="4095750"/>
          </a:xfrm>
          <a:prstGeom xmlns:a="http://schemas.openxmlformats.org/drawingml/2006/main" prst="roundRect">
            <a:avLst>
              <a:gd name="adj" fmla="val 585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4144B835-B3D2-4462-8582-E1CB0737187C}"/>
              </a:ext>
            </a:extLst>
          </p:cNvPr>
          <p:cNvSpPr>
            <a:spLocks xmlns:a="http://schemas.openxmlformats.org/drawingml/2006/main" noGrp="1"/>
          </p:cNvSpPr>
          <p:nvPr/>
        </p:nvSpPr>
        <p:spPr>
          <a:xfrm xmlns:a="http://schemas.openxmlformats.org/drawingml/2006/main">
            <a:off x="2571750" y="1619250"/>
            <a:ext cx="4667250"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275" b="0" i="0">
                <a:solidFill>
                  <a:srgbClr val="173B57"/>
                </a:solidFill>
                <a:latin typeface="Arial"/>
                <a:ea typeface="Arial"/>
                <a:cs typeface="Arial"/>
              </a:defRPr>
            </a:pPr>
            <a:r>
              <a:t>Loi établissant la gratuité absolue de l’enseignement primaire dans les écoles publiques, article 1, 16 juin 1881.</a:t>
            </a:r>
          </a:p>
          <a:p xmlns:a="http://schemas.openxmlformats.org/drawingml/2006/main">
            <a:pPr algn="l">
              <a:defRPr sz="1275" b="0" i="0">
                <a:solidFill>
                  <a:srgbClr val="173B57"/>
                </a:solidFill>
                <a:latin typeface="Arial"/>
                <a:ea typeface="Arial"/>
                <a:cs typeface="Arial"/>
              </a:defRPr>
            </a:pPr>
            <a:r>
              <a:t/>
            </a:r>
          </a:p>
          <a:p xmlns:a="http://schemas.openxmlformats.org/drawingml/2006/main">
            <a:pPr algn="l">
              <a:defRPr sz="1275" b="0" i="0">
                <a:solidFill>
                  <a:srgbClr val="173B57"/>
                </a:solidFill>
                <a:latin typeface="Arial"/>
                <a:ea typeface="Arial"/>
                <a:cs typeface="Arial"/>
              </a:defRPr>
            </a:pPr>
            <a:r>
              <a:t>« Le Sénat et la Chambre des députés ont adopté. Le Président de la République promulgue la loi dont la teneur suit : Article 1. — Il ne sera plus perçu de rétribution scolaire dans les écoles primaires publiques, ni dans les salles d’asile publiques. »</a:t>
            </a:r>
          </a:p>
          <a:p xmlns:a="http://schemas.openxmlformats.org/drawingml/2006/main">
            <a:pPr algn="l">
              <a:defRPr sz="1275" b="0" i="0">
                <a:solidFill>
                  <a:srgbClr val="173B57"/>
                </a:solidFill>
                <a:latin typeface="Arial"/>
                <a:ea typeface="Arial"/>
                <a:cs typeface="Arial"/>
              </a:defRPr>
            </a:pPr>
            <a:r>
              <a:t/>
            </a:r>
          </a:p>
          <a:p xmlns:a="http://schemas.openxmlformats.org/drawingml/2006/main">
            <a:pPr algn="l">
              <a:defRPr sz="1275" b="0" i="0">
                <a:solidFill>
                  <a:srgbClr val="173B57"/>
                </a:solidFill>
                <a:latin typeface="Arial"/>
                <a:ea typeface="Arial"/>
                <a:cs typeface="Arial"/>
              </a:defRPr>
            </a:pPr>
            <a:r>
              <a:t>Rétribution scolaire : somme demandée aux familles pour recevoir l’enseignement.</a:t>
            </a:r>
          </a:p>
        </p:txBody>
      </p:sp>
      <p:sp>
        <p:nvSpPr>
          <p:cNvPr id="9" name="">
            <a:extLst xmlns:a="http://schemas.openxmlformats.org/drawingml/2006/main">
              <a:ext uri="{FF2B5EF4-FFF2-40B4-BE49-F238E27FC236}">
                <a16:creationId xmlns:a16="http://schemas.microsoft.com/office/drawing/2014/main" id="{33A8A34C-2FEC-4AF7-AFAF-FA7D7FC97A44}"/>
              </a:ext>
            </a:extLst>
          </p:cNvPr>
          <p:cNvSpPr>
            <a:spLocks xmlns:a="http://schemas.openxmlformats.org/drawingml/2006/main" noGrp="1"/>
          </p:cNvSpPr>
          <p:nvPr/>
        </p:nvSpPr>
        <p:spPr>
          <a:xfrm xmlns:a="http://schemas.openxmlformats.org/drawingml/2006/main">
            <a:off x="7477125" y="1619250"/>
            <a:ext cx="4257675"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52400" tIns="133350" rIns="152400" bIns="133350" anchor="ctr">
            <a:normAutofit fontScale="100000"/>
          </a:bodyPr>
          <a:lstStyle xmlns:a="http://schemas.openxmlformats.org/drawingml/2006/main"/>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1. </a:t>
            </a:r>
            <a:r>
              <a:rPr b="1">
                <a:solidFill>
                  <a:srgbClr val="173B57"/>
                </a:solidFill>
              </a:rPr>
              <a:t>Identifie ce document : quelle est sa nature, sa date et quelles institutions l’adoptent et le promulguent ?</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2. </a:t>
            </a:r>
            <a:r>
              <a:rPr b="1">
                <a:solidFill>
                  <a:srgbClr val="173B57"/>
                </a:solidFill>
              </a:rPr>
              <a:t>Recopie les mots qui indiquent ce que les familles ne paieront plus.</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3. </a:t>
            </a:r>
            <a:r>
              <a:rPr b="1">
                <a:solidFill>
                  <a:srgbClr val="173B57"/>
                </a:solidFill>
              </a:rPr>
              <a:t>Dans quel type d’école cette mesure s’applique-t-elle ?</a:t>
            </a:r>
          </a:p>
        </p:txBody>
      </p:sp>
      <p:sp>
        <p:nvSpPr>
          <p:cNvPr id="10" name="">
            <a:extLst xmlns:a="http://schemas.openxmlformats.org/drawingml/2006/main">
              <a:ext uri="{FF2B5EF4-FFF2-40B4-BE49-F238E27FC236}">
                <a16:creationId xmlns:a16="http://schemas.microsoft.com/office/drawing/2014/main" id="{A4850EE9-50E3-4CCC-A62A-41C85679303D}"/>
              </a:ext>
            </a:extLst>
          </p:cNvPr>
          <p:cNvSpPr>
            <a:spLocks xmlns:a="http://schemas.openxmlformats.org/drawingml/2006/main" noGrp="1"/>
          </p:cNvSpPr>
          <p:nvPr/>
        </p:nvSpPr>
        <p:spPr>
          <a:xfrm xmlns:a="http://schemas.openxmlformats.org/drawingml/2006/main">
            <a:off x="571500" y="5905500"/>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050" b="1" i="0">
                <a:solidFill>
                  <a:srgbClr val="B64F16"/>
                </a:solidFill>
                <a:latin typeface="Arial"/>
                <a:ea typeface="Arial"/>
                <a:cs typeface="Arial"/>
              </a:defRPr>
            </a:pPr>
            <a:r>
              <a:t>Méthode : j’identifie → j’observe → je prélève une preuve → je justifie.</a:t>
            </a:r>
          </a:p>
        </p:txBody>
      </p:sp>
      <p:sp>
        <p:nvSpPr>
          <p:cNvPr id="11" name="">
            <a:extLst xmlns:a="http://schemas.openxmlformats.org/drawingml/2006/main">
              <a:ext uri="{FF2B5EF4-FFF2-40B4-BE49-F238E27FC236}">
                <a16:creationId xmlns:a16="http://schemas.microsoft.com/office/drawing/2014/main" id="{5B7E651F-5B4E-47FA-AADD-EBFCBF8ADCED}"/>
              </a:ext>
            </a:extLst>
          </p:cNvPr>
          <p:cNvSpPr>
            <a:spLocks xmlns:a="http://schemas.openxmlformats.org/drawingml/2006/main" noGrp="1"/>
          </p:cNvSpPr>
          <p:nvPr/>
        </p:nvSpPr>
        <p:spPr>
          <a:xfrm xmlns:a="http://schemas.openxmlformats.org/drawingml/2006/main">
            <a:off x="533400" y="6181725"/>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Ministère de l’Éducation nationale, fac-similé de la loi du 16 juin 1881 ; Légifrance, version initiale.</a:t>
            </a:r>
          </a:p>
        </p:txBody>
      </p:sp>
      <p:sp>
        <p:nvSpPr>
          <p:cNvPr id="12" name="">
            <a:extLst xmlns:a="http://schemas.openxmlformats.org/drawingml/2006/main">
              <a:ext uri="{FF2B5EF4-FFF2-40B4-BE49-F238E27FC236}">
                <a16:creationId xmlns:a16="http://schemas.microsoft.com/office/drawing/2014/main" id="{38B54FDE-5920-4443-A9A9-CCC5D6F09C2A}"/>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C6DF35D3-B903-4FB1-BADC-B97FE3655AE9}"/>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4" name="">
            <a:extLst xmlns:a="http://schemas.openxmlformats.org/drawingml/2006/main">
              <a:ext uri="{FF2B5EF4-FFF2-40B4-BE49-F238E27FC236}">
                <a16:creationId xmlns:a16="http://schemas.microsoft.com/office/drawing/2014/main" id="{A181BD62-4138-4910-9C95-BB7A280C600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984417536"/>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C4DA345-BE02-4E0A-98D5-89A51365F713}"/>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600CE5A6-4958-48A7-BC76-0E8591EAB8EC}"/>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4D110373-C18E-42E0-B53E-3E9624465E12}"/>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CORRECTION · S1-D1</a:t>
            </a:r>
          </a:p>
        </p:txBody>
      </p:sp>
      <p:sp>
        <p:nvSpPr>
          <p:cNvPr id="4" name="">
            <a:extLst xmlns:a="http://schemas.openxmlformats.org/drawingml/2006/main">
              <a:ext uri="{FF2B5EF4-FFF2-40B4-BE49-F238E27FC236}">
                <a16:creationId xmlns:a16="http://schemas.microsoft.com/office/drawing/2014/main" id="{E4E6B708-1F99-4C71-8CC8-38D16A9577B1}"/>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S1-D1</a:t>
            </a:r>
          </a:p>
        </p:txBody>
      </p:sp>
      <p:sp>
        <p:nvSpPr>
          <p:cNvPr id="5" name="">
            <a:extLst xmlns:a="http://schemas.openxmlformats.org/drawingml/2006/main">
              <a:ext uri="{FF2B5EF4-FFF2-40B4-BE49-F238E27FC236}">
                <a16:creationId xmlns:a16="http://schemas.microsoft.com/office/drawing/2014/main" id="{2B4EC614-412B-4CCC-8F8A-9525FF3856AD}"/>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FFF5D0A8-2DA1-41AE-98D3-1A4C6A612B9C}"/>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C’est une loi du 16 juin 1881, adoptée par le Sénat et la Chambre des députés puis promulguée par le président de la République.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 Il ne sera plus perçu de rétribution scolaire ».</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La mesure s’applique dans les écoles primaires publiques.</a:t>
            </a:r>
          </a:p>
        </p:txBody>
      </p:sp>
      <p:sp>
        <p:nvSpPr>
          <p:cNvPr id="7" name="">
            <a:extLst xmlns:a="http://schemas.openxmlformats.org/drawingml/2006/main">
              <a:ext uri="{FF2B5EF4-FFF2-40B4-BE49-F238E27FC236}">
                <a16:creationId xmlns:a16="http://schemas.microsoft.com/office/drawing/2014/main" id="{DB0A1216-2687-4EA3-99F0-C7210E547891}"/>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A385FEC6-8C80-44DE-BCCF-FBAD1243EA3C}"/>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Loi du 16 juin 1881 » ; « Le Sénat et la Chambre des députés ont adopté ».</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Il ne sera plus perçu de rétribution scolaire ».</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dans les écoles primaires publiques ».</a:t>
            </a:r>
          </a:p>
        </p:txBody>
      </p:sp>
      <p:sp>
        <p:nvSpPr>
          <p:cNvPr id="9" name="">
            <a:extLst xmlns:a="http://schemas.openxmlformats.org/drawingml/2006/main">
              <a:ext uri="{FF2B5EF4-FFF2-40B4-BE49-F238E27FC236}">
                <a16:creationId xmlns:a16="http://schemas.microsoft.com/office/drawing/2014/main" id="{76DCD515-4291-4ABE-91D5-EF6249EE7889}"/>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La loi de 1881 supprime la somme payée par les familles pour l’enseignement primaire public.</a:t>
            </a:r>
          </a:p>
        </p:txBody>
      </p:sp>
      <p:sp>
        <p:nvSpPr>
          <p:cNvPr id="10" name="">
            <a:extLst xmlns:a="http://schemas.openxmlformats.org/drawingml/2006/main">
              <a:ext uri="{FF2B5EF4-FFF2-40B4-BE49-F238E27FC236}">
                <a16:creationId xmlns:a16="http://schemas.microsoft.com/office/drawing/2014/main" id="{E38843AF-9657-408D-9B18-1DE7FD438440}"/>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D9CFC901-8C56-41E2-91AD-DEF126C40744}"/>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EAEC4686-9985-4DFC-BE75-DFB204348A37}"/>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701480535"/>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3047D7E-63E5-4C11-9351-D5DB07ECA36D}"/>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D44AD69D-87C7-4E26-96F3-E20C2F90362F}"/>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7407B77E-3878-4EA6-B36C-85931694CBA4}"/>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RÉCIT · PHASE 2</a:t>
            </a:r>
          </a:p>
        </p:txBody>
      </p:sp>
      <p:sp>
        <p:nvSpPr>
          <p:cNvPr id="4" name="">
            <a:extLst xmlns:a="http://schemas.openxmlformats.org/drawingml/2006/main">
              <a:ext uri="{FF2B5EF4-FFF2-40B4-BE49-F238E27FC236}">
                <a16:creationId xmlns:a16="http://schemas.microsoft.com/office/drawing/2014/main" id="{3315F57D-C786-4F71-9640-3997B12BE9AC}"/>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Une seconde loi change les règles</a:t>
            </a:r>
          </a:p>
        </p:txBody>
      </p:sp>
      <p:sp>
        <p:nvSpPr>
          <p:cNvPr id="5" name="">
            <a:extLst xmlns:a="http://schemas.openxmlformats.org/drawingml/2006/main">
              <a:ext uri="{FF2B5EF4-FFF2-40B4-BE49-F238E27FC236}">
                <a16:creationId xmlns:a16="http://schemas.microsoft.com/office/drawing/2014/main" id="{165FCBDE-BC43-479B-B76B-5C3897B65E94}"/>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72E15574-0188-4AD0-90B8-5C5D9FBAF252}"/>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La réponse est claire : dans l’école primaire publique, la famille ne paiera plus de rétribution scolaire. Louise pense alors que tout dépend encore du choix de ses parents. Au printemps 1882, son père envisage pourtant de la garder plusieurs semaines pour l’aider. Dans le même temps, la famille se demande où pourra être donnée l’instruction religieuse. Une seconde loi change à la fois le temps de l’enfant et le programme de l’école…</a:t>
            </a:r>
          </a:p>
        </p:txBody>
      </p:sp>
      <p:sp>
        <p:nvSpPr>
          <p:cNvPr id="7" name="">
            <a:extLst xmlns:a="http://schemas.openxmlformats.org/drawingml/2006/main">
              <a:ext uri="{FF2B5EF4-FFF2-40B4-BE49-F238E27FC236}">
                <a16:creationId xmlns:a16="http://schemas.microsoft.com/office/drawing/2014/main" id="{C4DBD07F-9932-4005-A370-3DB2251C900C}"/>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La famille peut-elle choisir de ne pas instruire Louise et l’instruction religieuse a-t-elle encore lieu dans l’école publique ?</a:t>
            </a:r>
          </a:p>
        </p:txBody>
      </p:sp>
      <p:sp>
        <p:nvSpPr>
          <p:cNvPr id="8" name="">
            <a:extLst xmlns:a="http://schemas.openxmlformats.org/drawingml/2006/main">
              <a:ext uri="{FF2B5EF4-FFF2-40B4-BE49-F238E27FC236}">
                <a16:creationId xmlns:a16="http://schemas.microsoft.com/office/drawing/2014/main" id="{EA323967-B3FD-45EA-AFAB-28D79153B041}"/>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B2755B6F-3665-4396-B93C-BA9F6E3E048A}"/>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0" name="">
            <a:extLst xmlns:a="http://schemas.openxmlformats.org/drawingml/2006/main">
              <a:ext uri="{FF2B5EF4-FFF2-40B4-BE49-F238E27FC236}">
                <a16:creationId xmlns:a16="http://schemas.microsoft.com/office/drawing/2014/main" id="{F3BDE599-6CA4-44AB-9DD0-80CB08C95591}"/>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363612052"/>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B65B509-45B5-47E3-829A-0F90883FF168}"/>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5AF9581B-D6B0-45B6-B817-E44A7BF9362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518ED940-09BC-4509-B773-51E0AFE04353}"/>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ÉTUDE DU DOCUMENT · PHASE 2</a:t>
            </a:r>
          </a:p>
        </p:txBody>
      </p:sp>
      <p:sp>
        <p:nvSpPr>
          <p:cNvPr id="4" name="">
            <a:extLst xmlns:a="http://schemas.openxmlformats.org/drawingml/2006/main">
              <a:ext uri="{FF2B5EF4-FFF2-40B4-BE49-F238E27FC236}">
                <a16:creationId xmlns:a16="http://schemas.microsoft.com/office/drawing/2014/main" id="{FEAE6F7E-1C9E-4BEE-99B2-4045FFE3C5B6}"/>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S1-D2 — La loi du 28 mars 1882</a:t>
            </a:r>
          </a:p>
        </p:txBody>
      </p:sp>
      <p:sp>
        <p:nvSpPr>
          <p:cNvPr id="5" name="">
            <a:extLst xmlns:a="http://schemas.openxmlformats.org/drawingml/2006/main">
              <a:ext uri="{FF2B5EF4-FFF2-40B4-BE49-F238E27FC236}">
                <a16:creationId xmlns:a16="http://schemas.microsoft.com/office/drawing/2014/main" id="{8D6E6BD1-E814-41F4-8E72-2BC857A852C5}"/>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Le document reste visible pendant toute la recherche.</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0b6e33f207b42f4"/>
          <a:stretch xmlns:a="http://schemas.openxmlformats.org/drawingml/2006/main"/>
        </p:blipFill>
        <p:spPr>
          <a:xfrm xmlns:a="http://schemas.openxmlformats.org/drawingml/2006/main">
            <a:off x="428625" y="2609453"/>
            <a:ext cx="1952625" cy="2115344"/>
          </a:xfrm>
          <a:prstGeom xmlns:a="http://schemas.openxmlformats.org/drawingml/2006/main" prst="roundRect">
            <a:avLst>
              <a:gd name="adj" fmla="val 5854"/>
            </a:avLst>
          </a:prstGeom>
        </p:spPr>
      </p:pic>
      <p:sp>
        <p:nvSpPr>
          <p:cNvPr id="7" name="">
            <a:extLst xmlns:a="http://schemas.openxmlformats.org/drawingml/2006/main">
              <a:ext uri="{FF2B5EF4-FFF2-40B4-BE49-F238E27FC236}">
                <a16:creationId xmlns:a16="http://schemas.microsoft.com/office/drawing/2014/main" id="{769C284B-08D6-4153-A177-6BFAF9E02C48}"/>
              </a:ext>
            </a:extLst>
          </p:cNvPr>
          <p:cNvSpPr>
            <a:spLocks xmlns:a="http://schemas.openxmlformats.org/drawingml/2006/main" noGrp="1"/>
          </p:cNvSpPr>
          <p:nvPr/>
        </p:nvSpPr>
        <p:spPr>
          <a:xfrm xmlns:a="http://schemas.openxmlformats.org/drawingml/2006/main">
            <a:off x="428625" y="1619250"/>
            <a:ext cx="1952625" cy="4095750"/>
          </a:xfrm>
          <a:prstGeom xmlns:a="http://schemas.openxmlformats.org/drawingml/2006/main" prst="roundRect">
            <a:avLst>
              <a:gd name="adj" fmla="val 585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47727AF7-0E73-4037-9B78-7D46099281B3}"/>
              </a:ext>
            </a:extLst>
          </p:cNvPr>
          <p:cNvSpPr>
            <a:spLocks xmlns:a="http://schemas.openxmlformats.org/drawingml/2006/main" noGrp="1"/>
          </p:cNvSpPr>
          <p:nvPr/>
        </p:nvSpPr>
        <p:spPr>
          <a:xfrm xmlns:a="http://schemas.openxmlformats.org/drawingml/2006/main">
            <a:off x="2571750" y="1619250"/>
            <a:ext cx="4667250"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275" b="0" i="0">
                <a:solidFill>
                  <a:srgbClr val="173B57"/>
                </a:solidFill>
                <a:latin typeface="Arial"/>
                <a:ea typeface="Arial"/>
                <a:cs typeface="Arial"/>
              </a:defRPr>
            </a:pPr>
            <a:r>
              <a:t>Loi sur l’enseignement primaire obligatoire, articles 2 et 4, 28 mars 1882.</a:t>
            </a:r>
          </a:p>
          <a:p xmlns:a="http://schemas.openxmlformats.org/drawingml/2006/main">
            <a:pPr algn="l">
              <a:defRPr sz="1275" b="0" i="0">
                <a:solidFill>
                  <a:srgbClr val="173B57"/>
                </a:solidFill>
                <a:latin typeface="Arial"/>
                <a:ea typeface="Arial"/>
                <a:cs typeface="Arial"/>
              </a:defRPr>
            </a:pPr>
            <a:r>
              <a:t/>
            </a:r>
          </a:p>
          <a:p xmlns:a="http://schemas.openxmlformats.org/drawingml/2006/main">
            <a:pPr algn="l">
              <a:defRPr sz="1275" b="0" i="0">
                <a:solidFill>
                  <a:srgbClr val="173B57"/>
                </a:solidFill>
                <a:latin typeface="Arial"/>
                <a:ea typeface="Arial"/>
                <a:cs typeface="Arial"/>
              </a:defRPr>
            </a:pPr>
            <a:r>
              <a:t>Article 4. — « L’instruction primaire est obligatoire pour les enfants des deux sexes âgés de six ans révolus à treize ans révolus ; elle peut être donnée […] dans les écoles publiques ou libres, soit dans les familles. »</a:t>
            </a:r>
          </a:p>
          <a:p xmlns:a="http://schemas.openxmlformats.org/drawingml/2006/main">
            <a:pPr algn="l">
              <a:defRPr sz="1275" b="0" i="0">
                <a:solidFill>
                  <a:srgbClr val="173B57"/>
                </a:solidFill>
                <a:latin typeface="Arial"/>
                <a:ea typeface="Arial"/>
                <a:cs typeface="Arial"/>
              </a:defRPr>
            </a:pPr>
            <a:r>
              <a:t/>
            </a:r>
          </a:p>
          <a:p xmlns:a="http://schemas.openxmlformats.org/drawingml/2006/main">
            <a:pPr algn="l">
              <a:defRPr sz="1275" b="0" i="0">
                <a:solidFill>
                  <a:srgbClr val="173B57"/>
                </a:solidFill>
                <a:latin typeface="Arial"/>
                <a:ea typeface="Arial"/>
                <a:cs typeface="Arial"/>
              </a:defRPr>
            </a:pPr>
            <a:r>
              <a:t>Article 2. — Les écoles publiques laissent un jour libre, en plus du dimanche, afin que les parents puissent faire donner, s’ils le désirent, « l’instruction religieuse, en dehors des édifices scolaires ».</a:t>
            </a:r>
          </a:p>
        </p:txBody>
      </p:sp>
      <p:sp>
        <p:nvSpPr>
          <p:cNvPr id="9" name="">
            <a:extLst xmlns:a="http://schemas.openxmlformats.org/drawingml/2006/main">
              <a:ext uri="{FF2B5EF4-FFF2-40B4-BE49-F238E27FC236}">
                <a16:creationId xmlns:a16="http://schemas.microsoft.com/office/drawing/2014/main" id="{A7F6CC7D-50E2-493F-9722-D3B7E7FEF066}"/>
              </a:ext>
            </a:extLst>
          </p:cNvPr>
          <p:cNvSpPr>
            <a:spLocks xmlns:a="http://schemas.openxmlformats.org/drawingml/2006/main" noGrp="1"/>
          </p:cNvSpPr>
          <p:nvPr/>
        </p:nvSpPr>
        <p:spPr>
          <a:xfrm xmlns:a="http://schemas.openxmlformats.org/drawingml/2006/main">
            <a:off x="7477125" y="1619250"/>
            <a:ext cx="4257675" cy="4095750"/>
          </a:xfrm>
          <a:prstGeom xmlns:a="http://schemas.openxmlformats.org/drawingml/2006/main" prst="roundRect">
            <a:avLst>
              <a:gd name="adj" fmla="val 2791"/>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52400" tIns="133350" rIns="152400" bIns="133350" anchor="ctr">
            <a:normAutofit fontScale="100000"/>
          </a:bodyPr>
          <a:lstStyle xmlns:a="http://schemas.openxmlformats.org/drawingml/2006/main"/>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1. </a:t>
            </a:r>
            <a:r>
              <a:rPr b="1">
                <a:solidFill>
                  <a:srgbClr val="173B57"/>
                </a:solidFill>
              </a:rPr>
              <a:t>Quels enfants sont concernés par l’obligation d’instruction ?</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2. </a:t>
            </a:r>
            <a:r>
              <a:rPr b="1">
                <a:solidFill>
                  <a:srgbClr val="173B57"/>
                </a:solidFill>
              </a:rPr>
              <a:t>La loi oblige-t-elle les familles à choisir une école publique ? Justifie avec le texte.</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3. </a:t>
            </a:r>
            <a:r>
              <a:rPr b="1">
                <a:solidFill>
                  <a:srgbClr val="173B57"/>
                </a:solidFill>
              </a:rPr>
              <a:t>Où l’instruction religieuse doit-elle être donnée ?</a:t>
            </a:r>
          </a:p>
          <a:p xmlns:a="http://schemas.openxmlformats.org/drawingml/2006/main">
            <a:pPr algn="l">
              <a:spcAft>
                <a:spcPts val="14"/>
              </a:spcAft>
              <a:defRPr sz="1500" b="0" i="0">
                <a:solidFill>
                  <a:srgbClr val="173B57"/>
                </a:solidFill>
                <a:latin typeface="Arial"/>
                <a:ea typeface="Arial"/>
                <a:cs typeface="Arial"/>
              </a:defRPr>
            </a:pPr>
            <a:r>
              <a:rPr b="1">
                <a:solidFill>
                  <a:srgbClr val="B64F16"/>
                </a:solidFill>
              </a:rPr>
              <a:t>4. </a:t>
            </a:r>
            <a:r>
              <a:rPr b="1">
                <a:solidFill>
                  <a:srgbClr val="173B57"/>
                </a:solidFill>
              </a:rPr>
              <a:t>À l’aide des deux lois, complète : l’école primaire publique devient … ; l’instruction devient … ; son programme devient …</a:t>
            </a:r>
          </a:p>
        </p:txBody>
      </p:sp>
      <p:sp>
        <p:nvSpPr>
          <p:cNvPr id="10" name="">
            <a:extLst xmlns:a="http://schemas.openxmlformats.org/drawingml/2006/main">
              <a:ext uri="{FF2B5EF4-FFF2-40B4-BE49-F238E27FC236}">
                <a16:creationId xmlns:a16="http://schemas.microsoft.com/office/drawing/2014/main" id="{193B81F6-024D-44B0-B181-7263D86C7338}"/>
              </a:ext>
            </a:extLst>
          </p:cNvPr>
          <p:cNvSpPr>
            <a:spLocks xmlns:a="http://schemas.openxmlformats.org/drawingml/2006/main" noGrp="1"/>
          </p:cNvSpPr>
          <p:nvPr/>
        </p:nvSpPr>
        <p:spPr>
          <a:xfrm xmlns:a="http://schemas.openxmlformats.org/drawingml/2006/main">
            <a:off x="571500" y="5905500"/>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050" b="1" i="0">
                <a:solidFill>
                  <a:srgbClr val="B64F16"/>
                </a:solidFill>
                <a:latin typeface="Arial"/>
                <a:ea typeface="Arial"/>
                <a:cs typeface="Arial"/>
              </a:defRPr>
            </a:pPr>
            <a:r>
              <a:t>Méthode : j’identifie → j’observe → je prélève une preuve → je justifie.</a:t>
            </a:r>
          </a:p>
        </p:txBody>
      </p:sp>
      <p:sp>
        <p:nvSpPr>
          <p:cNvPr id="11" name="">
            <a:extLst xmlns:a="http://schemas.openxmlformats.org/drawingml/2006/main">
              <a:ext uri="{FF2B5EF4-FFF2-40B4-BE49-F238E27FC236}">
                <a16:creationId xmlns:a16="http://schemas.microsoft.com/office/drawing/2014/main" id="{646F4034-B745-4928-B88F-EAEE48CBE899}"/>
              </a:ext>
            </a:extLst>
          </p:cNvPr>
          <p:cNvSpPr>
            <a:spLocks xmlns:a="http://schemas.openxmlformats.org/drawingml/2006/main" noGrp="1"/>
          </p:cNvSpPr>
          <p:nvPr/>
        </p:nvSpPr>
        <p:spPr>
          <a:xfrm xmlns:a="http://schemas.openxmlformats.org/drawingml/2006/main">
            <a:off x="533400" y="6181725"/>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Sénat, texte de la loi du 28 mars 1882 ; Légifrance, articles 2 et 4 dans leur version initiale.</a:t>
            </a:r>
          </a:p>
        </p:txBody>
      </p:sp>
      <p:sp>
        <p:nvSpPr>
          <p:cNvPr id="12" name="">
            <a:extLst xmlns:a="http://schemas.openxmlformats.org/drawingml/2006/main">
              <a:ext uri="{FF2B5EF4-FFF2-40B4-BE49-F238E27FC236}">
                <a16:creationId xmlns:a16="http://schemas.microsoft.com/office/drawing/2014/main" id="{B235FFAD-5353-4CAA-9A52-F31B2316DDD4}"/>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611F0A81-4259-48EA-982B-AFA8818A18FD}"/>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4" name="">
            <a:extLst xmlns:a="http://schemas.openxmlformats.org/drawingml/2006/main">
              <a:ext uri="{FF2B5EF4-FFF2-40B4-BE49-F238E27FC236}">
                <a16:creationId xmlns:a16="http://schemas.microsoft.com/office/drawing/2014/main" id="{9C8DC848-9EEE-41BC-9F4E-35B6CF83482F}"/>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12921836"/>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4F10E41-B772-43E2-90DD-A0557E6BB212}"/>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BC1C6234-DF1B-4F24-AB5F-479A6908AC8D}"/>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D146BF6B-A551-4C07-A162-42085497D27C}"/>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CORRECTION · S1-D2</a:t>
            </a:r>
          </a:p>
        </p:txBody>
      </p:sp>
      <p:sp>
        <p:nvSpPr>
          <p:cNvPr id="4" name="">
            <a:extLst xmlns:a="http://schemas.openxmlformats.org/drawingml/2006/main">
              <a:ext uri="{FF2B5EF4-FFF2-40B4-BE49-F238E27FC236}">
                <a16:creationId xmlns:a16="http://schemas.microsoft.com/office/drawing/2014/main" id="{ABC74EEB-A531-4FFD-9757-C4C70E71C6B4}"/>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S1-D2</a:t>
            </a:r>
          </a:p>
        </p:txBody>
      </p:sp>
      <p:sp>
        <p:nvSpPr>
          <p:cNvPr id="5" name="">
            <a:extLst xmlns:a="http://schemas.openxmlformats.org/drawingml/2006/main">
              <a:ext uri="{FF2B5EF4-FFF2-40B4-BE49-F238E27FC236}">
                <a16:creationId xmlns:a16="http://schemas.microsoft.com/office/drawing/2014/main" id="{BA1CEB92-6544-44C2-A11F-1B9DE88AE812}"/>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46248224-A432-4AA3-A51C-0B04E00C58C4}"/>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Les filles et les garçons âgés de six à treize ans sont concernés.</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Non. L’instruction peut être donnée dans une école publique, une école libre (privée) ou dans la famille.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Elle doit être donnée en dehors des bâtiments scolaires publics.</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L’école primaire publique devient gratuite ; l’instruction devient obligatoire ; son programme devient laïque.</a:t>
            </a:r>
          </a:p>
        </p:txBody>
      </p:sp>
      <p:sp>
        <p:nvSpPr>
          <p:cNvPr id="7" name="">
            <a:extLst xmlns:a="http://schemas.openxmlformats.org/drawingml/2006/main">
              <a:ext uri="{FF2B5EF4-FFF2-40B4-BE49-F238E27FC236}">
                <a16:creationId xmlns:a16="http://schemas.microsoft.com/office/drawing/2014/main" id="{90BEF585-722D-4DB9-B3AF-936CDB3E6744}"/>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08B26A28-D6AD-4F26-82D2-D454156815FF}"/>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enfants des deux sexes âgés de six ans révolus à treize ans révolus ».</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écoles publiques ou libres, soit dans les familles ».</a:t>
            </a:r>
          </a:p>
          <a:p xmlns:a="http://schemas.openxmlformats.org/drawingml/2006/main">
            <a:pPr marL="24" indent="-14" algn="l">
              <a:spcAft>
                <a:spcPts val="12"/>
              </a:spcAft>
              <a:buChar char="•"/>
              <a:defRPr sz="1350" b="0" i="0">
                <a:solidFill>
                  <a:srgbClr val="173B57"/>
                </a:solidFill>
                <a:latin typeface="Arial"/>
                <a:ea typeface="Arial"/>
                <a:cs typeface="Arial"/>
              </a:defRPr>
            </a:pPr>
            <a:r>
              <a:rPr>
                <a:solidFill>
                  <a:srgbClr val="173B57"/>
                </a:solidFill>
              </a:rPr>
              <a:t>« l’instruction religieuse, en dehors des édifices scolaires ».</a:t>
            </a:r>
          </a:p>
        </p:txBody>
      </p:sp>
      <p:sp>
        <p:nvSpPr>
          <p:cNvPr id="9" name="">
            <a:extLst xmlns:a="http://schemas.openxmlformats.org/drawingml/2006/main">
              <a:ext uri="{FF2B5EF4-FFF2-40B4-BE49-F238E27FC236}">
                <a16:creationId xmlns:a16="http://schemas.microsoft.com/office/drawing/2014/main" id="{908F1C7D-E2AD-4198-905E-24607ACC0CFB}"/>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En 1882, l’instruction devient obligatoire et le programme de l’école publique devient laïque.</a:t>
            </a:r>
          </a:p>
        </p:txBody>
      </p:sp>
      <p:sp>
        <p:nvSpPr>
          <p:cNvPr id="10" name="">
            <a:extLst xmlns:a="http://schemas.openxmlformats.org/drawingml/2006/main">
              <a:ext uri="{FF2B5EF4-FFF2-40B4-BE49-F238E27FC236}">
                <a16:creationId xmlns:a16="http://schemas.microsoft.com/office/drawing/2014/main" id="{B3FD9C9F-74D1-46CF-B095-0A7075E63F0A}"/>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717F0B20-F226-4DAD-815F-7E9F561DBB9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28693246-04DC-4BA2-B0B9-FD5332DB93D9}"/>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480229269"/>
      </p:ext>
    </p:extLst>
  </p:cSld>
</p:sld>
</file>

<file path=ppt/slides/slide8.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D920EE9-9456-40C2-9660-F3DDB78CEC87}"/>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B142670B-00EC-4CA4-8492-5E8FBA07D570}"/>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2</a:t>
            </a:r>
          </a:p>
        </p:txBody>
      </p:sp>
      <p:sp>
        <p:nvSpPr>
          <p:cNvPr id="3" name="">
            <a:extLst xmlns:a="http://schemas.openxmlformats.org/drawingml/2006/main">
              <a:ext uri="{FF2B5EF4-FFF2-40B4-BE49-F238E27FC236}">
                <a16:creationId xmlns:a16="http://schemas.microsoft.com/office/drawing/2014/main" id="{C0D31161-C166-452A-8764-703CF272FDDB}"/>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TRACE ÉCRITE</a:t>
            </a:r>
          </a:p>
        </p:txBody>
      </p:sp>
      <p:sp>
        <p:nvSpPr>
          <p:cNvPr id="4" name="">
            <a:extLst xmlns:a="http://schemas.openxmlformats.org/drawingml/2006/main">
              <a:ext uri="{FF2B5EF4-FFF2-40B4-BE49-F238E27FC236}">
                <a16:creationId xmlns:a16="http://schemas.microsoft.com/office/drawing/2014/main" id="{C51FBED0-8825-4535-AF0E-D0C38649358E}"/>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Gratuite, obligatoire et laïque</a:t>
            </a:r>
          </a:p>
        </p:txBody>
      </p:sp>
      <p:sp>
        <p:nvSpPr>
          <p:cNvPr id="5" name="">
            <a:extLst xmlns:a="http://schemas.openxmlformats.org/drawingml/2006/main">
              <a:ext uri="{FF2B5EF4-FFF2-40B4-BE49-F238E27FC236}">
                <a16:creationId xmlns:a16="http://schemas.microsoft.com/office/drawing/2014/main" id="{51297C82-1E77-4E53-B9E5-B3A323BFF7FC}"/>
              </a:ext>
            </a:extLst>
          </p:cNvPr>
          <p:cNvSpPr>
            <a:spLocks xmlns:a="http://schemas.openxmlformats.org/drawingml/2006/main" noGrp="1"/>
          </p:cNvSpPr>
          <p:nvPr/>
        </p:nvSpPr>
        <p:spPr>
          <a:xfrm xmlns:a="http://schemas.openxmlformats.org/drawingml/2006/main">
            <a:off x="457200" y="1162050"/>
            <a:ext cx="5610225"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D5441E61-51EC-4693-8B66-8D772F6A15D8}"/>
              </a:ext>
            </a:extLst>
          </p:cNvPr>
          <p:cNvSpPr>
            <a:spLocks xmlns:a="http://schemas.openxmlformats.org/drawingml/2006/main" noGrp="1"/>
          </p:cNvSpPr>
          <p:nvPr/>
        </p:nvSpPr>
        <p:spPr>
          <a:xfrm xmlns:a="http://schemas.openxmlformats.org/drawingml/2006/main">
            <a:off x="457200" y="1238250"/>
            <a:ext cx="5610225"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DACD1376-0FA8-49E2-9A51-5B94CE1788C1}"/>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36CEB876-2A12-4796-A2D5-3B0D4C24E006}"/>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1875" b="0">
                <a:solidFill>
                  <a:srgbClr val="0057B8"/>
                </a:solidFill>
                <a:latin typeface="Arial"/>
                <a:ea typeface="Arial"/>
                <a:cs typeface="Arial"/>
              </a:defRPr>
            </a:pPr>
            <a:r>
              <a:rPr b="0">
                <a:solidFill>
                  <a:srgbClr val="0057B8"/>
                </a:solidFill>
              </a:rPr>
              <a:t>En </a:t>
            </a:r>
            <a:r>
              <a:rPr b="1">
                <a:solidFill>
                  <a:srgbClr val="D62828"/>
                </a:solidFill>
              </a:rPr>
              <a:t>1881</a:t>
            </a:r>
            <a:r>
              <a:rPr b="0">
                <a:solidFill>
                  <a:srgbClr val="0057B8"/>
                </a:solidFill>
              </a:rPr>
              <a:t>, la loi rend l’école primaire publique </a:t>
            </a:r>
            <a:r>
              <a:rPr b="1">
                <a:solidFill>
                  <a:srgbClr val="D62828"/>
                </a:solidFill>
              </a:rPr>
              <a:t>gratuite</a:t>
            </a:r>
            <a:r>
              <a:rPr b="0">
                <a:solidFill>
                  <a:srgbClr val="0057B8"/>
                </a:solidFill>
              </a:rPr>
              <a:t> : les familles ne paient plus de rétribution scolaire.</a:t>
            </a:r>
          </a:p>
          <a:p xmlns:a="http://schemas.openxmlformats.org/drawingml/2006/main">
            <a:pPr marL="28" indent="-15" algn="l">
              <a:spcAft>
                <a:spcPts val="10"/>
              </a:spcAft>
              <a:buChar char="•"/>
              <a:defRPr sz="1875" b="0">
                <a:solidFill>
                  <a:srgbClr val="0057B8"/>
                </a:solidFill>
                <a:latin typeface="Arial"/>
                <a:ea typeface="Arial"/>
                <a:cs typeface="Arial"/>
              </a:defRPr>
            </a:pPr>
            <a:r>
              <a:rPr b="0">
                <a:solidFill>
                  <a:srgbClr val="0057B8"/>
                </a:solidFill>
              </a:rPr>
              <a:t>En </a:t>
            </a:r>
            <a:r>
              <a:rPr b="1">
                <a:solidFill>
                  <a:srgbClr val="D62828"/>
                </a:solidFill>
              </a:rPr>
              <a:t>1882</a:t>
            </a:r>
            <a:r>
              <a:rPr b="0">
                <a:solidFill>
                  <a:srgbClr val="0057B8"/>
                </a:solidFill>
              </a:rPr>
              <a:t>, l’</a:t>
            </a:r>
            <a:r>
              <a:rPr b="1">
                <a:solidFill>
                  <a:srgbClr val="D62828"/>
                </a:solidFill>
              </a:rPr>
              <a:t>instruction</a:t>
            </a:r>
            <a:r>
              <a:rPr b="0">
                <a:solidFill>
                  <a:srgbClr val="0057B8"/>
                </a:solidFill>
              </a:rPr>
              <a:t> devient obligatoire pour les filles et les garçons de </a:t>
            </a:r>
            <a:r>
              <a:rPr b="1">
                <a:solidFill>
                  <a:srgbClr val="D62828"/>
                </a:solidFill>
              </a:rPr>
              <a:t>6 à 13 ans</a:t>
            </a:r>
            <a:r>
              <a:rPr b="0">
                <a:solidFill>
                  <a:srgbClr val="0057B8"/>
                </a:solidFill>
              </a:rPr>
              <a:t>.</a:t>
            </a:r>
          </a:p>
          <a:p xmlns:a="http://schemas.openxmlformats.org/drawingml/2006/main">
            <a:pPr marL="28" indent="-15" algn="l">
              <a:spcAft>
                <a:spcPts val="10"/>
              </a:spcAft>
              <a:buChar char="•"/>
              <a:defRPr sz="1875" b="0">
                <a:solidFill>
                  <a:srgbClr val="0057B8"/>
                </a:solidFill>
                <a:latin typeface="Arial"/>
                <a:ea typeface="Arial"/>
                <a:cs typeface="Arial"/>
              </a:defRPr>
            </a:pPr>
            <a:r>
              <a:rPr b="0">
                <a:solidFill>
                  <a:srgbClr val="0057B8"/>
                </a:solidFill>
              </a:rPr>
              <a:t>Les familles peuvent choisir une école publique, une école privée ou l’instruction dans la famille, mais l’enfant doit être instruit.</a:t>
            </a:r>
          </a:p>
          <a:p xmlns:a="http://schemas.openxmlformats.org/drawingml/2006/main">
            <a:pPr marL="28" indent="-15" algn="l">
              <a:spcAft>
                <a:spcPts val="10"/>
              </a:spcAft>
              <a:buChar char="•"/>
              <a:defRPr sz="1875" b="0">
                <a:solidFill>
                  <a:srgbClr val="0057B8"/>
                </a:solidFill>
                <a:latin typeface="Arial"/>
                <a:ea typeface="Arial"/>
                <a:cs typeface="Arial"/>
              </a:defRPr>
            </a:pPr>
            <a:r>
              <a:rPr b="0">
                <a:solidFill>
                  <a:srgbClr val="0057B8"/>
                </a:solidFill>
              </a:rPr>
              <a:t>La loi de 1882 rend les programmes de l’école publique </a:t>
            </a:r>
            <a:r>
              <a:rPr b="1">
                <a:solidFill>
                  <a:srgbClr val="D62828"/>
                </a:solidFill>
              </a:rPr>
              <a:t>laïques</a:t>
            </a:r>
            <a:r>
              <a:rPr b="0">
                <a:solidFill>
                  <a:srgbClr val="0057B8"/>
                </a:solidFill>
              </a:rPr>
              <a:t> : l’instruction religieuse est donnée en dehors de l’école.</a:t>
            </a:r>
          </a:p>
          <a:p xmlns:a="http://schemas.openxmlformats.org/drawingml/2006/main">
            <a:pPr marL="28" indent="-15" algn="l">
              <a:spcAft>
                <a:spcPts val="10"/>
              </a:spcAft>
              <a:buChar char="•"/>
              <a:defRPr sz="1875" b="0">
                <a:solidFill>
                  <a:srgbClr val="0057B8"/>
                </a:solidFill>
                <a:latin typeface="Arial"/>
                <a:ea typeface="Arial"/>
                <a:cs typeface="Arial"/>
              </a:defRPr>
            </a:pPr>
            <a:r>
              <a:rPr b="0">
                <a:solidFill>
                  <a:srgbClr val="0057B8"/>
                </a:solidFill>
              </a:rPr>
              <a:t>Ces lois ouvrent l’instruction à davantage d’enfants et permettent à la République de former de futurs </a:t>
            </a:r>
            <a:r>
              <a:rPr b="1">
                <a:solidFill>
                  <a:srgbClr val="D62828"/>
                </a:solidFill>
              </a:rPr>
              <a:t>citoyens</a:t>
            </a:r>
            <a:r>
              <a:rPr b="0">
                <a:solidFill>
                  <a:srgbClr val="0057B8"/>
                </a:solidFill>
              </a:rPr>
              <a:t>.</a:t>
            </a:r>
          </a:p>
        </p:txBody>
      </p:sp>
      <p:sp>
        <p:nvSpPr>
          <p:cNvPr id="9" name="">
            <a:extLst xmlns:a="http://schemas.openxmlformats.org/drawingml/2006/main">
              <a:ext uri="{FF2B5EF4-FFF2-40B4-BE49-F238E27FC236}">
                <a16:creationId xmlns:a16="http://schemas.microsoft.com/office/drawing/2014/main" id="{BB2747F8-2C5A-4492-8F8A-F3F9E42C3D81}"/>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FC34929B-3B0A-489A-996D-7CEED5A0A13E}"/>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E9F2E983-3DB8-450F-89E0-065F611C311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L’école primaire au temps de Jules Ferry</a:t>
            </a:r>
          </a:p>
        </p:txBody>
      </p:sp>
      <p:sp>
        <p:nvSpPr>
          <p:cNvPr id="12" name="">
            <a:extLst xmlns:a="http://schemas.openxmlformats.org/drawingml/2006/main">
              <a:ext uri="{FF2B5EF4-FFF2-40B4-BE49-F238E27FC236}">
                <a16:creationId xmlns:a16="http://schemas.microsoft.com/office/drawing/2014/main" id="{634AEF36-D6BE-4B8D-A914-D1924CF00417}"/>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3276203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2026-08-23T15:37:12.2630000Z</dcterms:created>
  <dcterms:modified xsi:type="dcterms:W3CDTF">2026-08-23T15:37:12.2630000Z</dcterms:modified>
</coreProperties>
</file>