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62"/>
    <p:restoredTop sz="94671"/>
  </p:normalViewPr>
  <p:slideViewPr>
    <p:cSldViewPr snapToGrid="0">
      <p:cViewPr>
        <p:scale>
          <a:sx n="143" d="100"/>
          <a:sy n="143" d="100"/>
        </p:scale>
        <p:origin x="77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MUNAÉ, collection Allard, inventaire 2016.41.717. — https://www.munae.fr/collections-en-ligne/en/museum/pdf?ids%5B0%5D=mne_62882e4bc07506d9ad908b5a</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MUNAÉ, collection Allard, inventaire 2016.41.717. — https://www.munae.fr/collections-en-ligne/en/museum/pdf?ids%5B0%5D=mne_62882e4bc07506d9ad908b5a</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MUNAÉ, inventaire 1979.36669.15. — https://www.munae.fr/collections-en-ligne/en/museum/mne/ecole-de-garcons-de-damvillers-lecon-d-ecriture-n-2/62882e5bc07506d9ad928632</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[Sources]</a:t>
            </a:r>
          </a:p>
          <a:p>
            <a:r>
              <a:t>- MUNAÉ, inventaire 1979.36669.15. — https://www.munae.fr/collections-en-ligne/en/museum/mne/ecole-de-garcons-de-damvillers-lecon-d-ecriture-n-2/62882e5bc07506d9ad928632</a:t>
            </a:r>
          </a:p>
          <a:p>
            <a:r>
              <a:t>[/Sources]</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BF4E8"/>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3F474B73-2E36-415C-B1E3-D4FD58DE62D1}"/>
              </a:ext>
            </a:extLst>
          </p:cNvPr>
          <p:cNvSpPr>
            <a:spLocks noGrp="1"/>
          </p:cNvSpPr>
          <p:nvPr/>
        </p:nvSpPr>
        <p:spPr>
          <a:xfrm>
            <a:off x="0" y="0"/>
            <a:ext cx="12192000" cy="171450"/>
          </a:xfrm>
          <a:prstGeom prst="rect">
            <a:avLst/>
          </a:prstGeom>
          <a:solidFill>
            <a:srgbClr val="E77D22"/>
          </a:solidFill>
          <a:ln w="0">
            <a:solidFill>
              <a:srgbClr val="E77D22"/>
            </a:solidFill>
            <a:prstDash val="solid"/>
          </a:ln>
        </p:spPr>
        <p:txBody>
          <a:bodyPr/>
          <a:lstStyle/>
          <a:p>
            <a:endParaRPr lang="fr-FR" noProof="1"/>
          </a:p>
        </p:txBody>
      </p:sp>
      <p:sp>
        <p:nvSpPr>
          <p:cNvPr id="2" name="Rectangle 1">
            <a:extLst>
              <a:ext uri="{FF2B5EF4-FFF2-40B4-BE49-F238E27FC236}">
                <a16:creationId xmlns:a16="http://schemas.microsoft.com/office/drawing/2014/main" id="{F8DF458C-D1BA-4A30-871B-D9EBD4D18E9A}"/>
              </a:ext>
            </a:extLst>
          </p:cNvPr>
          <p:cNvSpPr>
            <a:spLocks noGrp="1"/>
          </p:cNvSpPr>
          <p:nvPr/>
        </p:nvSpPr>
        <p:spPr>
          <a:xfrm>
            <a:off x="590550" y="476250"/>
            <a:ext cx="4000500" cy="285750"/>
          </a:xfrm>
          <a:prstGeom prst="rect">
            <a:avLst/>
          </a:prstGeom>
          <a:noFill/>
          <a:ln w="0">
            <a:noFill/>
            <a:prstDash val="solid"/>
          </a:ln>
        </p:spPr>
        <p:txBody>
          <a:bodyPr wrap="square" lIns="0" tIns="0" rIns="0" bIns="0" anchor="t">
            <a:normAutofit/>
          </a:bodyPr>
          <a:lstStyle/>
          <a:p>
            <a:pPr algn="l">
              <a:defRPr sz="1125" b="1" i="0">
                <a:solidFill>
                  <a:srgbClr val="B64F16"/>
                </a:solidFill>
                <a:latin typeface="Arial"/>
                <a:ea typeface="Arial"/>
                <a:cs typeface="Arial"/>
              </a:defRPr>
            </a:pPr>
            <a:r>
              <a:rPr lang="fr-FR" noProof="1"/>
              <a:t>HISTOIRE · CM2 · THÈME 1</a:t>
            </a:r>
          </a:p>
        </p:txBody>
      </p:sp>
      <p:sp>
        <p:nvSpPr>
          <p:cNvPr id="3" name="Rectangle : coins arrondis 2">
            <a:extLst>
              <a:ext uri="{FF2B5EF4-FFF2-40B4-BE49-F238E27FC236}">
                <a16:creationId xmlns:a16="http://schemas.microsoft.com/office/drawing/2014/main" id="{8CD40752-E534-48EF-9A58-A4FEC836BA83}"/>
              </a:ext>
            </a:extLst>
          </p:cNvPr>
          <p:cNvSpPr>
            <a:spLocks noGrp="1"/>
          </p:cNvSpPr>
          <p:nvPr/>
        </p:nvSpPr>
        <p:spPr>
          <a:xfrm>
            <a:off x="590550" y="1009650"/>
            <a:ext cx="2190750" cy="438150"/>
          </a:xfrm>
          <a:prstGeom prst="roundRect">
            <a:avLst>
              <a:gd name="adj" fmla="val 17391"/>
            </a:avLst>
          </a:prstGeom>
          <a:solidFill>
            <a:srgbClr val="E77D22"/>
          </a:solidFill>
          <a:ln w="0">
            <a:noFill/>
            <a:prstDash val="solid"/>
          </a:ln>
        </p:spPr>
        <p:txBody>
          <a:bodyPr wrap="square" lIns="76200" tIns="57150" rIns="76200" bIns="57150" anchor="ctr">
            <a:normAutofit/>
          </a:bodyPr>
          <a:lstStyle/>
          <a:p>
            <a:pPr algn="ctr">
              <a:defRPr sz="1575" b="1" i="0">
                <a:solidFill>
                  <a:srgbClr val="FFFFFF"/>
                </a:solidFill>
                <a:latin typeface="Arial"/>
                <a:ea typeface="Arial"/>
                <a:cs typeface="Arial"/>
              </a:defRPr>
            </a:pPr>
            <a:r>
              <a:rPr lang="fr-FR" noProof="1"/>
              <a:t>CHAPITRE 2</a:t>
            </a:r>
          </a:p>
        </p:txBody>
      </p:sp>
      <p:sp>
        <p:nvSpPr>
          <p:cNvPr id="4" name="Rectangle 3">
            <a:extLst>
              <a:ext uri="{FF2B5EF4-FFF2-40B4-BE49-F238E27FC236}">
                <a16:creationId xmlns:a16="http://schemas.microsoft.com/office/drawing/2014/main" id="{9FD6323F-3109-48D3-B734-69C9C3C8C453}"/>
              </a:ext>
            </a:extLst>
          </p:cNvPr>
          <p:cNvSpPr>
            <a:spLocks noGrp="1"/>
          </p:cNvSpPr>
          <p:nvPr/>
        </p:nvSpPr>
        <p:spPr>
          <a:xfrm>
            <a:off x="590550" y="1695450"/>
            <a:ext cx="4762500" cy="457200"/>
          </a:xfrm>
          <a:prstGeom prst="rect">
            <a:avLst/>
          </a:prstGeom>
          <a:noFill/>
          <a:ln w="0">
            <a:noFill/>
            <a:prstDash val="solid"/>
          </a:ln>
        </p:spPr>
        <p:txBody>
          <a:bodyPr wrap="square" lIns="0" tIns="0" rIns="0" bIns="0" anchor="t">
            <a:normAutofit/>
          </a:bodyPr>
          <a:lstStyle/>
          <a:p>
            <a:pPr algn="l">
              <a:defRPr sz="2025" b="1" i="0">
                <a:solidFill>
                  <a:srgbClr val="B64F16"/>
                </a:solidFill>
                <a:latin typeface="Arial"/>
                <a:ea typeface="Arial"/>
                <a:cs typeface="Arial"/>
              </a:defRPr>
            </a:pPr>
            <a:r>
              <a:rPr lang="fr-FR" noProof="1"/>
              <a:t>Séance 2</a:t>
            </a:r>
          </a:p>
        </p:txBody>
      </p:sp>
      <p:sp>
        <p:nvSpPr>
          <p:cNvPr id="5" name="Rectangle 4">
            <a:extLst>
              <a:ext uri="{FF2B5EF4-FFF2-40B4-BE49-F238E27FC236}">
                <a16:creationId xmlns:a16="http://schemas.microsoft.com/office/drawing/2014/main" id="{2977A5F4-7DF0-4C32-9D2D-6B97A09E4B39}"/>
              </a:ext>
            </a:extLst>
          </p:cNvPr>
          <p:cNvSpPr>
            <a:spLocks noGrp="1"/>
          </p:cNvSpPr>
          <p:nvPr/>
        </p:nvSpPr>
        <p:spPr>
          <a:xfrm>
            <a:off x="590550" y="2171700"/>
            <a:ext cx="5334000" cy="1447800"/>
          </a:xfrm>
          <a:prstGeom prst="rect">
            <a:avLst/>
          </a:prstGeom>
          <a:noFill/>
          <a:ln w="0">
            <a:noFill/>
            <a:prstDash val="solid"/>
          </a:ln>
        </p:spPr>
        <p:txBody>
          <a:bodyPr wrap="square" lIns="0" tIns="0" rIns="0" bIns="0" anchor="t">
            <a:normAutofit/>
          </a:bodyPr>
          <a:lstStyle/>
          <a:p>
            <a:pPr algn="l">
              <a:defRPr sz="3450" b="1" i="0">
                <a:solidFill>
                  <a:srgbClr val="173B57"/>
                </a:solidFill>
                <a:latin typeface="Arial"/>
                <a:ea typeface="Arial"/>
                <a:cs typeface="Arial"/>
              </a:defRPr>
            </a:pPr>
            <a:r>
              <a:rPr lang="fr-FR" noProof="1"/>
              <a:t>L’école de la République</a:t>
            </a:r>
          </a:p>
        </p:txBody>
      </p:sp>
      <p:sp>
        <p:nvSpPr>
          <p:cNvPr id="6" name="Rectangle : coins arrondis 5">
            <a:extLst>
              <a:ext uri="{FF2B5EF4-FFF2-40B4-BE49-F238E27FC236}">
                <a16:creationId xmlns:a16="http://schemas.microsoft.com/office/drawing/2014/main" id="{9DB70CDD-3F32-4412-84A6-C63D01B76F25}"/>
              </a:ext>
            </a:extLst>
          </p:cNvPr>
          <p:cNvSpPr>
            <a:spLocks noGrp="1"/>
          </p:cNvSpPr>
          <p:nvPr/>
        </p:nvSpPr>
        <p:spPr>
          <a:xfrm>
            <a:off x="609600" y="3943350"/>
            <a:ext cx="5238750" cy="1143000"/>
          </a:xfrm>
          <a:prstGeom prst="roundRect">
            <a:avLst>
              <a:gd name="adj" fmla="val 10000"/>
            </a:avLst>
          </a:prstGeom>
          <a:solidFill>
            <a:srgbClr val="FFFDF8"/>
          </a:solidFill>
          <a:ln w="9525">
            <a:solidFill>
              <a:srgbClr val="D9B18D"/>
            </a:solidFill>
            <a:prstDash val="solid"/>
          </a:ln>
        </p:spPr>
        <p:txBody>
          <a:bodyPr wrap="square" lIns="171450" tIns="152400" rIns="171450" bIns="152400" anchor="ctr">
            <a:normAutofit fontScale="93716" lnSpcReduction="10000"/>
          </a:bodyPr>
          <a:lstStyle/>
          <a:p>
            <a:pPr algn="l">
              <a:defRPr sz="1800" b="0" i="0">
                <a:solidFill>
                  <a:srgbClr val="173B57"/>
                </a:solidFill>
                <a:latin typeface="Arial"/>
                <a:ea typeface="Arial"/>
                <a:cs typeface="Arial"/>
              </a:defRPr>
            </a:pPr>
            <a:r>
              <a:rPr lang="fr-FR" noProof="1"/>
              <a:t>Comment les bâtiments et l’organisation de la classe rendent-ils l’école de la République visible et efficace ?</a:t>
            </a:r>
          </a:p>
        </p:txBody>
      </p:sp>
      <p:pic>
        <p:nvPicPr>
          <p:cNvPr id="19" name="Image 18"/>
          <p:cNvPicPr>
            <a:picLocks noChangeAspect="1"/>
          </p:cNvPicPr>
          <p:nvPr/>
        </p:nvPicPr>
        <p:blipFill>
          <a:blip r:embed="rId3"/>
          <a:srcRect l="25173" r="25173"/>
          <a:stretch>
            <a:fillRect/>
          </a:stretch>
        </p:blipFill>
        <p:spPr>
          <a:xfrm>
            <a:off x="6334125" y="666750"/>
            <a:ext cx="5286375" cy="5334000"/>
          </a:xfrm>
          <a:prstGeom prst="roundRect">
            <a:avLst>
              <a:gd name="adj" fmla="val 2162"/>
            </a:avLst>
          </a:prstGeom>
        </p:spPr>
      </p:pic>
      <p:sp>
        <p:nvSpPr>
          <p:cNvPr id="8" name="Rectangle : coins arrondis 7">
            <a:extLst>
              <a:ext uri="{FF2B5EF4-FFF2-40B4-BE49-F238E27FC236}">
                <a16:creationId xmlns:a16="http://schemas.microsoft.com/office/drawing/2014/main" id="{D8BF7AE2-5E22-4AEE-BDFE-90FFCF422A97}"/>
              </a:ext>
            </a:extLst>
          </p:cNvPr>
          <p:cNvSpPr>
            <a:spLocks noGrp="1"/>
          </p:cNvSpPr>
          <p:nvPr/>
        </p:nvSpPr>
        <p:spPr>
          <a:xfrm>
            <a:off x="6334125" y="666750"/>
            <a:ext cx="5286375" cy="5334000"/>
          </a:xfrm>
          <a:prstGeom prst="roundRect">
            <a:avLst>
              <a:gd name="adj" fmla="val 2162"/>
            </a:avLst>
          </a:prstGeom>
          <a:noFill/>
          <a:ln w="9525">
            <a:solidFill>
              <a:srgbClr val="D9B18D"/>
            </a:solidFill>
            <a:prstDash val="solid"/>
          </a:ln>
        </p:spPr>
        <p:txBody>
          <a:bodyPr/>
          <a:lstStyle/>
          <a:p>
            <a:endParaRPr lang="fr-FR" noProof="1"/>
          </a:p>
        </p:txBody>
      </p:sp>
      <p:sp>
        <p:nvSpPr>
          <p:cNvPr id="9" name="Rectangle 8">
            <a:extLst>
              <a:ext uri="{FF2B5EF4-FFF2-40B4-BE49-F238E27FC236}">
                <a16:creationId xmlns:a16="http://schemas.microsoft.com/office/drawing/2014/main" id="{144AE675-229A-46DF-803B-D334FECEBE61}"/>
              </a:ext>
            </a:extLst>
          </p:cNvPr>
          <p:cNvSpPr>
            <a:spLocks noGrp="1"/>
          </p:cNvSpPr>
          <p:nvPr/>
        </p:nvSpPr>
        <p:spPr>
          <a:xfrm>
            <a:off x="590550" y="5810250"/>
            <a:ext cx="5334000" cy="381000"/>
          </a:xfrm>
          <a:prstGeom prst="rect">
            <a:avLst/>
          </a:prstGeom>
          <a:noFill/>
          <a:ln w="0">
            <a:noFill/>
            <a:prstDash val="solid"/>
          </a:ln>
        </p:spPr>
        <p:txBody>
          <a:bodyPr wrap="square" lIns="0" tIns="0" rIns="0" bIns="0" anchor="t">
            <a:normAutofit/>
          </a:bodyPr>
          <a:lstStyle/>
          <a:p>
            <a:pPr algn="l">
              <a:defRPr sz="975" b="0" i="1">
                <a:solidFill>
                  <a:srgbClr val="5B6470"/>
                </a:solidFill>
                <a:latin typeface="Arial"/>
                <a:ea typeface="Arial"/>
                <a:cs typeface="Arial"/>
              </a:defRPr>
            </a:pPr>
            <a:r>
              <a:rPr lang="fr-FR" noProof="1"/>
              <a:t>Fil rouge : Louise est un personnage fictif ; les documents sont authentiques et sourcés.</a:t>
            </a:r>
          </a:p>
        </p:txBody>
      </p:sp>
      <p:sp>
        <p:nvSpPr>
          <p:cNvPr id="10" name="Rectangle 9">
            <a:extLst>
              <a:ext uri="{FF2B5EF4-FFF2-40B4-BE49-F238E27FC236}">
                <a16:creationId xmlns:a16="http://schemas.microsoft.com/office/drawing/2014/main" id="{06E68FEB-6DD2-426F-A9A7-552A04BDCD97}"/>
              </a:ext>
            </a:extLst>
          </p:cNvPr>
          <p:cNvSpPr>
            <a:spLocks noGrp="1"/>
          </p:cNvSpPr>
          <p:nvPr/>
        </p:nvSpPr>
        <p:spPr>
          <a:xfrm>
            <a:off x="457200" y="6543675"/>
            <a:ext cx="11277600" cy="9525"/>
          </a:xfrm>
          <a:prstGeom prst="rect">
            <a:avLst/>
          </a:prstGeom>
          <a:solidFill>
            <a:srgbClr val="D9B18D"/>
          </a:solidFill>
          <a:ln w="0">
            <a:solidFill>
              <a:srgbClr val="D9B18D"/>
            </a:solidFill>
            <a:prstDash val="solid"/>
          </a:ln>
        </p:spPr>
        <p:txBody>
          <a:bodyPr/>
          <a:lstStyle/>
          <a:p>
            <a:endParaRPr lang="fr-FR" noProof="1"/>
          </a:p>
        </p:txBody>
      </p:sp>
      <p:sp>
        <p:nvSpPr>
          <p:cNvPr id="11" name="Rectangle 10">
            <a:extLst>
              <a:ext uri="{FF2B5EF4-FFF2-40B4-BE49-F238E27FC236}">
                <a16:creationId xmlns:a16="http://schemas.microsoft.com/office/drawing/2014/main" id="{B527CC24-274B-491E-A410-48A79DC8CA86}"/>
              </a:ext>
            </a:extLst>
          </p:cNvPr>
          <p:cNvSpPr>
            <a:spLocks noGrp="1"/>
          </p:cNvSpPr>
          <p:nvPr/>
        </p:nvSpPr>
        <p:spPr>
          <a:xfrm>
            <a:off x="457200" y="6600825"/>
            <a:ext cx="6858000" cy="171450"/>
          </a:xfrm>
          <a:prstGeom prst="rect">
            <a:avLst/>
          </a:prstGeom>
          <a:noFill/>
          <a:ln w="0">
            <a:noFill/>
            <a:prstDash val="solid"/>
          </a:ln>
        </p:spPr>
        <p:txBody>
          <a:bodyPr wrap="square" lIns="0" tIns="0" rIns="0" bIns="0" anchor="t">
            <a:normAutofit/>
          </a:bodyPr>
          <a:lstStyle/>
          <a:p>
            <a:pPr algn="l">
              <a:defRPr sz="750" b="0" i="0">
                <a:solidFill>
                  <a:srgbClr val="5B6470"/>
                </a:solidFill>
                <a:latin typeface="Arial"/>
                <a:ea typeface="Arial"/>
                <a:cs typeface="Arial"/>
              </a:defRPr>
            </a:pPr>
            <a:r>
              <a:rPr lang="fr-FR" noProof="1"/>
              <a:t>L’école primaire au temps de Jules Ferry</a:t>
            </a:r>
          </a:p>
        </p:txBody>
      </p:sp>
      <p:sp>
        <p:nvSpPr>
          <p:cNvPr id="12" name="Rectangle 11">
            <a:extLst>
              <a:ext uri="{FF2B5EF4-FFF2-40B4-BE49-F238E27FC236}">
                <a16:creationId xmlns:a16="http://schemas.microsoft.com/office/drawing/2014/main" id="{E8652257-1F8E-4157-9212-3BD920896D3C}"/>
              </a:ext>
            </a:extLst>
          </p:cNvPr>
          <p:cNvSpPr>
            <a:spLocks noGrp="1"/>
          </p:cNvSpPr>
          <p:nvPr/>
        </p:nvSpPr>
        <p:spPr>
          <a:xfrm>
            <a:off x="8763000" y="6600825"/>
            <a:ext cx="2971800" cy="171450"/>
          </a:xfrm>
          <a:prstGeom prst="rect">
            <a:avLst/>
          </a:prstGeom>
          <a:noFill/>
          <a:ln w="0">
            <a:noFill/>
            <a:prstDash val="solid"/>
          </a:ln>
        </p:spPr>
        <p:txBody>
          <a:bodyPr wrap="square" lIns="0" tIns="0" rIns="0" bIns="0" anchor="t">
            <a:normAutofit/>
          </a:bodyPr>
          <a:lstStyle/>
          <a:p>
            <a:pPr algn="r">
              <a:defRPr sz="750" b="0" i="0">
                <a:solidFill>
                  <a:srgbClr val="5B6470"/>
                </a:solidFill>
                <a:latin typeface="Arial"/>
                <a:ea typeface="Arial"/>
                <a:cs typeface="Arial"/>
              </a:defRPr>
            </a:pPr>
            <a:r>
              <a:rPr lang="fr-FR" noProof="1"/>
              <a:t>Programme CM2 2026-2027</a:t>
            </a:r>
          </a:p>
        </p:txBody>
      </p:sp>
    </p:spTree>
    <p:extLst>
      <p:ext uri="{BB962C8B-B14F-4D97-AF65-F5344CB8AC3E}">
        <p14:creationId xmlns:p14="http://schemas.microsoft.com/office/powerpoint/2010/main" val="123955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BF4E8"/>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9972FF8-E792-431C-AE63-4C8E7F5AFE79}"/>
              </a:ext>
            </a:extLst>
          </p:cNvPr>
          <p:cNvSpPr>
            <a:spLocks noGrp="1"/>
          </p:cNvSpPr>
          <p:nvPr/>
        </p:nvSpPr>
        <p:spPr>
          <a:xfrm>
            <a:off x="0" y="0"/>
            <a:ext cx="12192000" cy="152400"/>
          </a:xfrm>
          <a:prstGeom prst="rect">
            <a:avLst/>
          </a:prstGeom>
          <a:solidFill>
            <a:srgbClr val="E77D22"/>
          </a:solidFill>
          <a:ln w="0">
            <a:solidFill>
              <a:srgbClr val="E77D22"/>
            </a:solidFill>
            <a:prstDash val="solid"/>
          </a:ln>
        </p:spPr>
        <p:txBody>
          <a:bodyPr/>
          <a:lstStyle/>
          <a:p>
            <a:endParaRPr lang="fr-FR" noProof="1"/>
          </a:p>
        </p:txBody>
      </p:sp>
      <p:sp>
        <p:nvSpPr>
          <p:cNvPr id="2" name="Rectangle 1">
            <a:extLst>
              <a:ext uri="{FF2B5EF4-FFF2-40B4-BE49-F238E27FC236}">
                <a16:creationId xmlns:a16="http://schemas.microsoft.com/office/drawing/2014/main" id="{AF471048-6576-4B67-A650-12F626DA0FA3}"/>
              </a:ext>
            </a:extLst>
          </p:cNvPr>
          <p:cNvSpPr>
            <a:spLocks noGrp="1"/>
          </p:cNvSpPr>
          <p:nvPr/>
        </p:nvSpPr>
        <p:spPr>
          <a:xfrm>
            <a:off x="457200" y="266700"/>
            <a:ext cx="3619500" cy="266700"/>
          </a:xfrm>
          <a:prstGeom prst="rect">
            <a:avLst/>
          </a:prstGeom>
          <a:noFill/>
          <a:ln w="0">
            <a:noFill/>
            <a:prstDash val="solid"/>
          </a:ln>
        </p:spPr>
        <p:txBody>
          <a:bodyPr wrap="square" lIns="0" tIns="0" rIns="0" bIns="0" anchor="t">
            <a:normAutofit/>
          </a:bodyPr>
          <a:lstStyle/>
          <a:p>
            <a:pPr algn="l">
              <a:defRPr sz="1050" b="1" i="0">
                <a:solidFill>
                  <a:srgbClr val="B64F16"/>
                </a:solidFill>
                <a:latin typeface="Arial"/>
                <a:ea typeface="Arial"/>
                <a:cs typeface="Arial"/>
              </a:defRPr>
            </a:pPr>
            <a:r>
              <a:rPr lang="fr-FR" noProof="1"/>
              <a:t>HISTOIRE · CM2 · CHAPITRE 2</a:t>
            </a:r>
          </a:p>
        </p:txBody>
      </p:sp>
      <p:sp>
        <p:nvSpPr>
          <p:cNvPr id="3" name="Rectangle 2">
            <a:extLst>
              <a:ext uri="{FF2B5EF4-FFF2-40B4-BE49-F238E27FC236}">
                <a16:creationId xmlns:a16="http://schemas.microsoft.com/office/drawing/2014/main" id="{4CEC2D86-4E51-4493-94F3-955E637E2E15}"/>
              </a:ext>
            </a:extLst>
          </p:cNvPr>
          <p:cNvSpPr>
            <a:spLocks noGrp="1"/>
          </p:cNvSpPr>
          <p:nvPr/>
        </p:nvSpPr>
        <p:spPr>
          <a:xfrm>
            <a:off x="5905500" y="266700"/>
            <a:ext cx="5829300" cy="266700"/>
          </a:xfrm>
          <a:prstGeom prst="rect">
            <a:avLst/>
          </a:prstGeom>
          <a:noFill/>
          <a:ln w="0">
            <a:noFill/>
            <a:prstDash val="solid"/>
          </a:ln>
        </p:spPr>
        <p:txBody>
          <a:bodyPr wrap="square" lIns="0" tIns="0" rIns="0" bIns="0" anchor="t">
            <a:normAutofit/>
          </a:bodyPr>
          <a:lstStyle/>
          <a:p>
            <a:pPr algn="r">
              <a:defRPr sz="1050" b="1" i="0">
                <a:solidFill>
                  <a:srgbClr val="5B6470"/>
                </a:solidFill>
                <a:latin typeface="Arial"/>
                <a:ea typeface="Arial"/>
                <a:cs typeface="Arial"/>
              </a:defRPr>
            </a:pPr>
            <a:r>
              <a:rPr lang="fr-FR" noProof="1"/>
              <a:t>SÉANCE 2 · RÉCIT · PHASE 1</a:t>
            </a:r>
          </a:p>
        </p:txBody>
      </p:sp>
      <p:sp>
        <p:nvSpPr>
          <p:cNvPr id="4" name="Rectangle 3">
            <a:extLst>
              <a:ext uri="{FF2B5EF4-FFF2-40B4-BE49-F238E27FC236}">
                <a16:creationId xmlns:a16="http://schemas.microsoft.com/office/drawing/2014/main" id="{E8A02EEB-753D-4F57-A8CB-0F513174848C}"/>
              </a:ext>
            </a:extLst>
          </p:cNvPr>
          <p:cNvSpPr>
            <a:spLocks noGrp="1"/>
          </p:cNvSpPr>
          <p:nvPr/>
        </p:nvSpPr>
        <p:spPr>
          <a:xfrm>
            <a:off x="457200" y="647700"/>
            <a:ext cx="11277600" cy="552450"/>
          </a:xfrm>
          <a:prstGeom prst="rect">
            <a:avLst/>
          </a:prstGeom>
          <a:noFill/>
          <a:ln w="0">
            <a:noFill/>
            <a:prstDash val="solid"/>
          </a:ln>
        </p:spPr>
        <p:txBody>
          <a:bodyPr wrap="square" lIns="0" tIns="0" rIns="0" bIns="0" anchor="t">
            <a:normAutofit/>
          </a:bodyPr>
          <a:lstStyle/>
          <a:p>
            <a:pPr algn="l">
              <a:defRPr sz="2700" b="1" i="0">
                <a:solidFill>
                  <a:srgbClr val="173B57"/>
                </a:solidFill>
                <a:latin typeface="Arial"/>
                <a:ea typeface="Arial"/>
                <a:cs typeface="Arial"/>
              </a:defRPr>
            </a:pPr>
            <a:r>
              <a:rPr lang="fr-FR" noProof="1"/>
              <a:t>La commune veut rendre l’école visible</a:t>
            </a:r>
          </a:p>
        </p:txBody>
      </p:sp>
      <p:sp>
        <p:nvSpPr>
          <p:cNvPr id="5" name="Rectangle 4">
            <a:extLst>
              <a:ext uri="{FF2B5EF4-FFF2-40B4-BE49-F238E27FC236}">
                <a16:creationId xmlns:a16="http://schemas.microsoft.com/office/drawing/2014/main" id="{3E65F56B-ACA2-4F53-B478-7CC857B5D09D}"/>
              </a:ext>
            </a:extLst>
          </p:cNvPr>
          <p:cNvSpPr>
            <a:spLocks noGrp="1"/>
          </p:cNvSpPr>
          <p:nvPr/>
        </p:nvSpPr>
        <p:spPr>
          <a:xfrm>
            <a:off x="476250" y="1200150"/>
            <a:ext cx="11049000" cy="285750"/>
          </a:xfrm>
          <a:prstGeom prst="rect">
            <a:avLst/>
          </a:prstGeom>
          <a:noFill/>
          <a:ln w="0">
            <a:noFill/>
            <a:prstDash val="solid"/>
          </a:ln>
        </p:spPr>
        <p:txBody>
          <a:bodyPr wrap="square" lIns="0" tIns="0" rIns="0" bIns="0" anchor="t">
            <a:normAutofit/>
          </a:bodyPr>
          <a:lstStyle/>
          <a:p>
            <a:pPr algn="l">
              <a:defRPr sz="1200" b="0" i="1">
                <a:solidFill>
                  <a:srgbClr val="5B6470"/>
                </a:solidFill>
                <a:latin typeface="Arial"/>
                <a:ea typeface="Arial"/>
                <a:cs typeface="Arial"/>
              </a:defRPr>
            </a:pPr>
            <a:r>
              <a:rPr lang="fr-FR" noProof="1"/>
              <a:t>À raconter comme une histoire ; suspendre le récit avant de montrer le document.</a:t>
            </a:r>
          </a:p>
        </p:txBody>
      </p:sp>
      <p:sp>
        <p:nvSpPr>
          <p:cNvPr id="6" name="Rectangle : coins arrondis 5">
            <a:extLst>
              <a:ext uri="{FF2B5EF4-FFF2-40B4-BE49-F238E27FC236}">
                <a16:creationId xmlns:a16="http://schemas.microsoft.com/office/drawing/2014/main" id="{F7C28574-F141-4281-AED3-7F416CF6A736}"/>
              </a:ext>
            </a:extLst>
          </p:cNvPr>
          <p:cNvSpPr>
            <a:spLocks noGrp="1"/>
          </p:cNvSpPr>
          <p:nvPr/>
        </p:nvSpPr>
        <p:spPr>
          <a:xfrm>
            <a:off x="704850" y="1571625"/>
            <a:ext cx="10782300" cy="3143250"/>
          </a:xfrm>
          <a:prstGeom prst="roundRect">
            <a:avLst>
              <a:gd name="adj" fmla="val 4848"/>
            </a:avLst>
          </a:prstGeom>
          <a:solidFill>
            <a:srgbClr val="FFFDF8"/>
          </a:solidFill>
          <a:ln w="19050">
            <a:solidFill>
              <a:srgbClr val="E77D22"/>
            </a:solidFill>
            <a:prstDash val="solid"/>
          </a:ln>
        </p:spPr>
        <p:txBody>
          <a:bodyPr wrap="square" lIns="285750" tIns="228600" rIns="285750" bIns="228600" anchor="ctr">
            <a:normAutofit/>
          </a:bodyPr>
          <a:lstStyle/>
          <a:p>
            <a:pPr algn="l">
              <a:defRPr sz="2025" b="0" i="0">
                <a:solidFill>
                  <a:srgbClr val="173B57"/>
                </a:solidFill>
                <a:latin typeface="Arial"/>
                <a:ea typeface="Arial"/>
                <a:cs typeface="Arial"/>
              </a:defRPr>
            </a:pPr>
            <a:r>
              <a:rPr lang="fr-FR" noProof="1"/>
              <a:t>Dans les années 1880, Louise entend dire que la commune veut donner à l’école un bâtiment reconnaissable. Dans de nombreux villages, la maison commune et l’école finissent même par partager une construction. Une carte postale prise plus tard, en 1922, conserve la trace de ce modèle de mairie-école. Mais que nous apprend-elle réellement sur la place de l’école dans la commune ?</a:t>
            </a:r>
          </a:p>
        </p:txBody>
      </p:sp>
      <p:sp>
        <p:nvSpPr>
          <p:cNvPr id="7" name="Rectangle : coins arrondis 6">
            <a:extLst>
              <a:ext uri="{FF2B5EF4-FFF2-40B4-BE49-F238E27FC236}">
                <a16:creationId xmlns:a16="http://schemas.microsoft.com/office/drawing/2014/main" id="{BF8C0A5F-DE30-4864-B5F9-F41BD3A71000}"/>
              </a:ext>
            </a:extLst>
          </p:cNvPr>
          <p:cNvSpPr>
            <a:spLocks noGrp="1"/>
          </p:cNvSpPr>
          <p:nvPr/>
        </p:nvSpPr>
        <p:spPr>
          <a:xfrm>
            <a:off x="685800" y="5000625"/>
            <a:ext cx="10820400" cy="914400"/>
          </a:xfrm>
          <a:prstGeom prst="roundRect">
            <a:avLst>
              <a:gd name="adj" fmla="val 12500"/>
            </a:avLst>
          </a:prstGeom>
          <a:solidFill>
            <a:srgbClr val="FFF0EC"/>
          </a:solidFill>
          <a:ln w="19050">
            <a:solidFill>
              <a:srgbClr val="C53D32"/>
            </a:solidFill>
            <a:prstDash val="solid"/>
          </a:ln>
        </p:spPr>
        <p:txBody>
          <a:bodyPr wrap="square" lIns="171450" tIns="114300" rIns="171450" bIns="114300" anchor="ctr">
            <a:normAutofit/>
          </a:bodyPr>
          <a:lstStyle/>
          <a:p>
            <a:pPr algn="l">
              <a:defRPr sz="1725" b="0" i="0">
                <a:solidFill>
                  <a:srgbClr val="173B57"/>
                </a:solidFill>
                <a:latin typeface="Arial"/>
                <a:ea typeface="Arial"/>
                <a:cs typeface="Arial"/>
              </a:defRPr>
            </a:pPr>
            <a:r>
              <a:rPr lang="fr-FR" b="1" noProof="1">
                <a:solidFill>
                  <a:srgbClr val="C53D32"/>
                </a:solidFill>
              </a:rPr>
              <a:t>QUESTION-PROBLÈME  </a:t>
            </a:r>
            <a:r>
              <a:rPr lang="fr-FR" b="1" noProof="1">
                <a:solidFill>
                  <a:srgbClr val="173B57"/>
                </a:solidFill>
              </a:rPr>
              <a:t>Comment une mairie-école réunit-elle le pouvoir communal et l’instruction publique dans un même lieu ?</a:t>
            </a:r>
          </a:p>
        </p:txBody>
      </p:sp>
      <p:sp>
        <p:nvSpPr>
          <p:cNvPr id="8" name="Rectangle 7">
            <a:extLst>
              <a:ext uri="{FF2B5EF4-FFF2-40B4-BE49-F238E27FC236}">
                <a16:creationId xmlns:a16="http://schemas.microsoft.com/office/drawing/2014/main" id="{07E35AE5-DD36-4B9E-B512-FD1B543C04A6}"/>
              </a:ext>
            </a:extLst>
          </p:cNvPr>
          <p:cNvSpPr>
            <a:spLocks noGrp="1"/>
          </p:cNvSpPr>
          <p:nvPr/>
        </p:nvSpPr>
        <p:spPr>
          <a:xfrm>
            <a:off x="457200" y="6543675"/>
            <a:ext cx="11277600" cy="9525"/>
          </a:xfrm>
          <a:prstGeom prst="rect">
            <a:avLst/>
          </a:prstGeom>
          <a:solidFill>
            <a:srgbClr val="D9B18D"/>
          </a:solidFill>
          <a:ln w="0">
            <a:solidFill>
              <a:srgbClr val="D9B18D"/>
            </a:solidFill>
            <a:prstDash val="solid"/>
          </a:ln>
        </p:spPr>
        <p:txBody>
          <a:bodyPr/>
          <a:lstStyle/>
          <a:p>
            <a:endParaRPr lang="fr-FR" noProof="1"/>
          </a:p>
        </p:txBody>
      </p:sp>
      <p:sp>
        <p:nvSpPr>
          <p:cNvPr id="9" name="Rectangle 8">
            <a:extLst>
              <a:ext uri="{FF2B5EF4-FFF2-40B4-BE49-F238E27FC236}">
                <a16:creationId xmlns:a16="http://schemas.microsoft.com/office/drawing/2014/main" id="{25633B48-62FD-4CB5-8DAA-DA66FAE134AD}"/>
              </a:ext>
            </a:extLst>
          </p:cNvPr>
          <p:cNvSpPr>
            <a:spLocks noGrp="1"/>
          </p:cNvSpPr>
          <p:nvPr/>
        </p:nvSpPr>
        <p:spPr>
          <a:xfrm>
            <a:off x="457200" y="6600825"/>
            <a:ext cx="6858000" cy="171450"/>
          </a:xfrm>
          <a:prstGeom prst="rect">
            <a:avLst/>
          </a:prstGeom>
          <a:noFill/>
          <a:ln w="0">
            <a:noFill/>
            <a:prstDash val="solid"/>
          </a:ln>
        </p:spPr>
        <p:txBody>
          <a:bodyPr wrap="square" lIns="0" tIns="0" rIns="0" bIns="0" anchor="t">
            <a:normAutofit/>
          </a:bodyPr>
          <a:lstStyle/>
          <a:p>
            <a:pPr algn="l">
              <a:defRPr sz="750" b="0" i="0">
                <a:solidFill>
                  <a:srgbClr val="5B6470"/>
                </a:solidFill>
                <a:latin typeface="Arial"/>
                <a:ea typeface="Arial"/>
                <a:cs typeface="Arial"/>
              </a:defRPr>
            </a:pPr>
            <a:r>
              <a:rPr lang="fr-FR" noProof="1"/>
              <a:t>L’école primaire au temps de Jules Ferry</a:t>
            </a:r>
          </a:p>
        </p:txBody>
      </p:sp>
      <p:sp>
        <p:nvSpPr>
          <p:cNvPr id="10" name="Rectangle 9">
            <a:extLst>
              <a:ext uri="{FF2B5EF4-FFF2-40B4-BE49-F238E27FC236}">
                <a16:creationId xmlns:a16="http://schemas.microsoft.com/office/drawing/2014/main" id="{0907659A-3F11-4649-931C-7D06DFD3869A}"/>
              </a:ext>
            </a:extLst>
          </p:cNvPr>
          <p:cNvSpPr>
            <a:spLocks noGrp="1"/>
          </p:cNvSpPr>
          <p:nvPr/>
        </p:nvSpPr>
        <p:spPr>
          <a:xfrm>
            <a:off x="8763000" y="6600825"/>
            <a:ext cx="2971800" cy="171450"/>
          </a:xfrm>
          <a:prstGeom prst="rect">
            <a:avLst/>
          </a:prstGeom>
          <a:noFill/>
          <a:ln w="0">
            <a:noFill/>
            <a:prstDash val="solid"/>
          </a:ln>
        </p:spPr>
        <p:txBody>
          <a:bodyPr wrap="square" lIns="0" tIns="0" rIns="0" bIns="0" anchor="t">
            <a:normAutofit/>
          </a:bodyPr>
          <a:lstStyle/>
          <a:p>
            <a:pPr algn="r">
              <a:defRPr sz="750" b="0" i="0">
                <a:solidFill>
                  <a:srgbClr val="5B6470"/>
                </a:solidFill>
                <a:latin typeface="Arial"/>
                <a:ea typeface="Arial"/>
                <a:cs typeface="Arial"/>
              </a:defRPr>
            </a:pPr>
            <a:r>
              <a:rPr lang="fr-FR" noProof="1"/>
              <a:t>Programme CM2 2026-2027</a:t>
            </a:r>
          </a:p>
        </p:txBody>
      </p:sp>
    </p:spTree>
    <p:extLst>
      <p:ext uri="{BB962C8B-B14F-4D97-AF65-F5344CB8AC3E}">
        <p14:creationId xmlns:p14="http://schemas.microsoft.com/office/powerpoint/2010/main" val="1106293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BF4E8"/>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DCC8E28-8C20-47CD-86BA-E6032363DDBF}"/>
              </a:ext>
            </a:extLst>
          </p:cNvPr>
          <p:cNvSpPr>
            <a:spLocks noGrp="1"/>
          </p:cNvSpPr>
          <p:nvPr/>
        </p:nvSpPr>
        <p:spPr>
          <a:xfrm>
            <a:off x="0" y="0"/>
            <a:ext cx="12192000" cy="152400"/>
          </a:xfrm>
          <a:prstGeom prst="rect">
            <a:avLst/>
          </a:prstGeom>
          <a:solidFill>
            <a:srgbClr val="E77D22"/>
          </a:solidFill>
          <a:ln w="0">
            <a:solidFill>
              <a:srgbClr val="E77D22"/>
            </a:solidFill>
            <a:prstDash val="solid"/>
          </a:ln>
        </p:spPr>
        <p:txBody>
          <a:bodyPr/>
          <a:lstStyle/>
          <a:p>
            <a:endParaRPr lang="fr-FR" noProof="1"/>
          </a:p>
        </p:txBody>
      </p:sp>
      <p:sp>
        <p:nvSpPr>
          <p:cNvPr id="2" name="Rectangle 1">
            <a:extLst>
              <a:ext uri="{FF2B5EF4-FFF2-40B4-BE49-F238E27FC236}">
                <a16:creationId xmlns:a16="http://schemas.microsoft.com/office/drawing/2014/main" id="{5C500494-0164-4258-8B2F-45B913FDAEFB}"/>
              </a:ext>
            </a:extLst>
          </p:cNvPr>
          <p:cNvSpPr>
            <a:spLocks noGrp="1"/>
          </p:cNvSpPr>
          <p:nvPr/>
        </p:nvSpPr>
        <p:spPr>
          <a:xfrm>
            <a:off x="457200" y="266700"/>
            <a:ext cx="3619500" cy="266700"/>
          </a:xfrm>
          <a:prstGeom prst="rect">
            <a:avLst/>
          </a:prstGeom>
          <a:noFill/>
          <a:ln w="0">
            <a:noFill/>
            <a:prstDash val="solid"/>
          </a:ln>
        </p:spPr>
        <p:txBody>
          <a:bodyPr wrap="square" lIns="0" tIns="0" rIns="0" bIns="0" anchor="t">
            <a:normAutofit/>
          </a:bodyPr>
          <a:lstStyle/>
          <a:p>
            <a:pPr algn="l">
              <a:defRPr sz="1050" b="1" i="0">
                <a:solidFill>
                  <a:srgbClr val="B64F16"/>
                </a:solidFill>
                <a:latin typeface="Arial"/>
                <a:ea typeface="Arial"/>
                <a:cs typeface="Arial"/>
              </a:defRPr>
            </a:pPr>
            <a:r>
              <a:rPr lang="fr-FR" noProof="1"/>
              <a:t>HISTOIRE · CM2 · CHAPITRE 2</a:t>
            </a:r>
          </a:p>
        </p:txBody>
      </p:sp>
      <p:sp>
        <p:nvSpPr>
          <p:cNvPr id="3" name="Rectangle 2">
            <a:extLst>
              <a:ext uri="{FF2B5EF4-FFF2-40B4-BE49-F238E27FC236}">
                <a16:creationId xmlns:a16="http://schemas.microsoft.com/office/drawing/2014/main" id="{69A9448E-50E1-4610-84C7-F8E6C46DC1E9}"/>
              </a:ext>
            </a:extLst>
          </p:cNvPr>
          <p:cNvSpPr>
            <a:spLocks noGrp="1"/>
          </p:cNvSpPr>
          <p:nvPr/>
        </p:nvSpPr>
        <p:spPr>
          <a:xfrm>
            <a:off x="5905500" y="266700"/>
            <a:ext cx="5829300" cy="266700"/>
          </a:xfrm>
          <a:prstGeom prst="rect">
            <a:avLst/>
          </a:prstGeom>
          <a:noFill/>
          <a:ln w="0">
            <a:noFill/>
            <a:prstDash val="solid"/>
          </a:ln>
        </p:spPr>
        <p:txBody>
          <a:bodyPr wrap="square" lIns="0" tIns="0" rIns="0" bIns="0" anchor="t">
            <a:normAutofit/>
          </a:bodyPr>
          <a:lstStyle/>
          <a:p>
            <a:pPr algn="r">
              <a:defRPr sz="1050" b="1" i="0">
                <a:solidFill>
                  <a:srgbClr val="5B6470"/>
                </a:solidFill>
                <a:latin typeface="Arial"/>
                <a:ea typeface="Arial"/>
                <a:cs typeface="Arial"/>
              </a:defRPr>
            </a:pPr>
            <a:r>
              <a:rPr lang="fr-FR" noProof="1"/>
              <a:t>SÉANCE 2 · ÉTUDE DU DOCUMENT · PHASE 1</a:t>
            </a:r>
          </a:p>
        </p:txBody>
      </p:sp>
      <p:sp>
        <p:nvSpPr>
          <p:cNvPr id="4" name="Rectangle 3">
            <a:extLst>
              <a:ext uri="{FF2B5EF4-FFF2-40B4-BE49-F238E27FC236}">
                <a16:creationId xmlns:a16="http://schemas.microsoft.com/office/drawing/2014/main" id="{85D27587-6E7C-42F4-994C-05DAB8115B76}"/>
              </a:ext>
            </a:extLst>
          </p:cNvPr>
          <p:cNvSpPr>
            <a:spLocks noGrp="1"/>
          </p:cNvSpPr>
          <p:nvPr/>
        </p:nvSpPr>
        <p:spPr>
          <a:xfrm>
            <a:off x="457200" y="647700"/>
            <a:ext cx="11277600" cy="552450"/>
          </a:xfrm>
          <a:prstGeom prst="rect">
            <a:avLst/>
          </a:prstGeom>
          <a:noFill/>
          <a:ln w="0">
            <a:noFill/>
            <a:prstDash val="solid"/>
          </a:ln>
        </p:spPr>
        <p:txBody>
          <a:bodyPr wrap="square" lIns="0" tIns="0" rIns="0" bIns="0" anchor="t">
            <a:normAutofit/>
          </a:bodyPr>
          <a:lstStyle/>
          <a:p>
            <a:pPr algn="l">
              <a:defRPr sz="2700" b="1" i="0">
                <a:solidFill>
                  <a:srgbClr val="173B57"/>
                </a:solidFill>
                <a:latin typeface="Arial"/>
                <a:ea typeface="Arial"/>
                <a:cs typeface="Arial"/>
              </a:defRPr>
            </a:pPr>
            <a:r>
              <a:rPr lang="fr-FR" noProof="1"/>
              <a:t>S2-D1 — Norville : la mairie et l’école</a:t>
            </a:r>
          </a:p>
        </p:txBody>
      </p:sp>
      <p:sp>
        <p:nvSpPr>
          <p:cNvPr id="5" name="Rectangle 4">
            <a:extLst>
              <a:ext uri="{FF2B5EF4-FFF2-40B4-BE49-F238E27FC236}">
                <a16:creationId xmlns:a16="http://schemas.microsoft.com/office/drawing/2014/main" id="{EB717E52-D0B7-4505-B6D7-AACC74686F93}"/>
              </a:ext>
            </a:extLst>
          </p:cNvPr>
          <p:cNvSpPr>
            <a:spLocks noGrp="1"/>
          </p:cNvSpPr>
          <p:nvPr/>
        </p:nvSpPr>
        <p:spPr>
          <a:xfrm>
            <a:off x="476250" y="1200150"/>
            <a:ext cx="11049000" cy="285750"/>
          </a:xfrm>
          <a:prstGeom prst="rect">
            <a:avLst/>
          </a:prstGeom>
          <a:noFill/>
          <a:ln w="0">
            <a:noFill/>
            <a:prstDash val="solid"/>
          </a:ln>
        </p:spPr>
        <p:txBody>
          <a:bodyPr wrap="square" lIns="0" tIns="0" rIns="0" bIns="0" anchor="t">
            <a:normAutofit/>
          </a:bodyPr>
          <a:lstStyle/>
          <a:p>
            <a:pPr algn="l">
              <a:defRPr sz="1200" b="0" i="1">
                <a:solidFill>
                  <a:srgbClr val="5B6470"/>
                </a:solidFill>
                <a:latin typeface="Arial"/>
                <a:ea typeface="Arial"/>
                <a:cs typeface="Arial"/>
              </a:defRPr>
            </a:pPr>
            <a:r>
              <a:rPr lang="fr-FR" noProof="1"/>
              <a:t>Le document reste visible pendant toute la recherche.</a:t>
            </a:r>
          </a:p>
        </p:txBody>
      </p:sp>
      <p:pic>
        <p:nvPicPr>
          <p:cNvPr id="20" name="Image 19"/>
          <p:cNvPicPr>
            <a:picLocks noChangeAspect="1"/>
          </p:cNvPicPr>
          <p:nvPr/>
        </p:nvPicPr>
        <p:blipFill>
          <a:blip r:embed="rId3"/>
          <a:stretch/>
        </p:blipFill>
        <p:spPr>
          <a:xfrm>
            <a:off x="476250" y="1663487"/>
            <a:ext cx="6667500" cy="3340526"/>
          </a:xfrm>
          <a:prstGeom prst="roundRect">
            <a:avLst>
              <a:gd name="adj" fmla="val 3243"/>
            </a:avLst>
          </a:prstGeom>
        </p:spPr>
      </p:pic>
      <p:sp>
        <p:nvSpPr>
          <p:cNvPr id="7" name="Rectangle : coins arrondis 6">
            <a:extLst>
              <a:ext uri="{FF2B5EF4-FFF2-40B4-BE49-F238E27FC236}">
                <a16:creationId xmlns:a16="http://schemas.microsoft.com/office/drawing/2014/main" id="{80B2D050-654D-48B2-951A-E9A0E48933E7}"/>
              </a:ext>
            </a:extLst>
          </p:cNvPr>
          <p:cNvSpPr>
            <a:spLocks noGrp="1"/>
          </p:cNvSpPr>
          <p:nvPr/>
        </p:nvSpPr>
        <p:spPr>
          <a:xfrm>
            <a:off x="476250" y="1571625"/>
            <a:ext cx="6667500" cy="3524250"/>
          </a:xfrm>
          <a:prstGeom prst="roundRect">
            <a:avLst>
              <a:gd name="adj" fmla="val 3243"/>
            </a:avLst>
          </a:prstGeom>
          <a:noFill/>
          <a:ln w="9525">
            <a:solidFill>
              <a:srgbClr val="D9B18D"/>
            </a:solidFill>
            <a:prstDash val="solid"/>
          </a:ln>
        </p:spPr>
        <p:txBody>
          <a:bodyPr/>
          <a:lstStyle/>
          <a:p>
            <a:endParaRPr lang="fr-FR" noProof="1"/>
          </a:p>
        </p:txBody>
      </p:sp>
      <p:sp>
        <p:nvSpPr>
          <p:cNvPr id="8" name="Rectangle : coins arrondis 7">
            <a:extLst>
              <a:ext uri="{FF2B5EF4-FFF2-40B4-BE49-F238E27FC236}">
                <a16:creationId xmlns:a16="http://schemas.microsoft.com/office/drawing/2014/main" id="{F3ECFEBD-8224-4979-A66E-3AC0B2272F7C}"/>
              </a:ext>
            </a:extLst>
          </p:cNvPr>
          <p:cNvSpPr>
            <a:spLocks noGrp="1"/>
          </p:cNvSpPr>
          <p:nvPr/>
        </p:nvSpPr>
        <p:spPr>
          <a:xfrm>
            <a:off x="476250" y="5162550"/>
            <a:ext cx="6667500" cy="666750"/>
          </a:xfrm>
          <a:prstGeom prst="roundRect">
            <a:avLst>
              <a:gd name="adj" fmla="val 11429"/>
            </a:avLst>
          </a:prstGeom>
          <a:solidFill>
            <a:srgbClr val="FFFDF8"/>
          </a:solidFill>
          <a:ln w="9525">
            <a:solidFill>
              <a:srgbClr val="D9B18D"/>
            </a:solidFill>
            <a:prstDash val="solid"/>
          </a:ln>
        </p:spPr>
        <p:txBody>
          <a:bodyPr wrap="square" lIns="95250" tIns="57150" rIns="95250" bIns="47625" anchor="t">
            <a:normAutofit/>
          </a:bodyPr>
          <a:lstStyle/>
          <a:p>
            <a:pPr algn="l">
              <a:defRPr sz="975" b="0" i="0">
                <a:solidFill>
                  <a:srgbClr val="5B6470"/>
                </a:solidFill>
                <a:latin typeface="Arial"/>
                <a:ea typeface="Arial"/>
                <a:cs typeface="Arial"/>
              </a:defRPr>
            </a:pPr>
            <a:r>
              <a:rPr lang="fr-FR" noProof="1"/>
              <a:t>Carte postale de E. Mellet, Norville (Seine-Inférieure), 1922.</a:t>
            </a:r>
          </a:p>
          <a:p>
            <a:pPr algn="l">
              <a:defRPr sz="975" b="0" i="0">
                <a:solidFill>
                  <a:srgbClr val="5B6470"/>
                </a:solidFill>
                <a:latin typeface="Arial"/>
                <a:ea typeface="Arial"/>
                <a:cs typeface="Arial"/>
              </a:defRPr>
            </a:pPr>
            <a:r>
              <a:rPr lang="fr-FR" noProof="1"/>
              <a:t>L’inscription imprimée sur la carte postale indique : « Norville — La Mairie et l’École ». On distingue un ensemble de bâtiments, des enfants regroupés dans la cour et une adulte dans l’embrasure d’une porte.</a:t>
            </a:r>
          </a:p>
        </p:txBody>
      </p:sp>
      <p:sp>
        <p:nvSpPr>
          <p:cNvPr id="9" name="Rectangle : coins arrondis 8">
            <a:extLst>
              <a:ext uri="{FF2B5EF4-FFF2-40B4-BE49-F238E27FC236}">
                <a16:creationId xmlns:a16="http://schemas.microsoft.com/office/drawing/2014/main" id="{75067020-020C-4C75-B42D-213B1BF0EC64}"/>
              </a:ext>
            </a:extLst>
          </p:cNvPr>
          <p:cNvSpPr>
            <a:spLocks noGrp="1"/>
          </p:cNvSpPr>
          <p:nvPr/>
        </p:nvSpPr>
        <p:spPr>
          <a:xfrm>
            <a:off x="7429500" y="1571625"/>
            <a:ext cx="4305300" cy="4619625"/>
          </a:xfrm>
          <a:prstGeom prst="roundRect">
            <a:avLst>
              <a:gd name="adj" fmla="val 2655"/>
            </a:avLst>
          </a:prstGeom>
          <a:solidFill>
            <a:srgbClr val="FFFDF8"/>
          </a:solidFill>
          <a:ln w="19050">
            <a:solidFill>
              <a:srgbClr val="E77D22"/>
            </a:solidFill>
            <a:prstDash val="solid"/>
          </a:ln>
        </p:spPr>
        <p:txBody>
          <a:bodyPr wrap="square" lIns="171450" tIns="152400" rIns="171450" bIns="152400" anchor="ctr">
            <a:normAutofit/>
          </a:bodyPr>
          <a:lstStyle/>
          <a:p>
            <a:pPr algn="l">
              <a:spcAft>
                <a:spcPts val="14"/>
              </a:spcAft>
              <a:defRPr sz="1500" b="0" i="0">
                <a:solidFill>
                  <a:srgbClr val="173B57"/>
                </a:solidFill>
                <a:latin typeface="Arial"/>
                <a:ea typeface="Arial"/>
                <a:cs typeface="Arial"/>
              </a:defRPr>
            </a:pPr>
            <a:r>
              <a:rPr lang="fr-FR" b="1" noProof="1">
                <a:solidFill>
                  <a:srgbClr val="B64F16"/>
                </a:solidFill>
              </a:rPr>
              <a:t>1. </a:t>
            </a:r>
            <a:r>
              <a:rPr lang="fr-FR" b="1" noProof="1">
                <a:solidFill>
                  <a:srgbClr val="173B57"/>
                </a:solidFill>
              </a:rPr>
              <a:t>Identifie ce document : quelle est sa nature, sa date et le lieu représenté ?</a:t>
            </a:r>
          </a:p>
          <a:p>
            <a:pPr algn="l">
              <a:spcAft>
                <a:spcPts val="14"/>
              </a:spcAft>
              <a:defRPr sz="1500" b="0" i="0">
                <a:solidFill>
                  <a:srgbClr val="173B57"/>
                </a:solidFill>
                <a:latin typeface="Arial"/>
                <a:ea typeface="Arial"/>
                <a:cs typeface="Arial"/>
              </a:defRPr>
            </a:pPr>
            <a:r>
              <a:rPr lang="fr-FR" b="1" noProof="1">
                <a:solidFill>
                  <a:srgbClr val="B64F16"/>
                </a:solidFill>
              </a:rPr>
              <a:t>2. </a:t>
            </a:r>
            <a:r>
              <a:rPr lang="fr-FR" b="1" noProof="1">
                <a:solidFill>
                  <a:srgbClr val="173B57"/>
                </a:solidFill>
              </a:rPr>
              <a:t>Relève les deux services nommés dans l’inscription et deux indices visibles de la présence d’une école.</a:t>
            </a:r>
          </a:p>
          <a:p>
            <a:pPr algn="l">
              <a:spcAft>
                <a:spcPts val="14"/>
              </a:spcAft>
              <a:defRPr sz="1500" b="0" i="0">
                <a:solidFill>
                  <a:srgbClr val="173B57"/>
                </a:solidFill>
                <a:latin typeface="Arial"/>
                <a:ea typeface="Arial"/>
                <a:cs typeface="Arial"/>
              </a:defRPr>
            </a:pPr>
            <a:r>
              <a:rPr lang="fr-FR" b="1" noProof="1">
                <a:solidFill>
                  <a:srgbClr val="B64F16"/>
                </a:solidFill>
              </a:rPr>
              <a:t>3. </a:t>
            </a:r>
            <a:r>
              <a:rPr lang="fr-FR" b="1" noProof="1">
                <a:solidFill>
                  <a:srgbClr val="173B57"/>
                </a:solidFill>
              </a:rPr>
              <a:t>Pourquoi le titre de la carte postale associe-t-il « la mairie » et « l’école » ?</a:t>
            </a:r>
          </a:p>
          <a:p>
            <a:pPr algn="l">
              <a:spcAft>
                <a:spcPts val="14"/>
              </a:spcAft>
              <a:defRPr sz="1500" b="0" i="0">
                <a:solidFill>
                  <a:srgbClr val="173B57"/>
                </a:solidFill>
                <a:latin typeface="Arial"/>
                <a:ea typeface="Arial"/>
                <a:cs typeface="Arial"/>
              </a:defRPr>
            </a:pPr>
            <a:r>
              <a:rPr lang="fr-FR" b="1" noProof="1">
                <a:solidFill>
                  <a:srgbClr val="B64F16"/>
                </a:solidFill>
              </a:rPr>
              <a:t>4. </a:t>
            </a:r>
            <a:r>
              <a:rPr lang="fr-FR" b="1" noProof="1">
                <a:solidFill>
                  <a:srgbClr val="173B57"/>
                </a:solidFill>
              </a:rPr>
              <a:t>À l’aide du titre et de l’image, explique la place donnée à l’instruction dans la commune.</a:t>
            </a:r>
          </a:p>
        </p:txBody>
      </p:sp>
      <p:sp>
        <p:nvSpPr>
          <p:cNvPr id="10" name="Rectangle 9">
            <a:extLst>
              <a:ext uri="{FF2B5EF4-FFF2-40B4-BE49-F238E27FC236}">
                <a16:creationId xmlns:a16="http://schemas.microsoft.com/office/drawing/2014/main" id="{0E883102-5F2D-477B-96CF-95B5650687D7}"/>
              </a:ext>
            </a:extLst>
          </p:cNvPr>
          <p:cNvSpPr>
            <a:spLocks noGrp="1"/>
          </p:cNvSpPr>
          <p:nvPr/>
        </p:nvSpPr>
        <p:spPr>
          <a:xfrm>
            <a:off x="-1508991" y="5989349"/>
            <a:ext cx="11049000" cy="228600"/>
          </a:xfrm>
          <a:prstGeom prst="rect">
            <a:avLst/>
          </a:prstGeom>
          <a:noFill/>
          <a:ln w="0">
            <a:noFill/>
            <a:prstDash val="solid"/>
          </a:ln>
        </p:spPr>
        <p:txBody>
          <a:bodyPr wrap="square" lIns="0" tIns="0" rIns="0" bIns="0" anchor="t">
            <a:normAutofit/>
          </a:bodyPr>
          <a:lstStyle/>
          <a:p>
            <a:pPr algn="ctr">
              <a:defRPr sz="1050" b="1" i="0">
                <a:solidFill>
                  <a:srgbClr val="B64F16"/>
                </a:solidFill>
                <a:latin typeface="Arial"/>
                <a:ea typeface="Arial"/>
                <a:cs typeface="Arial"/>
              </a:defRPr>
            </a:pPr>
            <a:r>
              <a:rPr lang="fr-FR" noProof="1"/>
              <a:t>Méthode : j’identifie → j’observe → je prélève une preuve → je justifie.</a:t>
            </a:r>
          </a:p>
        </p:txBody>
      </p:sp>
      <p:sp>
        <p:nvSpPr>
          <p:cNvPr id="11" name="Rectangle 10">
            <a:extLst>
              <a:ext uri="{FF2B5EF4-FFF2-40B4-BE49-F238E27FC236}">
                <a16:creationId xmlns:a16="http://schemas.microsoft.com/office/drawing/2014/main" id="{C1C13D55-2DBB-47C6-9290-2D0D38215043}"/>
              </a:ext>
            </a:extLst>
          </p:cNvPr>
          <p:cNvSpPr>
            <a:spLocks noGrp="1"/>
          </p:cNvSpPr>
          <p:nvPr/>
        </p:nvSpPr>
        <p:spPr>
          <a:xfrm>
            <a:off x="533400" y="6181725"/>
            <a:ext cx="11125200" cy="238125"/>
          </a:xfrm>
          <a:prstGeom prst="rect">
            <a:avLst/>
          </a:prstGeom>
          <a:noFill/>
          <a:ln w="0">
            <a:noFill/>
            <a:prstDash val="solid"/>
          </a:ln>
        </p:spPr>
        <p:txBody>
          <a:bodyPr wrap="square" lIns="0" tIns="0" rIns="0" bIns="0" anchor="t">
            <a:normAutofit/>
          </a:bodyPr>
          <a:lstStyle/>
          <a:p>
            <a:pPr algn="r">
              <a:defRPr sz="825" b="0" i="1">
                <a:solidFill>
                  <a:srgbClr val="5B6470"/>
                </a:solidFill>
                <a:latin typeface="Arial"/>
                <a:ea typeface="Arial"/>
                <a:cs typeface="Arial"/>
              </a:defRPr>
            </a:pPr>
            <a:r>
              <a:rPr lang="fr-FR" noProof="1"/>
              <a:t>Source : MUNAÉ, collection Allard, inventaire 2016.41.717.</a:t>
            </a:r>
          </a:p>
        </p:txBody>
      </p:sp>
      <p:sp>
        <p:nvSpPr>
          <p:cNvPr id="12" name="Rectangle 11">
            <a:extLst>
              <a:ext uri="{FF2B5EF4-FFF2-40B4-BE49-F238E27FC236}">
                <a16:creationId xmlns:a16="http://schemas.microsoft.com/office/drawing/2014/main" id="{AFBE0891-1F52-49D9-980B-C1B22B2DB4AE}"/>
              </a:ext>
            </a:extLst>
          </p:cNvPr>
          <p:cNvSpPr>
            <a:spLocks noGrp="1"/>
          </p:cNvSpPr>
          <p:nvPr/>
        </p:nvSpPr>
        <p:spPr>
          <a:xfrm>
            <a:off x="457200" y="6543675"/>
            <a:ext cx="11277600" cy="9525"/>
          </a:xfrm>
          <a:prstGeom prst="rect">
            <a:avLst/>
          </a:prstGeom>
          <a:solidFill>
            <a:srgbClr val="D9B18D"/>
          </a:solidFill>
          <a:ln w="0">
            <a:solidFill>
              <a:srgbClr val="D9B18D"/>
            </a:solidFill>
            <a:prstDash val="solid"/>
          </a:ln>
        </p:spPr>
        <p:txBody>
          <a:bodyPr/>
          <a:lstStyle/>
          <a:p>
            <a:endParaRPr lang="fr-FR" noProof="1"/>
          </a:p>
        </p:txBody>
      </p:sp>
      <p:sp>
        <p:nvSpPr>
          <p:cNvPr id="13" name="Rectangle 12">
            <a:extLst>
              <a:ext uri="{FF2B5EF4-FFF2-40B4-BE49-F238E27FC236}">
                <a16:creationId xmlns:a16="http://schemas.microsoft.com/office/drawing/2014/main" id="{426C1617-6940-4DC0-8E3E-FA24172F1FAF}"/>
              </a:ext>
            </a:extLst>
          </p:cNvPr>
          <p:cNvSpPr>
            <a:spLocks noGrp="1"/>
          </p:cNvSpPr>
          <p:nvPr/>
        </p:nvSpPr>
        <p:spPr>
          <a:xfrm>
            <a:off x="457200" y="6600825"/>
            <a:ext cx="6858000" cy="171450"/>
          </a:xfrm>
          <a:prstGeom prst="rect">
            <a:avLst/>
          </a:prstGeom>
          <a:noFill/>
          <a:ln w="0">
            <a:noFill/>
            <a:prstDash val="solid"/>
          </a:ln>
        </p:spPr>
        <p:txBody>
          <a:bodyPr wrap="square" lIns="0" tIns="0" rIns="0" bIns="0" anchor="t">
            <a:normAutofit/>
          </a:bodyPr>
          <a:lstStyle/>
          <a:p>
            <a:pPr algn="l">
              <a:defRPr sz="750" b="0" i="0">
                <a:solidFill>
                  <a:srgbClr val="5B6470"/>
                </a:solidFill>
                <a:latin typeface="Arial"/>
                <a:ea typeface="Arial"/>
                <a:cs typeface="Arial"/>
              </a:defRPr>
            </a:pPr>
            <a:r>
              <a:rPr lang="fr-FR" noProof="1"/>
              <a:t>L’école primaire au temps de Jules Ferry</a:t>
            </a:r>
          </a:p>
        </p:txBody>
      </p:sp>
      <p:sp>
        <p:nvSpPr>
          <p:cNvPr id="14" name="Rectangle 13">
            <a:extLst>
              <a:ext uri="{FF2B5EF4-FFF2-40B4-BE49-F238E27FC236}">
                <a16:creationId xmlns:a16="http://schemas.microsoft.com/office/drawing/2014/main" id="{92C8F19E-61A6-4B29-B883-99C5C208FD76}"/>
              </a:ext>
            </a:extLst>
          </p:cNvPr>
          <p:cNvSpPr>
            <a:spLocks noGrp="1"/>
          </p:cNvSpPr>
          <p:nvPr/>
        </p:nvSpPr>
        <p:spPr>
          <a:xfrm>
            <a:off x="8763000" y="6600825"/>
            <a:ext cx="2971800" cy="171450"/>
          </a:xfrm>
          <a:prstGeom prst="rect">
            <a:avLst/>
          </a:prstGeom>
          <a:noFill/>
          <a:ln w="0">
            <a:noFill/>
            <a:prstDash val="solid"/>
          </a:ln>
        </p:spPr>
        <p:txBody>
          <a:bodyPr wrap="square" lIns="0" tIns="0" rIns="0" bIns="0" anchor="t">
            <a:normAutofit/>
          </a:bodyPr>
          <a:lstStyle/>
          <a:p>
            <a:pPr algn="r">
              <a:defRPr sz="750" b="0" i="0">
                <a:solidFill>
                  <a:srgbClr val="5B6470"/>
                </a:solidFill>
                <a:latin typeface="Arial"/>
                <a:ea typeface="Arial"/>
                <a:cs typeface="Arial"/>
              </a:defRPr>
            </a:pPr>
            <a:r>
              <a:rPr lang="fr-FR" noProof="1"/>
              <a:t>Programme CM2 2026-2027</a:t>
            </a:r>
          </a:p>
        </p:txBody>
      </p:sp>
    </p:spTree>
    <p:extLst>
      <p:ext uri="{BB962C8B-B14F-4D97-AF65-F5344CB8AC3E}">
        <p14:creationId xmlns:p14="http://schemas.microsoft.com/office/powerpoint/2010/main" val="418393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BF4E8"/>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D27008B7-6F21-4EBF-ABDD-943EB5AFEA15}"/>
              </a:ext>
            </a:extLst>
          </p:cNvPr>
          <p:cNvSpPr>
            <a:spLocks noGrp="1"/>
          </p:cNvSpPr>
          <p:nvPr/>
        </p:nvSpPr>
        <p:spPr>
          <a:xfrm>
            <a:off x="0" y="0"/>
            <a:ext cx="12192000" cy="152400"/>
          </a:xfrm>
          <a:prstGeom prst="rect">
            <a:avLst/>
          </a:prstGeom>
          <a:solidFill>
            <a:srgbClr val="E77D22"/>
          </a:solidFill>
          <a:ln w="0">
            <a:solidFill>
              <a:srgbClr val="E77D22"/>
            </a:solidFill>
            <a:prstDash val="solid"/>
          </a:ln>
        </p:spPr>
        <p:txBody>
          <a:bodyPr/>
          <a:lstStyle/>
          <a:p>
            <a:endParaRPr lang="fr-FR" noProof="1"/>
          </a:p>
        </p:txBody>
      </p:sp>
      <p:sp>
        <p:nvSpPr>
          <p:cNvPr id="2" name="Rectangle 1">
            <a:extLst>
              <a:ext uri="{FF2B5EF4-FFF2-40B4-BE49-F238E27FC236}">
                <a16:creationId xmlns:a16="http://schemas.microsoft.com/office/drawing/2014/main" id="{3DC326EF-368E-40C9-9607-8A092DB6308E}"/>
              </a:ext>
            </a:extLst>
          </p:cNvPr>
          <p:cNvSpPr>
            <a:spLocks noGrp="1"/>
          </p:cNvSpPr>
          <p:nvPr/>
        </p:nvSpPr>
        <p:spPr>
          <a:xfrm>
            <a:off x="457200" y="266700"/>
            <a:ext cx="3619500" cy="266700"/>
          </a:xfrm>
          <a:prstGeom prst="rect">
            <a:avLst/>
          </a:prstGeom>
          <a:noFill/>
          <a:ln w="0">
            <a:noFill/>
            <a:prstDash val="solid"/>
          </a:ln>
        </p:spPr>
        <p:txBody>
          <a:bodyPr wrap="square" lIns="0" tIns="0" rIns="0" bIns="0" anchor="t">
            <a:normAutofit/>
          </a:bodyPr>
          <a:lstStyle/>
          <a:p>
            <a:pPr algn="l">
              <a:defRPr sz="1050" b="1" i="0">
                <a:solidFill>
                  <a:srgbClr val="B64F16"/>
                </a:solidFill>
                <a:latin typeface="Arial"/>
                <a:ea typeface="Arial"/>
                <a:cs typeface="Arial"/>
              </a:defRPr>
            </a:pPr>
            <a:r>
              <a:rPr lang="fr-FR" noProof="1"/>
              <a:t>HISTOIRE · CM2 · CHAPITRE 2</a:t>
            </a:r>
          </a:p>
        </p:txBody>
      </p:sp>
      <p:sp>
        <p:nvSpPr>
          <p:cNvPr id="3" name="Rectangle 2">
            <a:extLst>
              <a:ext uri="{FF2B5EF4-FFF2-40B4-BE49-F238E27FC236}">
                <a16:creationId xmlns:a16="http://schemas.microsoft.com/office/drawing/2014/main" id="{AE05A654-08F3-4421-91DB-4C943DA1D666}"/>
              </a:ext>
            </a:extLst>
          </p:cNvPr>
          <p:cNvSpPr>
            <a:spLocks noGrp="1"/>
          </p:cNvSpPr>
          <p:nvPr/>
        </p:nvSpPr>
        <p:spPr>
          <a:xfrm>
            <a:off x="5905500" y="266700"/>
            <a:ext cx="5829300" cy="266700"/>
          </a:xfrm>
          <a:prstGeom prst="rect">
            <a:avLst/>
          </a:prstGeom>
          <a:noFill/>
          <a:ln w="0">
            <a:noFill/>
            <a:prstDash val="solid"/>
          </a:ln>
        </p:spPr>
        <p:txBody>
          <a:bodyPr wrap="square" lIns="0" tIns="0" rIns="0" bIns="0" anchor="t">
            <a:normAutofit/>
          </a:bodyPr>
          <a:lstStyle/>
          <a:p>
            <a:pPr algn="r">
              <a:defRPr sz="1050" b="1" i="0">
                <a:solidFill>
                  <a:srgbClr val="5B6470"/>
                </a:solidFill>
                <a:latin typeface="Arial"/>
                <a:ea typeface="Arial"/>
                <a:cs typeface="Arial"/>
              </a:defRPr>
            </a:pPr>
            <a:r>
              <a:rPr lang="fr-FR" noProof="1"/>
              <a:t>SÉANCE 2 · CORRECTION · S2-D1</a:t>
            </a:r>
          </a:p>
        </p:txBody>
      </p:sp>
      <p:sp>
        <p:nvSpPr>
          <p:cNvPr id="4" name="Rectangle 3">
            <a:extLst>
              <a:ext uri="{FF2B5EF4-FFF2-40B4-BE49-F238E27FC236}">
                <a16:creationId xmlns:a16="http://schemas.microsoft.com/office/drawing/2014/main" id="{F3B8BE6D-777D-4157-BBD3-1C9155CB17CF}"/>
              </a:ext>
            </a:extLst>
          </p:cNvPr>
          <p:cNvSpPr>
            <a:spLocks noGrp="1"/>
          </p:cNvSpPr>
          <p:nvPr/>
        </p:nvSpPr>
        <p:spPr>
          <a:xfrm>
            <a:off x="457200" y="647700"/>
            <a:ext cx="11277600" cy="552450"/>
          </a:xfrm>
          <a:prstGeom prst="rect">
            <a:avLst/>
          </a:prstGeom>
          <a:noFill/>
          <a:ln w="0">
            <a:noFill/>
            <a:prstDash val="solid"/>
          </a:ln>
        </p:spPr>
        <p:txBody>
          <a:bodyPr wrap="square" lIns="0" tIns="0" rIns="0" bIns="0" anchor="t">
            <a:normAutofit/>
          </a:bodyPr>
          <a:lstStyle/>
          <a:p>
            <a:pPr algn="l">
              <a:defRPr sz="2700" b="1" i="0">
                <a:solidFill>
                  <a:srgbClr val="173B57"/>
                </a:solidFill>
                <a:latin typeface="Arial"/>
                <a:ea typeface="Arial"/>
                <a:cs typeface="Arial"/>
              </a:defRPr>
            </a:pPr>
            <a:r>
              <a:rPr lang="fr-FR" noProof="1"/>
              <a:t>Correction — ce que prouve S2-D1</a:t>
            </a:r>
          </a:p>
        </p:txBody>
      </p:sp>
      <p:sp>
        <p:nvSpPr>
          <p:cNvPr id="5" name="Rectangle 4">
            <a:extLst>
              <a:ext uri="{FF2B5EF4-FFF2-40B4-BE49-F238E27FC236}">
                <a16:creationId xmlns:a16="http://schemas.microsoft.com/office/drawing/2014/main" id="{B3E1392D-EA83-40F3-848C-E26489FCDE2F}"/>
              </a:ext>
            </a:extLst>
          </p:cNvPr>
          <p:cNvSpPr>
            <a:spLocks noGrp="1"/>
          </p:cNvSpPr>
          <p:nvPr/>
        </p:nvSpPr>
        <p:spPr>
          <a:xfrm>
            <a:off x="476250" y="1200150"/>
            <a:ext cx="11049000" cy="285750"/>
          </a:xfrm>
          <a:prstGeom prst="rect">
            <a:avLst/>
          </a:prstGeom>
          <a:noFill/>
          <a:ln w="0">
            <a:noFill/>
            <a:prstDash val="solid"/>
          </a:ln>
        </p:spPr>
        <p:txBody>
          <a:bodyPr wrap="square" lIns="0" tIns="0" rIns="0" bIns="0" anchor="t">
            <a:normAutofit/>
          </a:bodyPr>
          <a:lstStyle/>
          <a:p>
            <a:pPr algn="l">
              <a:defRPr sz="1200" b="0" i="1">
                <a:solidFill>
                  <a:srgbClr val="5B6470"/>
                </a:solidFill>
                <a:latin typeface="Arial"/>
                <a:ea typeface="Arial"/>
                <a:cs typeface="Arial"/>
              </a:defRPr>
            </a:pPr>
            <a:r>
              <a:rPr lang="fr-FR" noProof="1"/>
              <a:t>Chaque réponse est reliée à un indice visible ou à une citation du support.</a:t>
            </a:r>
          </a:p>
        </p:txBody>
      </p:sp>
      <p:sp>
        <p:nvSpPr>
          <p:cNvPr id="6" name="Rectangle : coins arrondis 5">
            <a:extLst>
              <a:ext uri="{FF2B5EF4-FFF2-40B4-BE49-F238E27FC236}">
                <a16:creationId xmlns:a16="http://schemas.microsoft.com/office/drawing/2014/main" id="{65F30EAE-C197-4DF0-A427-B2BBC89A2080}"/>
              </a:ext>
            </a:extLst>
          </p:cNvPr>
          <p:cNvSpPr>
            <a:spLocks noGrp="1"/>
          </p:cNvSpPr>
          <p:nvPr/>
        </p:nvSpPr>
        <p:spPr>
          <a:xfrm>
            <a:off x="523875" y="1571625"/>
            <a:ext cx="6858000" cy="3857625"/>
          </a:xfrm>
          <a:prstGeom prst="roundRect">
            <a:avLst>
              <a:gd name="adj" fmla="val 2963"/>
            </a:avLst>
          </a:prstGeom>
          <a:solidFill>
            <a:srgbClr val="FFFDF8"/>
          </a:solidFill>
          <a:ln w="19050">
            <a:solidFill>
              <a:srgbClr val="2E7D32"/>
            </a:solidFill>
            <a:prstDash val="solid"/>
          </a:ln>
        </p:spPr>
        <p:txBody>
          <a:bodyPr wrap="square" lIns="190500" tIns="171450" rIns="190500" bIns="171450" anchor="ctr">
            <a:normAutofit/>
          </a:bodyPr>
          <a:lstStyle/>
          <a:p>
            <a:pPr algn="l">
              <a:spcAft>
                <a:spcPts val="15"/>
              </a:spcAft>
              <a:defRPr sz="1575" b="0" i="0">
                <a:solidFill>
                  <a:srgbClr val="173B57"/>
                </a:solidFill>
                <a:latin typeface="Arial"/>
                <a:ea typeface="Arial"/>
                <a:cs typeface="Arial"/>
              </a:defRPr>
            </a:pPr>
            <a:r>
              <a:rPr lang="fr-FR" b="1" noProof="1">
                <a:solidFill>
                  <a:srgbClr val="2E7D32"/>
                </a:solidFill>
              </a:rPr>
              <a:t>1. </a:t>
            </a:r>
            <a:r>
              <a:rPr lang="fr-FR" b="0" noProof="1">
                <a:solidFill>
                  <a:srgbClr val="2E7D32"/>
                </a:solidFill>
              </a:rPr>
              <a:t>C’est une carte postale de 1922 représentant la maire-école de Norville.</a:t>
            </a:r>
          </a:p>
          <a:p>
            <a:pPr algn="l">
              <a:spcAft>
                <a:spcPts val="15"/>
              </a:spcAft>
              <a:defRPr sz="1575" b="0" i="0">
                <a:solidFill>
                  <a:srgbClr val="173B57"/>
                </a:solidFill>
                <a:latin typeface="Arial"/>
                <a:ea typeface="Arial"/>
                <a:cs typeface="Arial"/>
              </a:defRPr>
            </a:pPr>
            <a:r>
              <a:rPr lang="fr-FR" b="1" noProof="1">
                <a:solidFill>
                  <a:srgbClr val="2E7D32"/>
                </a:solidFill>
              </a:rPr>
              <a:t>2. </a:t>
            </a:r>
            <a:r>
              <a:rPr lang="fr-FR" b="0" noProof="1">
                <a:solidFill>
                  <a:srgbClr val="2E7D32"/>
                </a:solidFill>
              </a:rPr>
              <a:t>L’inscription nomme la mairie et l’école ; on voit notamment des enfants regroupés dans la cour et une adulte près d’une porte.</a:t>
            </a:r>
          </a:p>
          <a:p>
            <a:pPr algn="l">
              <a:spcAft>
                <a:spcPts val="15"/>
              </a:spcAft>
              <a:defRPr sz="1575" b="0" i="0">
                <a:solidFill>
                  <a:srgbClr val="173B57"/>
                </a:solidFill>
                <a:latin typeface="Arial"/>
                <a:ea typeface="Arial"/>
                <a:cs typeface="Arial"/>
              </a:defRPr>
            </a:pPr>
            <a:r>
              <a:rPr lang="fr-FR" b="1" noProof="1">
                <a:solidFill>
                  <a:srgbClr val="2E7D32"/>
                </a:solidFill>
              </a:rPr>
              <a:t>3. </a:t>
            </a:r>
            <a:r>
              <a:rPr lang="fr-FR" b="0" noProof="1">
                <a:solidFill>
                  <a:srgbClr val="2E7D32"/>
                </a:solidFill>
              </a:rPr>
              <a:t>Car il a dallu très rapidement accueillir beaucoup d’élèves : la République transforme donc les mairies en « mairie-écoles » pour cela.</a:t>
            </a:r>
          </a:p>
          <a:p>
            <a:pPr algn="l">
              <a:spcAft>
                <a:spcPts val="15"/>
              </a:spcAft>
              <a:defRPr sz="1575" b="0" i="0">
                <a:solidFill>
                  <a:srgbClr val="173B57"/>
                </a:solidFill>
                <a:latin typeface="Arial"/>
                <a:ea typeface="Arial"/>
                <a:cs typeface="Arial"/>
              </a:defRPr>
            </a:pPr>
            <a:r>
              <a:rPr lang="fr-FR" b="1" noProof="1">
                <a:solidFill>
                  <a:srgbClr val="2E7D32"/>
                </a:solidFill>
              </a:rPr>
              <a:t>4. </a:t>
            </a:r>
            <a:r>
              <a:rPr lang="fr-FR" b="0" noProof="1">
                <a:solidFill>
                  <a:srgbClr val="2E7D32"/>
                </a:solidFill>
              </a:rPr>
              <a:t>La commune place l’instruction publique parmi ses services importants et la rend visible dans un bâtiment communal.</a:t>
            </a:r>
          </a:p>
        </p:txBody>
      </p:sp>
      <p:sp>
        <p:nvSpPr>
          <p:cNvPr id="7" name="Rectangle 6">
            <a:extLst>
              <a:ext uri="{FF2B5EF4-FFF2-40B4-BE49-F238E27FC236}">
                <a16:creationId xmlns:a16="http://schemas.microsoft.com/office/drawing/2014/main" id="{9642F4D1-A9B4-4935-8FF0-FF43C70FD0C2}"/>
              </a:ext>
            </a:extLst>
          </p:cNvPr>
          <p:cNvSpPr>
            <a:spLocks noGrp="1"/>
          </p:cNvSpPr>
          <p:nvPr/>
        </p:nvSpPr>
        <p:spPr>
          <a:xfrm>
            <a:off x="7715250" y="1666875"/>
            <a:ext cx="3524250" cy="285750"/>
          </a:xfrm>
          <a:prstGeom prst="rect">
            <a:avLst/>
          </a:prstGeom>
          <a:noFill/>
          <a:ln w="0">
            <a:noFill/>
            <a:prstDash val="solid"/>
          </a:ln>
        </p:spPr>
        <p:txBody>
          <a:bodyPr wrap="square" lIns="0" tIns="0" rIns="0" bIns="0" anchor="t">
            <a:normAutofit/>
          </a:bodyPr>
          <a:lstStyle/>
          <a:p>
            <a:pPr algn="ctr">
              <a:defRPr sz="1275" b="1" i="0">
                <a:solidFill>
                  <a:srgbClr val="B64F16"/>
                </a:solidFill>
                <a:latin typeface="Arial"/>
                <a:ea typeface="Arial"/>
                <a:cs typeface="Arial"/>
              </a:defRPr>
            </a:pPr>
            <a:r>
              <a:rPr lang="fr-FR" noProof="1"/>
              <a:t>PREUVES DANS LE DOCUMENT</a:t>
            </a:r>
          </a:p>
        </p:txBody>
      </p:sp>
      <p:sp>
        <p:nvSpPr>
          <p:cNvPr id="8" name="Rectangle : coins arrondis 7">
            <a:extLst>
              <a:ext uri="{FF2B5EF4-FFF2-40B4-BE49-F238E27FC236}">
                <a16:creationId xmlns:a16="http://schemas.microsoft.com/office/drawing/2014/main" id="{DB7EBE08-2F95-4554-83B3-41DC0818E4AC}"/>
              </a:ext>
            </a:extLst>
          </p:cNvPr>
          <p:cNvSpPr>
            <a:spLocks noGrp="1"/>
          </p:cNvSpPr>
          <p:nvPr/>
        </p:nvSpPr>
        <p:spPr>
          <a:xfrm>
            <a:off x="7620000" y="2000250"/>
            <a:ext cx="3810000" cy="2857500"/>
          </a:xfrm>
          <a:prstGeom prst="roundRect">
            <a:avLst>
              <a:gd name="adj" fmla="val 4000"/>
            </a:avLst>
          </a:prstGeom>
          <a:solidFill>
            <a:srgbClr val="F7E3CC"/>
          </a:solidFill>
          <a:ln w="9525">
            <a:solidFill>
              <a:srgbClr val="E77D22"/>
            </a:solidFill>
            <a:prstDash val="solid"/>
          </a:ln>
        </p:spPr>
        <p:txBody>
          <a:bodyPr wrap="square" lIns="171450" tIns="152400" rIns="171450" bIns="152400" anchor="ctr">
            <a:normAutofit/>
          </a:bodyPr>
          <a:lstStyle/>
          <a:p>
            <a:pPr marL="24" indent="-14" algn="l">
              <a:spcAft>
                <a:spcPts val="12"/>
              </a:spcAft>
              <a:buChar char="•"/>
              <a:defRPr sz="1350" b="0" i="0">
                <a:solidFill>
                  <a:srgbClr val="173B57"/>
                </a:solidFill>
                <a:latin typeface="Arial"/>
                <a:ea typeface="Arial"/>
                <a:cs typeface="Arial"/>
              </a:defRPr>
            </a:pPr>
            <a:r>
              <a:rPr lang="fr-FR" noProof="1">
                <a:solidFill>
                  <a:srgbClr val="173B57"/>
                </a:solidFill>
              </a:rPr>
              <a:t>Titre imprimé : « Norville — La Mairie et l’École ».</a:t>
            </a:r>
          </a:p>
          <a:p>
            <a:pPr marL="24" indent="-14" algn="l">
              <a:spcAft>
                <a:spcPts val="12"/>
              </a:spcAft>
              <a:buChar char="•"/>
              <a:defRPr sz="1350" b="0" i="0">
                <a:solidFill>
                  <a:srgbClr val="173B57"/>
                </a:solidFill>
                <a:latin typeface="Arial"/>
                <a:ea typeface="Arial"/>
                <a:cs typeface="Arial"/>
              </a:defRPr>
            </a:pPr>
            <a:r>
              <a:rPr lang="fr-FR" noProof="1">
                <a:solidFill>
                  <a:srgbClr val="173B57"/>
                </a:solidFill>
              </a:rPr>
              <a:t>Des enfants sont regroupés dans la cour ; une adulte se tient près d’une porte.</a:t>
            </a:r>
          </a:p>
          <a:p>
            <a:pPr marL="24" indent="-14" algn="l">
              <a:spcAft>
                <a:spcPts val="12"/>
              </a:spcAft>
              <a:buChar char="•"/>
              <a:defRPr sz="1350" b="0" i="0">
                <a:solidFill>
                  <a:srgbClr val="173B57"/>
                </a:solidFill>
                <a:latin typeface="Arial"/>
                <a:ea typeface="Arial"/>
                <a:cs typeface="Arial"/>
              </a:defRPr>
            </a:pPr>
            <a:r>
              <a:rPr lang="fr-FR" noProof="1">
                <a:solidFill>
                  <a:srgbClr val="173B57"/>
                </a:solidFill>
              </a:rPr>
              <a:t>La carte montre un même ensemble de bâtiments communaux.</a:t>
            </a:r>
          </a:p>
        </p:txBody>
      </p:sp>
      <p:sp>
        <p:nvSpPr>
          <p:cNvPr id="9" name="Rectangle : coins arrondis 8">
            <a:extLst>
              <a:ext uri="{FF2B5EF4-FFF2-40B4-BE49-F238E27FC236}">
                <a16:creationId xmlns:a16="http://schemas.microsoft.com/office/drawing/2014/main" id="{7B04D364-ED7A-4CF0-A62F-AE23127C0A6F}"/>
              </a:ext>
            </a:extLst>
          </p:cNvPr>
          <p:cNvSpPr>
            <a:spLocks noGrp="1"/>
          </p:cNvSpPr>
          <p:nvPr/>
        </p:nvSpPr>
        <p:spPr>
          <a:xfrm>
            <a:off x="714375" y="5619750"/>
            <a:ext cx="10763250" cy="609600"/>
          </a:xfrm>
          <a:prstGeom prst="roundRect">
            <a:avLst>
              <a:gd name="adj" fmla="val 12500"/>
            </a:avLst>
          </a:prstGeom>
          <a:solidFill>
            <a:srgbClr val="EEF7EA"/>
          </a:solidFill>
          <a:ln w="19050">
            <a:solidFill>
              <a:srgbClr val="2E7D32"/>
            </a:solidFill>
            <a:prstDash val="solid"/>
          </a:ln>
        </p:spPr>
        <p:txBody>
          <a:bodyPr wrap="square" lIns="152400" tIns="95250" rIns="152400" bIns="95250" anchor="ctr">
            <a:normAutofit/>
          </a:bodyPr>
          <a:lstStyle/>
          <a:p>
            <a:pPr algn="ctr">
              <a:defRPr sz="1500" b="0" i="0">
                <a:solidFill>
                  <a:srgbClr val="173B57"/>
                </a:solidFill>
                <a:latin typeface="Arial"/>
                <a:ea typeface="Arial"/>
                <a:cs typeface="Arial"/>
              </a:defRPr>
            </a:pPr>
            <a:r>
              <a:rPr lang="fr-FR" b="1" noProof="1">
                <a:solidFill>
                  <a:srgbClr val="2E7D32"/>
                </a:solidFill>
              </a:rPr>
              <a:t>À retenir : La mairie-école réunit et rend visibles le pouvoir communal et l’instruction publique.</a:t>
            </a:r>
          </a:p>
        </p:txBody>
      </p:sp>
      <p:sp>
        <p:nvSpPr>
          <p:cNvPr id="10" name="Rectangle 9">
            <a:extLst>
              <a:ext uri="{FF2B5EF4-FFF2-40B4-BE49-F238E27FC236}">
                <a16:creationId xmlns:a16="http://schemas.microsoft.com/office/drawing/2014/main" id="{CA55E3F7-5BA2-474C-9567-DC945EF78038}"/>
              </a:ext>
            </a:extLst>
          </p:cNvPr>
          <p:cNvSpPr>
            <a:spLocks noGrp="1"/>
          </p:cNvSpPr>
          <p:nvPr/>
        </p:nvSpPr>
        <p:spPr>
          <a:xfrm>
            <a:off x="457200" y="6543675"/>
            <a:ext cx="11277600" cy="9525"/>
          </a:xfrm>
          <a:prstGeom prst="rect">
            <a:avLst/>
          </a:prstGeom>
          <a:solidFill>
            <a:srgbClr val="D9B18D"/>
          </a:solidFill>
          <a:ln w="0">
            <a:solidFill>
              <a:srgbClr val="D9B18D"/>
            </a:solidFill>
            <a:prstDash val="solid"/>
          </a:ln>
        </p:spPr>
        <p:txBody>
          <a:bodyPr/>
          <a:lstStyle/>
          <a:p>
            <a:endParaRPr lang="fr-FR" noProof="1"/>
          </a:p>
        </p:txBody>
      </p:sp>
      <p:sp>
        <p:nvSpPr>
          <p:cNvPr id="11" name="Rectangle 10">
            <a:extLst>
              <a:ext uri="{FF2B5EF4-FFF2-40B4-BE49-F238E27FC236}">
                <a16:creationId xmlns:a16="http://schemas.microsoft.com/office/drawing/2014/main" id="{4F1E119F-3329-4299-8A2A-639092133C53}"/>
              </a:ext>
            </a:extLst>
          </p:cNvPr>
          <p:cNvSpPr>
            <a:spLocks noGrp="1"/>
          </p:cNvSpPr>
          <p:nvPr/>
        </p:nvSpPr>
        <p:spPr>
          <a:xfrm>
            <a:off x="457200" y="6600825"/>
            <a:ext cx="6858000" cy="171450"/>
          </a:xfrm>
          <a:prstGeom prst="rect">
            <a:avLst/>
          </a:prstGeom>
          <a:noFill/>
          <a:ln w="0">
            <a:noFill/>
            <a:prstDash val="solid"/>
          </a:ln>
        </p:spPr>
        <p:txBody>
          <a:bodyPr wrap="square" lIns="0" tIns="0" rIns="0" bIns="0" anchor="t">
            <a:normAutofit/>
          </a:bodyPr>
          <a:lstStyle/>
          <a:p>
            <a:pPr algn="l">
              <a:defRPr sz="750" b="0" i="0">
                <a:solidFill>
                  <a:srgbClr val="5B6470"/>
                </a:solidFill>
                <a:latin typeface="Arial"/>
                <a:ea typeface="Arial"/>
                <a:cs typeface="Arial"/>
              </a:defRPr>
            </a:pPr>
            <a:r>
              <a:rPr lang="fr-FR" noProof="1"/>
              <a:t>L’école primaire au temps de Jules Ferry</a:t>
            </a:r>
          </a:p>
        </p:txBody>
      </p:sp>
      <p:sp>
        <p:nvSpPr>
          <p:cNvPr id="12" name="Rectangle 11">
            <a:extLst>
              <a:ext uri="{FF2B5EF4-FFF2-40B4-BE49-F238E27FC236}">
                <a16:creationId xmlns:a16="http://schemas.microsoft.com/office/drawing/2014/main" id="{29E5A2D6-17F2-4345-A74F-60458270A77F}"/>
              </a:ext>
            </a:extLst>
          </p:cNvPr>
          <p:cNvSpPr>
            <a:spLocks noGrp="1"/>
          </p:cNvSpPr>
          <p:nvPr/>
        </p:nvSpPr>
        <p:spPr>
          <a:xfrm>
            <a:off x="8763000" y="6600825"/>
            <a:ext cx="2971800" cy="171450"/>
          </a:xfrm>
          <a:prstGeom prst="rect">
            <a:avLst/>
          </a:prstGeom>
          <a:noFill/>
          <a:ln w="0">
            <a:noFill/>
            <a:prstDash val="solid"/>
          </a:ln>
        </p:spPr>
        <p:txBody>
          <a:bodyPr wrap="square" lIns="0" tIns="0" rIns="0" bIns="0" anchor="t">
            <a:normAutofit/>
          </a:bodyPr>
          <a:lstStyle/>
          <a:p>
            <a:pPr algn="r">
              <a:defRPr sz="750" b="0" i="0">
                <a:solidFill>
                  <a:srgbClr val="5B6470"/>
                </a:solidFill>
                <a:latin typeface="Arial"/>
                <a:ea typeface="Arial"/>
                <a:cs typeface="Arial"/>
              </a:defRPr>
            </a:pPr>
            <a:r>
              <a:rPr lang="fr-FR" noProof="1"/>
              <a:t>Programme CM2 2026-2027</a:t>
            </a:r>
          </a:p>
        </p:txBody>
      </p:sp>
    </p:spTree>
    <p:extLst>
      <p:ext uri="{BB962C8B-B14F-4D97-AF65-F5344CB8AC3E}">
        <p14:creationId xmlns:p14="http://schemas.microsoft.com/office/powerpoint/2010/main" val="542289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BF4E8"/>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92BA01F-BC60-472C-A4DB-FC333B8A9433}"/>
              </a:ext>
            </a:extLst>
          </p:cNvPr>
          <p:cNvSpPr>
            <a:spLocks noGrp="1"/>
          </p:cNvSpPr>
          <p:nvPr/>
        </p:nvSpPr>
        <p:spPr>
          <a:xfrm>
            <a:off x="0" y="0"/>
            <a:ext cx="12192000" cy="152400"/>
          </a:xfrm>
          <a:prstGeom prst="rect">
            <a:avLst/>
          </a:prstGeom>
          <a:solidFill>
            <a:srgbClr val="E77D22"/>
          </a:solidFill>
          <a:ln w="0">
            <a:solidFill>
              <a:srgbClr val="E77D22"/>
            </a:solidFill>
            <a:prstDash val="solid"/>
          </a:ln>
        </p:spPr>
        <p:txBody>
          <a:bodyPr/>
          <a:lstStyle/>
          <a:p>
            <a:endParaRPr lang="fr-FR" noProof="1"/>
          </a:p>
        </p:txBody>
      </p:sp>
      <p:sp>
        <p:nvSpPr>
          <p:cNvPr id="2" name="Rectangle 1">
            <a:extLst>
              <a:ext uri="{FF2B5EF4-FFF2-40B4-BE49-F238E27FC236}">
                <a16:creationId xmlns:a16="http://schemas.microsoft.com/office/drawing/2014/main" id="{B6E982B8-9DB8-4BBC-9768-A79CE3C33C3F}"/>
              </a:ext>
            </a:extLst>
          </p:cNvPr>
          <p:cNvSpPr>
            <a:spLocks noGrp="1"/>
          </p:cNvSpPr>
          <p:nvPr/>
        </p:nvSpPr>
        <p:spPr>
          <a:xfrm>
            <a:off x="457200" y="266700"/>
            <a:ext cx="3619500" cy="266700"/>
          </a:xfrm>
          <a:prstGeom prst="rect">
            <a:avLst/>
          </a:prstGeom>
          <a:noFill/>
          <a:ln w="0">
            <a:noFill/>
            <a:prstDash val="solid"/>
          </a:ln>
        </p:spPr>
        <p:txBody>
          <a:bodyPr wrap="square" lIns="0" tIns="0" rIns="0" bIns="0" anchor="t">
            <a:normAutofit/>
          </a:bodyPr>
          <a:lstStyle/>
          <a:p>
            <a:pPr algn="l">
              <a:defRPr sz="1050" b="1" i="0">
                <a:solidFill>
                  <a:srgbClr val="B64F16"/>
                </a:solidFill>
                <a:latin typeface="Arial"/>
                <a:ea typeface="Arial"/>
                <a:cs typeface="Arial"/>
              </a:defRPr>
            </a:pPr>
            <a:r>
              <a:rPr lang="fr-FR" noProof="1"/>
              <a:t>HISTOIRE · CM2 · CHAPITRE 2</a:t>
            </a:r>
          </a:p>
        </p:txBody>
      </p:sp>
      <p:sp>
        <p:nvSpPr>
          <p:cNvPr id="3" name="Rectangle 2">
            <a:extLst>
              <a:ext uri="{FF2B5EF4-FFF2-40B4-BE49-F238E27FC236}">
                <a16:creationId xmlns:a16="http://schemas.microsoft.com/office/drawing/2014/main" id="{39F465C8-38F3-49FB-9CF7-E806937A86FC}"/>
              </a:ext>
            </a:extLst>
          </p:cNvPr>
          <p:cNvSpPr>
            <a:spLocks noGrp="1"/>
          </p:cNvSpPr>
          <p:nvPr/>
        </p:nvSpPr>
        <p:spPr>
          <a:xfrm>
            <a:off x="5905500" y="266700"/>
            <a:ext cx="5829300" cy="266700"/>
          </a:xfrm>
          <a:prstGeom prst="rect">
            <a:avLst/>
          </a:prstGeom>
          <a:noFill/>
          <a:ln w="0">
            <a:noFill/>
            <a:prstDash val="solid"/>
          </a:ln>
        </p:spPr>
        <p:txBody>
          <a:bodyPr wrap="square" lIns="0" tIns="0" rIns="0" bIns="0" anchor="t">
            <a:normAutofit/>
          </a:bodyPr>
          <a:lstStyle/>
          <a:p>
            <a:pPr algn="r">
              <a:defRPr sz="1050" b="1" i="0">
                <a:solidFill>
                  <a:srgbClr val="5B6470"/>
                </a:solidFill>
                <a:latin typeface="Arial"/>
                <a:ea typeface="Arial"/>
                <a:cs typeface="Arial"/>
              </a:defRPr>
            </a:pPr>
            <a:r>
              <a:rPr lang="fr-FR" noProof="1"/>
              <a:t>SÉANCE 2 · RÉCIT · PHASE 2</a:t>
            </a:r>
          </a:p>
        </p:txBody>
      </p:sp>
      <p:sp>
        <p:nvSpPr>
          <p:cNvPr id="4" name="Rectangle 3">
            <a:extLst>
              <a:ext uri="{FF2B5EF4-FFF2-40B4-BE49-F238E27FC236}">
                <a16:creationId xmlns:a16="http://schemas.microsoft.com/office/drawing/2014/main" id="{0F3AF18B-33B6-4CD9-8B48-3E6466E85BE2}"/>
              </a:ext>
            </a:extLst>
          </p:cNvPr>
          <p:cNvSpPr>
            <a:spLocks noGrp="1"/>
          </p:cNvSpPr>
          <p:nvPr/>
        </p:nvSpPr>
        <p:spPr>
          <a:xfrm>
            <a:off x="457200" y="647700"/>
            <a:ext cx="11277600" cy="552450"/>
          </a:xfrm>
          <a:prstGeom prst="rect">
            <a:avLst/>
          </a:prstGeom>
          <a:noFill/>
          <a:ln w="0">
            <a:noFill/>
            <a:prstDash val="solid"/>
          </a:ln>
        </p:spPr>
        <p:txBody>
          <a:bodyPr wrap="square" lIns="0" tIns="0" rIns="0" bIns="0" anchor="t">
            <a:normAutofit/>
          </a:bodyPr>
          <a:lstStyle/>
          <a:p>
            <a:pPr algn="l">
              <a:defRPr sz="2700" b="1" i="0">
                <a:solidFill>
                  <a:srgbClr val="173B57"/>
                </a:solidFill>
                <a:latin typeface="Arial"/>
                <a:ea typeface="Arial"/>
                <a:cs typeface="Arial"/>
              </a:defRPr>
            </a:pPr>
            <a:r>
              <a:rPr lang="fr-FR" noProof="1"/>
              <a:t>Entrons dans une classe de 1899</a:t>
            </a:r>
          </a:p>
        </p:txBody>
      </p:sp>
      <p:sp>
        <p:nvSpPr>
          <p:cNvPr id="5" name="Rectangle 4">
            <a:extLst>
              <a:ext uri="{FF2B5EF4-FFF2-40B4-BE49-F238E27FC236}">
                <a16:creationId xmlns:a16="http://schemas.microsoft.com/office/drawing/2014/main" id="{9E345941-3C4F-4385-85D9-AAAC3EEA3D0D}"/>
              </a:ext>
            </a:extLst>
          </p:cNvPr>
          <p:cNvSpPr>
            <a:spLocks noGrp="1"/>
          </p:cNvSpPr>
          <p:nvPr/>
        </p:nvSpPr>
        <p:spPr>
          <a:xfrm>
            <a:off x="476250" y="1200150"/>
            <a:ext cx="11049000" cy="285750"/>
          </a:xfrm>
          <a:prstGeom prst="rect">
            <a:avLst/>
          </a:prstGeom>
          <a:noFill/>
          <a:ln w="0">
            <a:noFill/>
            <a:prstDash val="solid"/>
          </a:ln>
        </p:spPr>
        <p:txBody>
          <a:bodyPr wrap="square" lIns="0" tIns="0" rIns="0" bIns="0" anchor="t">
            <a:normAutofit/>
          </a:bodyPr>
          <a:lstStyle/>
          <a:p>
            <a:pPr algn="l">
              <a:defRPr sz="1200" b="0" i="1">
                <a:solidFill>
                  <a:srgbClr val="5B6470"/>
                </a:solidFill>
                <a:latin typeface="Arial"/>
                <a:ea typeface="Arial"/>
                <a:cs typeface="Arial"/>
              </a:defRPr>
            </a:pPr>
            <a:r>
              <a:rPr lang="fr-FR" noProof="1"/>
              <a:t>À raconter comme une histoire ; suspendre le récit avant de montrer le document.</a:t>
            </a:r>
          </a:p>
        </p:txBody>
      </p:sp>
      <p:sp>
        <p:nvSpPr>
          <p:cNvPr id="6" name="Rectangle : coins arrondis 5">
            <a:extLst>
              <a:ext uri="{FF2B5EF4-FFF2-40B4-BE49-F238E27FC236}">
                <a16:creationId xmlns:a16="http://schemas.microsoft.com/office/drawing/2014/main" id="{232E6682-4BB8-4132-B582-8F591D1BFCE3}"/>
              </a:ext>
            </a:extLst>
          </p:cNvPr>
          <p:cNvSpPr>
            <a:spLocks noGrp="1"/>
          </p:cNvSpPr>
          <p:nvPr/>
        </p:nvSpPr>
        <p:spPr>
          <a:xfrm>
            <a:off x="704850" y="1571625"/>
            <a:ext cx="10782300" cy="3143250"/>
          </a:xfrm>
          <a:prstGeom prst="roundRect">
            <a:avLst>
              <a:gd name="adj" fmla="val 4848"/>
            </a:avLst>
          </a:prstGeom>
          <a:solidFill>
            <a:srgbClr val="FFFDF8"/>
          </a:solidFill>
          <a:ln w="19050">
            <a:solidFill>
              <a:srgbClr val="E77D22"/>
            </a:solidFill>
            <a:prstDash val="solid"/>
          </a:ln>
        </p:spPr>
        <p:txBody>
          <a:bodyPr wrap="square" lIns="285750" tIns="228600" rIns="285750" bIns="228600" anchor="ctr">
            <a:normAutofit/>
          </a:bodyPr>
          <a:lstStyle/>
          <a:p>
            <a:pPr algn="l">
              <a:defRPr sz="2025" b="0" i="0">
                <a:solidFill>
                  <a:srgbClr val="173B57"/>
                </a:solidFill>
                <a:latin typeface="Arial"/>
                <a:ea typeface="Arial"/>
                <a:cs typeface="Arial"/>
              </a:defRPr>
            </a:pPr>
            <a:r>
              <a:rPr lang="fr-FR" noProof="1"/>
              <a:t>La façade montre où l’école s’installe, mais elle ne dit pas encore comment un seul maître peut faire travailler une classe nombreuse. Une photographie prise en 1899 à l’école de garçons de Damvillers permet d’entrer dans la salle au moment d’une leçon d’écriture…</a:t>
            </a:r>
          </a:p>
        </p:txBody>
      </p:sp>
      <p:sp>
        <p:nvSpPr>
          <p:cNvPr id="7" name="Rectangle : coins arrondis 6">
            <a:extLst>
              <a:ext uri="{FF2B5EF4-FFF2-40B4-BE49-F238E27FC236}">
                <a16:creationId xmlns:a16="http://schemas.microsoft.com/office/drawing/2014/main" id="{6BE91875-3F3E-43A3-875B-003AF31FE191}"/>
              </a:ext>
            </a:extLst>
          </p:cNvPr>
          <p:cNvSpPr>
            <a:spLocks noGrp="1"/>
          </p:cNvSpPr>
          <p:nvPr/>
        </p:nvSpPr>
        <p:spPr>
          <a:xfrm>
            <a:off x="685800" y="5000625"/>
            <a:ext cx="10820400" cy="914400"/>
          </a:xfrm>
          <a:prstGeom prst="roundRect">
            <a:avLst>
              <a:gd name="adj" fmla="val 12500"/>
            </a:avLst>
          </a:prstGeom>
          <a:solidFill>
            <a:srgbClr val="FFF0EC"/>
          </a:solidFill>
          <a:ln w="19050">
            <a:solidFill>
              <a:srgbClr val="C53D32"/>
            </a:solidFill>
            <a:prstDash val="solid"/>
          </a:ln>
        </p:spPr>
        <p:txBody>
          <a:bodyPr wrap="square" lIns="171450" tIns="114300" rIns="171450" bIns="114300" anchor="ctr">
            <a:normAutofit/>
          </a:bodyPr>
          <a:lstStyle/>
          <a:p>
            <a:pPr algn="l">
              <a:defRPr sz="1725" b="0" i="0">
                <a:solidFill>
                  <a:srgbClr val="173B57"/>
                </a:solidFill>
                <a:latin typeface="Arial"/>
                <a:ea typeface="Arial"/>
                <a:cs typeface="Arial"/>
              </a:defRPr>
            </a:pPr>
            <a:r>
              <a:rPr lang="fr-FR" b="1" noProof="1">
                <a:solidFill>
                  <a:srgbClr val="C53D32"/>
                </a:solidFill>
              </a:rPr>
              <a:t>QUESTION-PROBLÈME  </a:t>
            </a:r>
            <a:r>
              <a:rPr lang="fr-FR" b="1" noProof="1">
                <a:solidFill>
                  <a:srgbClr val="173B57"/>
                </a:solidFill>
              </a:rPr>
              <a:t>Comment la salle de classe est-elle organisée pour faire travailler beaucoup d’élèves en même temps ?</a:t>
            </a:r>
          </a:p>
        </p:txBody>
      </p:sp>
      <p:sp>
        <p:nvSpPr>
          <p:cNvPr id="8" name="Rectangle 7">
            <a:extLst>
              <a:ext uri="{FF2B5EF4-FFF2-40B4-BE49-F238E27FC236}">
                <a16:creationId xmlns:a16="http://schemas.microsoft.com/office/drawing/2014/main" id="{CF89AA69-8E92-4D46-8641-1F735C543C56}"/>
              </a:ext>
            </a:extLst>
          </p:cNvPr>
          <p:cNvSpPr>
            <a:spLocks noGrp="1"/>
          </p:cNvSpPr>
          <p:nvPr/>
        </p:nvSpPr>
        <p:spPr>
          <a:xfrm>
            <a:off x="457200" y="6543675"/>
            <a:ext cx="11277600" cy="9525"/>
          </a:xfrm>
          <a:prstGeom prst="rect">
            <a:avLst/>
          </a:prstGeom>
          <a:solidFill>
            <a:srgbClr val="D9B18D"/>
          </a:solidFill>
          <a:ln w="0">
            <a:solidFill>
              <a:srgbClr val="D9B18D"/>
            </a:solidFill>
            <a:prstDash val="solid"/>
          </a:ln>
        </p:spPr>
        <p:txBody>
          <a:bodyPr/>
          <a:lstStyle/>
          <a:p>
            <a:endParaRPr lang="fr-FR" noProof="1"/>
          </a:p>
        </p:txBody>
      </p:sp>
      <p:sp>
        <p:nvSpPr>
          <p:cNvPr id="9" name="Rectangle 8">
            <a:extLst>
              <a:ext uri="{FF2B5EF4-FFF2-40B4-BE49-F238E27FC236}">
                <a16:creationId xmlns:a16="http://schemas.microsoft.com/office/drawing/2014/main" id="{469A478D-C8B7-4A41-A257-54CF32F0ECEE}"/>
              </a:ext>
            </a:extLst>
          </p:cNvPr>
          <p:cNvSpPr>
            <a:spLocks noGrp="1"/>
          </p:cNvSpPr>
          <p:nvPr/>
        </p:nvSpPr>
        <p:spPr>
          <a:xfrm>
            <a:off x="457200" y="6600825"/>
            <a:ext cx="6858000" cy="171450"/>
          </a:xfrm>
          <a:prstGeom prst="rect">
            <a:avLst/>
          </a:prstGeom>
          <a:noFill/>
          <a:ln w="0">
            <a:noFill/>
            <a:prstDash val="solid"/>
          </a:ln>
        </p:spPr>
        <p:txBody>
          <a:bodyPr wrap="square" lIns="0" tIns="0" rIns="0" bIns="0" anchor="t">
            <a:normAutofit/>
          </a:bodyPr>
          <a:lstStyle/>
          <a:p>
            <a:pPr algn="l">
              <a:defRPr sz="750" b="0" i="0">
                <a:solidFill>
                  <a:srgbClr val="5B6470"/>
                </a:solidFill>
                <a:latin typeface="Arial"/>
                <a:ea typeface="Arial"/>
                <a:cs typeface="Arial"/>
              </a:defRPr>
            </a:pPr>
            <a:r>
              <a:rPr lang="fr-FR" noProof="1"/>
              <a:t>L’école primaire au temps de Jules Ferry</a:t>
            </a:r>
          </a:p>
        </p:txBody>
      </p:sp>
      <p:sp>
        <p:nvSpPr>
          <p:cNvPr id="10" name="Rectangle 9">
            <a:extLst>
              <a:ext uri="{FF2B5EF4-FFF2-40B4-BE49-F238E27FC236}">
                <a16:creationId xmlns:a16="http://schemas.microsoft.com/office/drawing/2014/main" id="{7B688D97-9232-432C-A4D5-997D371BB3C7}"/>
              </a:ext>
            </a:extLst>
          </p:cNvPr>
          <p:cNvSpPr>
            <a:spLocks noGrp="1"/>
          </p:cNvSpPr>
          <p:nvPr/>
        </p:nvSpPr>
        <p:spPr>
          <a:xfrm>
            <a:off x="8763000" y="6600825"/>
            <a:ext cx="2971800" cy="171450"/>
          </a:xfrm>
          <a:prstGeom prst="rect">
            <a:avLst/>
          </a:prstGeom>
          <a:noFill/>
          <a:ln w="0">
            <a:noFill/>
            <a:prstDash val="solid"/>
          </a:ln>
        </p:spPr>
        <p:txBody>
          <a:bodyPr wrap="square" lIns="0" tIns="0" rIns="0" bIns="0" anchor="t">
            <a:normAutofit/>
          </a:bodyPr>
          <a:lstStyle/>
          <a:p>
            <a:pPr algn="r">
              <a:defRPr sz="750" b="0" i="0">
                <a:solidFill>
                  <a:srgbClr val="5B6470"/>
                </a:solidFill>
                <a:latin typeface="Arial"/>
                <a:ea typeface="Arial"/>
                <a:cs typeface="Arial"/>
              </a:defRPr>
            </a:pPr>
            <a:r>
              <a:rPr lang="fr-FR" noProof="1"/>
              <a:t>Programme CM2 2026-2027</a:t>
            </a:r>
          </a:p>
        </p:txBody>
      </p:sp>
    </p:spTree>
    <p:extLst>
      <p:ext uri="{BB962C8B-B14F-4D97-AF65-F5344CB8AC3E}">
        <p14:creationId xmlns:p14="http://schemas.microsoft.com/office/powerpoint/2010/main" val="1582955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BF4E8"/>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30EC2A05-BD3B-4F8D-9780-659626AB3AAE}"/>
              </a:ext>
            </a:extLst>
          </p:cNvPr>
          <p:cNvSpPr>
            <a:spLocks noGrp="1"/>
          </p:cNvSpPr>
          <p:nvPr/>
        </p:nvSpPr>
        <p:spPr>
          <a:xfrm>
            <a:off x="0" y="0"/>
            <a:ext cx="12192000" cy="152400"/>
          </a:xfrm>
          <a:prstGeom prst="rect">
            <a:avLst/>
          </a:prstGeom>
          <a:solidFill>
            <a:srgbClr val="E77D22"/>
          </a:solidFill>
          <a:ln w="0">
            <a:solidFill>
              <a:srgbClr val="E77D22"/>
            </a:solidFill>
            <a:prstDash val="solid"/>
          </a:ln>
        </p:spPr>
        <p:txBody>
          <a:bodyPr/>
          <a:lstStyle/>
          <a:p>
            <a:endParaRPr lang="fr-FR" noProof="1"/>
          </a:p>
        </p:txBody>
      </p:sp>
      <p:sp>
        <p:nvSpPr>
          <p:cNvPr id="2" name="Rectangle 1">
            <a:extLst>
              <a:ext uri="{FF2B5EF4-FFF2-40B4-BE49-F238E27FC236}">
                <a16:creationId xmlns:a16="http://schemas.microsoft.com/office/drawing/2014/main" id="{14AB2EDA-9E59-47CB-B61B-114155C9A7D0}"/>
              </a:ext>
            </a:extLst>
          </p:cNvPr>
          <p:cNvSpPr>
            <a:spLocks noGrp="1"/>
          </p:cNvSpPr>
          <p:nvPr/>
        </p:nvSpPr>
        <p:spPr>
          <a:xfrm>
            <a:off x="457200" y="266700"/>
            <a:ext cx="3619500" cy="266700"/>
          </a:xfrm>
          <a:prstGeom prst="rect">
            <a:avLst/>
          </a:prstGeom>
          <a:noFill/>
          <a:ln w="0">
            <a:noFill/>
            <a:prstDash val="solid"/>
          </a:ln>
        </p:spPr>
        <p:txBody>
          <a:bodyPr wrap="square" lIns="0" tIns="0" rIns="0" bIns="0" anchor="t">
            <a:normAutofit/>
          </a:bodyPr>
          <a:lstStyle/>
          <a:p>
            <a:pPr algn="l">
              <a:defRPr sz="1050" b="1" i="0">
                <a:solidFill>
                  <a:srgbClr val="B64F16"/>
                </a:solidFill>
                <a:latin typeface="Arial"/>
                <a:ea typeface="Arial"/>
                <a:cs typeface="Arial"/>
              </a:defRPr>
            </a:pPr>
            <a:r>
              <a:rPr lang="fr-FR" noProof="1"/>
              <a:t>HISTOIRE · CM2 · CHAPITRE 2</a:t>
            </a:r>
          </a:p>
        </p:txBody>
      </p:sp>
      <p:sp>
        <p:nvSpPr>
          <p:cNvPr id="3" name="Rectangle 2">
            <a:extLst>
              <a:ext uri="{FF2B5EF4-FFF2-40B4-BE49-F238E27FC236}">
                <a16:creationId xmlns:a16="http://schemas.microsoft.com/office/drawing/2014/main" id="{FADBDA68-8397-4F49-947B-442CE020BD43}"/>
              </a:ext>
            </a:extLst>
          </p:cNvPr>
          <p:cNvSpPr>
            <a:spLocks noGrp="1"/>
          </p:cNvSpPr>
          <p:nvPr/>
        </p:nvSpPr>
        <p:spPr>
          <a:xfrm>
            <a:off x="5905500" y="266700"/>
            <a:ext cx="5829300" cy="266700"/>
          </a:xfrm>
          <a:prstGeom prst="rect">
            <a:avLst/>
          </a:prstGeom>
          <a:noFill/>
          <a:ln w="0">
            <a:noFill/>
            <a:prstDash val="solid"/>
          </a:ln>
        </p:spPr>
        <p:txBody>
          <a:bodyPr wrap="square" lIns="0" tIns="0" rIns="0" bIns="0" anchor="t">
            <a:normAutofit/>
          </a:bodyPr>
          <a:lstStyle/>
          <a:p>
            <a:pPr algn="r">
              <a:defRPr sz="1050" b="1" i="0">
                <a:solidFill>
                  <a:srgbClr val="5B6470"/>
                </a:solidFill>
                <a:latin typeface="Arial"/>
                <a:ea typeface="Arial"/>
                <a:cs typeface="Arial"/>
              </a:defRPr>
            </a:pPr>
            <a:r>
              <a:rPr lang="fr-FR" noProof="1"/>
              <a:t>SÉANCE 2 · ÉTUDE DU DOCUMENT · PHASE 2</a:t>
            </a:r>
          </a:p>
        </p:txBody>
      </p:sp>
      <p:sp>
        <p:nvSpPr>
          <p:cNvPr id="4" name="Rectangle 3">
            <a:extLst>
              <a:ext uri="{FF2B5EF4-FFF2-40B4-BE49-F238E27FC236}">
                <a16:creationId xmlns:a16="http://schemas.microsoft.com/office/drawing/2014/main" id="{AE3034C2-4445-4511-8059-BF49E300D31C}"/>
              </a:ext>
            </a:extLst>
          </p:cNvPr>
          <p:cNvSpPr>
            <a:spLocks noGrp="1"/>
          </p:cNvSpPr>
          <p:nvPr/>
        </p:nvSpPr>
        <p:spPr>
          <a:xfrm>
            <a:off x="457200" y="647700"/>
            <a:ext cx="11277600" cy="552450"/>
          </a:xfrm>
          <a:prstGeom prst="rect">
            <a:avLst/>
          </a:prstGeom>
          <a:noFill/>
          <a:ln w="0">
            <a:noFill/>
            <a:prstDash val="solid"/>
          </a:ln>
        </p:spPr>
        <p:txBody>
          <a:bodyPr wrap="square" lIns="0" tIns="0" rIns="0" bIns="0" anchor="t">
            <a:normAutofit/>
          </a:bodyPr>
          <a:lstStyle/>
          <a:p>
            <a:pPr algn="l">
              <a:defRPr sz="2700" b="1" i="0">
                <a:solidFill>
                  <a:srgbClr val="173B57"/>
                </a:solidFill>
                <a:latin typeface="Arial"/>
                <a:ea typeface="Arial"/>
                <a:cs typeface="Arial"/>
              </a:defRPr>
            </a:pPr>
            <a:r>
              <a:rPr lang="fr-FR" noProof="1"/>
              <a:t>S2-D2 — Une leçon d’écriture à Damvillers</a:t>
            </a:r>
          </a:p>
        </p:txBody>
      </p:sp>
      <p:sp>
        <p:nvSpPr>
          <p:cNvPr id="5" name="Rectangle 4">
            <a:extLst>
              <a:ext uri="{FF2B5EF4-FFF2-40B4-BE49-F238E27FC236}">
                <a16:creationId xmlns:a16="http://schemas.microsoft.com/office/drawing/2014/main" id="{C2A1C3A8-5545-4F96-BE27-BD0739954369}"/>
              </a:ext>
            </a:extLst>
          </p:cNvPr>
          <p:cNvSpPr>
            <a:spLocks noGrp="1"/>
          </p:cNvSpPr>
          <p:nvPr/>
        </p:nvSpPr>
        <p:spPr>
          <a:xfrm>
            <a:off x="476250" y="1200150"/>
            <a:ext cx="11049000" cy="285750"/>
          </a:xfrm>
          <a:prstGeom prst="rect">
            <a:avLst/>
          </a:prstGeom>
          <a:noFill/>
          <a:ln w="0">
            <a:noFill/>
            <a:prstDash val="solid"/>
          </a:ln>
        </p:spPr>
        <p:txBody>
          <a:bodyPr wrap="square" lIns="0" tIns="0" rIns="0" bIns="0" anchor="t">
            <a:normAutofit/>
          </a:bodyPr>
          <a:lstStyle/>
          <a:p>
            <a:pPr algn="l">
              <a:defRPr sz="1200" b="0" i="1">
                <a:solidFill>
                  <a:srgbClr val="5B6470"/>
                </a:solidFill>
                <a:latin typeface="Arial"/>
                <a:ea typeface="Arial"/>
                <a:cs typeface="Arial"/>
              </a:defRPr>
            </a:pPr>
            <a:r>
              <a:rPr lang="fr-FR" noProof="1"/>
              <a:t>Le document reste visible pendant toute la recherche.</a:t>
            </a:r>
          </a:p>
        </p:txBody>
      </p:sp>
      <p:pic>
        <p:nvPicPr>
          <p:cNvPr id="20" name="Image 19"/>
          <p:cNvPicPr>
            <a:picLocks noChangeAspect="1"/>
          </p:cNvPicPr>
          <p:nvPr/>
        </p:nvPicPr>
        <p:blipFill>
          <a:blip r:embed="rId3"/>
          <a:stretch/>
        </p:blipFill>
        <p:spPr>
          <a:xfrm>
            <a:off x="1302875" y="1571625"/>
            <a:ext cx="5014249" cy="3524250"/>
          </a:xfrm>
          <a:prstGeom prst="roundRect">
            <a:avLst>
              <a:gd name="adj" fmla="val 3243"/>
            </a:avLst>
          </a:prstGeom>
        </p:spPr>
      </p:pic>
      <p:sp>
        <p:nvSpPr>
          <p:cNvPr id="7" name="Rectangle : coins arrondis 6">
            <a:extLst>
              <a:ext uri="{FF2B5EF4-FFF2-40B4-BE49-F238E27FC236}">
                <a16:creationId xmlns:a16="http://schemas.microsoft.com/office/drawing/2014/main" id="{90BCE3E8-2184-4648-9618-749D53B71289}"/>
              </a:ext>
            </a:extLst>
          </p:cNvPr>
          <p:cNvSpPr>
            <a:spLocks noGrp="1"/>
          </p:cNvSpPr>
          <p:nvPr/>
        </p:nvSpPr>
        <p:spPr>
          <a:xfrm>
            <a:off x="476250" y="1571625"/>
            <a:ext cx="6667500" cy="3524250"/>
          </a:xfrm>
          <a:prstGeom prst="roundRect">
            <a:avLst>
              <a:gd name="adj" fmla="val 3243"/>
            </a:avLst>
          </a:prstGeom>
          <a:noFill/>
          <a:ln w="9525">
            <a:solidFill>
              <a:srgbClr val="D9B18D"/>
            </a:solidFill>
            <a:prstDash val="solid"/>
          </a:ln>
        </p:spPr>
        <p:txBody>
          <a:bodyPr/>
          <a:lstStyle/>
          <a:p>
            <a:endParaRPr lang="fr-FR" noProof="1"/>
          </a:p>
        </p:txBody>
      </p:sp>
      <p:sp>
        <p:nvSpPr>
          <p:cNvPr id="8" name="Rectangle : coins arrondis 7">
            <a:extLst>
              <a:ext uri="{FF2B5EF4-FFF2-40B4-BE49-F238E27FC236}">
                <a16:creationId xmlns:a16="http://schemas.microsoft.com/office/drawing/2014/main" id="{B4A4CF8F-E6E5-45DF-B2E9-2C2290ECA93E}"/>
              </a:ext>
            </a:extLst>
          </p:cNvPr>
          <p:cNvSpPr>
            <a:spLocks noGrp="1"/>
          </p:cNvSpPr>
          <p:nvPr/>
        </p:nvSpPr>
        <p:spPr>
          <a:xfrm>
            <a:off x="476250" y="5162550"/>
            <a:ext cx="6667500" cy="666750"/>
          </a:xfrm>
          <a:prstGeom prst="roundRect">
            <a:avLst>
              <a:gd name="adj" fmla="val 11429"/>
            </a:avLst>
          </a:prstGeom>
          <a:solidFill>
            <a:srgbClr val="FFFDF8"/>
          </a:solidFill>
          <a:ln w="9525">
            <a:solidFill>
              <a:srgbClr val="D9B18D"/>
            </a:solidFill>
            <a:prstDash val="solid"/>
          </a:ln>
        </p:spPr>
        <p:txBody>
          <a:bodyPr wrap="square" lIns="95250" tIns="57150" rIns="95250" bIns="47625" anchor="t">
            <a:normAutofit/>
          </a:bodyPr>
          <a:lstStyle/>
          <a:p>
            <a:pPr algn="l">
              <a:defRPr sz="975" b="0" i="0">
                <a:solidFill>
                  <a:srgbClr val="5B6470"/>
                </a:solidFill>
                <a:latin typeface="Arial"/>
                <a:ea typeface="Arial"/>
                <a:cs typeface="Arial"/>
              </a:defRPr>
            </a:pPr>
            <a:r>
              <a:rPr lang="fr-FR" noProof="1"/>
              <a:t>Photographie de l’école de garçons de Damvillers (Meuse), 1899.</a:t>
            </a:r>
          </a:p>
          <a:p>
            <a:pPr algn="l">
              <a:defRPr sz="975" b="0" i="0">
                <a:solidFill>
                  <a:srgbClr val="5B6470"/>
                </a:solidFill>
                <a:latin typeface="Arial"/>
                <a:ea typeface="Arial"/>
                <a:cs typeface="Arial"/>
              </a:defRPr>
            </a:pPr>
            <a:r>
              <a:rPr lang="fr-FR" noProof="1"/>
              <a:t>La photographie montre un instituteur debout devant les élèves. Les garçons, assis à des pupitres orientés vers le tableau, tiennent leur porte-plume. On distingue également des tableaux, une affiche, des étagères et un globe.</a:t>
            </a:r>
          </a:p>
        </p:txBody>
      </p:sp>
      <p:sp>
        <p:nvSpPr>
          <p:cNvPr id="9" name="Rectangle : coins arrondis 8">
            <a:extLst>
              <a:ext uri="{FF2B5EF4-FFF2-40B4-BE49-F238E27FC236}">
                <a16:creationId xmlns:a16="http://schemas.microsoft.com/office/drawing/2014/main" id="{13C26B3F-1578-4BE2-99AC-8A261E1956F3}"/>
              </a:ext>
            </a:extLst>
          </p:cNvPr>
          <p:cNvSpPr>
            <a:spLocks noGrp="1"/>
          </p:cNvSpPr>
          <p:nvPr/>
        </p:nvSpPr>
        <p:spPr>
          <a:xfrm>
            <a:off x="7429500" y="1571625"/>
            <a:ext cx="4305300" cy="4619625"/>
          </a:xfrm>
          <a:prstGeom prst="roundRect">
            <a:avLst>
              <a:gd name="adj" fmla="val 2655"/>
            </a:avLst>
          </a:prstGeom>
          <a:solidFill>
            <a:srgbClr val="FFFDF8"/>
          </a:solidFill>
          <a:ln w="19050">
            <a:solidFill>
              <a:srgbClr val="E77D22"/>
            </a:solidFill>
            <a:prstDash val="solid"/>
          </a:ln>
        </p:spPr>
        <p:txBody>
          <a:bodyPr wrap="square" lIns="171450" tIns="152400" rIns="171450" bIns="152400" anchor="ctr">
            <a:normAutofit/>
          </a:bodyPr>
          <a:lstStyle/>
          <a:p>
            <a:pPr algn="l">
              <a:spcAft>
                <a:spcPts val="10"/>
              </a:spcAft>
              <a:defRPr sz="1425" b="0" i="0">
                <a:solidFill>
                  <a:srgbClr val="173B57"/>
                </a:solidFill>
                <a:latin typeface="Arial"/>
                <a:ea typeface="Arial"/>
                <a:cs typeface="Arial"/>
              </a:defRPr>
            </a:pPr>
            <a:r>
              <a:rPr lang="fr-FR" b="1" noProof="1">
                <a:solidFill>
                  <a:srgbClr val="B64F16"/>
                </a:solidFill>
              </a:rPr>
              <a:t>1. </a:t>
            </a:r>
            <a:r>
              <a:rPr lang="fr-FR" b="1" noProof="1">
                <a:solidFill>
                  <a:srgbClr val="173B57"/>
                </a:solidFill>
              </a:rPr>
              <a:t>Identifie ce document : quelle est sa nature, sa date et le type d’école représenté ?</a:t>
            </a:r>
          </a:p>
          <a:p>
            <a:pPr algn="l">
              <a:spcAft>
                <a:spcPts val="10"/>
              </a:spcAft>
              <a:defRPr sz="1425" b="0" i="0">
                <a:solidFill>
                  <a:srgbClr val="173B57"/>
                </a:solidFill>
                <a:latin typeface="Arial"/>
                <a:ea typeface="Arial"/>
                <a:cs typeface="Arial"/>
              </a:defRPr>
            </a:pPr>
            <a:r>
              <a:rPr lang="fr-FR" b="1" noProof="1">
                <a:solidFill>
                  <a:srgbClr val="B64F16"/>
                </a:solidFill>
              </a:rPr>
              <a:t>2. </a:t>
            </a:r>
            <a:r>
              <a:rPr lang="fr-FR" b="1" noProof="1">
                <a:solidFill>
                  <a:srgbClr val="173B57"/>
                </a:solidFill>
              </a:rPr>
              <a:t>Relève quatre éléments visibles qui permettent de faire classe.</a:t>
            </a:r>
          </a:p>
          <a:p>
            <a:pPr algn="l">
              <a:spcAft>
                <a:spcPts val="10"/>
              </a:spcAft>
              <a:defRPr sz="1425" b="0" i="0">
                <a:solidFill>
                  <a:srgbClr val="173B57"/>
                </a:solidFill>
                <a:latin typeface="Arial"/>
                <a:ea typeface="Arial"/>
                <a:cs typeface="Arial"/>
              </a:defRPr>
            </a:pPr>
            <a:r>
              <a:rPr lang="fr-FR" b="1" noProof="1">
                <a:solidFill>
                  <a:srgbClr val="B64F16"/>
                </a:solidFill>
              </a:rPr>
              <a:t>3. </a:t>
            </a:r>
            <a:r>
              <a:rPr lang="fr-FR" b="1" noProof="1">
                <a:solidFill>
                  <a:srgbClr val="173B57"/>
                </a:solidFill>
              </a:rPr>
              <a:t>Où se trouve l’instituteur par rapport aux élèves ?</a:t>
            </a:r>
          </a:p>
          <a:p>
            <a:pPr algn="l">
              <a:spcAft>
                <a:spcPts val="10"/>
              </a:spcAft>
              <a:defRPr sz="1425" b="0" i="0">
                <a:solidFill>
                  <a:srgbClr val="173B57"/>
                </a:solidFill>
                <a:latin typeface="Arial"/>
                <a:ea typeface="Arial"/>
                <a:cs typeface="Arial"/>
              </a:defRPr>
            </a:pPr>
            <a:r>
              <a:rPr lang="fr-FR" b="1" noProof="1">
                <a:solidFill>
                  <a:srgbClr val="B64F16"/>
                </a:solidFill>
              </a:rPr>
              <a:t>4. </a:t>
            </a:r>
            <a:r>
              <a:rPr lang="fr-FR" b="1" noProof="1">
                <a:solidFill>
                  <a:srgbClr val="173B57"/>
                </a:solidFill>
              </a:rPr>
              <a:t>Que font les élèves au même moment ?</a:t>
            </a:r>
          </a:p>
          <a:p>
            <a:pPr algn="l">
              <a:spcAft>
                <a:spcPts val="10"/>
              </a:spcAft>
              <a:defRPr sz="1425" b="0" i="0">
                <a:solidFill>
                  <a:srgbClr val="173B57"/>
                </a:solidFill>
                <a:latin typeface="Arial"/>
                <a:ea typeface="Arial"/>
                <a:cs typeface="Arial"/>
              </a:defRPr>
            </a:pPr>
            <a:r>
              <a:rPr lang="fr-FR" b="1" noProof="1">
                <a:solidFill>
                  <a:srgbClr val="B64F16"/>
                </a:solidFill>
              </a:rPr>
              <a:t>5. </a:t>
            </a:r>
            <a:r>
              <a:rPr lang="fr-FR" b="1" noProof="1">
                <a:solidFill>
                  <a:srgbClr val="173B57"/>
                </a:solidFill>
              </a:rPr>
              <a:t>Explique comment cette organisation permet un enseignement simultané.</a:t>
            </a:r>
          </a:p>
        </p:txBody>
      </p:sp>
      <p:sp>
        <p:nvSpPr>
          <p:cNvPr id="10" name="Rectangle 9">
            <a:extLst>
              <a:ext uri="{FF2B5EF4-FFF2-40B4-BE49-F238E27FC236}">
                <a16:creationId xmlns:a16="http://schemas.microsoft.com/office/drawing/2014/main" id="{7EFD41DD-CCD1-4D3A-90A3-69AD04C4E0F5}"/>
              </a:ext>
            </a:extLst>
          </p:cNvPr>
          <p:cNvSpPr>
            <a:spLocks noGrp="1"/>
          </p:cNvSpPr>
          <p:nvPr/>
        </p:nvSpPr>
        <p:spPr>
          <a:xfrm>
            <a:off x="571500" y="5905500"/>
            <a:ext cx="11049000" cy="228600"/>
          </a:xfrm>
          <a:prstGeom prst="rect">
            <a:avLst/>
          </a:prstGeom>
          <a:noFill/>
          <a:ln w="0">
            <a:noFill/>
            <a:prstDash val="solid"/>
          </a:ln>
        </p:spPr>
        <p:txBody>
          <a:bodyPr wrap="square" lIns="0" tIns="0" rIns="0" bIns="0" anchor="t">
            <a:normAutofit/>
          </a:bodyPr>
          <a:lstStyle/>
          <a:p>
            <a:pPr algn="ctr">
              <a:defRPr sz="1050" b="1" i="0">
                <a:solidFill>
                  <a:srgbClr val="B64F16"/>
                </a:solidFill>
                <a:latin typeface="Arial"/>
                <a:ea typeface="Arial"/>
                <a:cs typeface="Arial"/>
              </a:defRPr>
            </a:pPr>
            <a:r>
              <a:rPr lang="fr-FR" noProof="1"/>
              <a:t>Méthode : j’identifie → j’observe → je prélève une preuve → je justifie.</a:t>
            </a:r>
          </a:p>
        </p:txBody>
      </p:sp>
      <p:sp>
        <p:nvSpPr>
          <p:cNvPr id="11" name="Rectangle 10">
            <a:extLst>
              <a:ext uri="{FF2B5EF4-FFF2-40B4-BE49-F238E27FC236}">
                <a16:creationId xmlns:a16="http://schemas.microsoft.com/office/drawing/2014/main" id="{CEAB2362-A565-49BF-A456-F7A518C5F939}"/>
              </a:ext>
            </a:extLst>
          </p:cNvPr>
          <p:cNvSpPr>
            <a:spLocks noGrp="1"/>
          </p:cNvSpPr>
          <p:nvPr/>
        </p:nvSpPr>
        <p:spPr>
          <a:xfrm>
            <a:off x="533400" y="6181725"/>
            <a:ext cx="11125200" cy="238125"/>
          </a:xfrm>
          <a:prstGeom prst="rect">
            <a:avLst/>
          </a:prstGeom>
          <a:noFill/>
          <a:ln w="0">
            <a:noFill/>
            <a:prstDash val="solid"/>
          </a:ln>
        </p:spPr>
        <p:txBody>
          <a:bodyPr wrap="square" lIns="0" tIns="0" rIns="0" bIns="0" anchor="t">
            <a:normAutofit/>
          </a:bodyPr>
          <a:lstStyle/>
          <a:p>
            <a:pPr algn="r">
              <a:defRPr sz="825" b="0" i="1">
                <a:solidFill>
                  <a:srgbClr val="5B6470"/>
                </a:solidFill>
                <a:latin typeface="Arial"/>
                <a:ea typeface="Arial"/>
                <a:cs typeface="Arial"/>
              </a:defRPr>
            </a:pPr>
            <a:r>
              <a:rPr lang="fr-FR" noProof="1"/>
              <a:t>Source : MUNAÉ, inventaire 1979.36669.15.</a:t>
            </a:r>
          </a:p>
        </p:txBody>
      </p:sp>
      <p:sp>
        <p:nvSpPr>
          <p:cNvPr id="12" name="Rectangle 11">
            <a:extLst>
              <a:ext uri="{FF2B5EF4-FFF2-40B4-BE49-F238E27FC236}">
                <a16:creationId xmlns:a16="http://schemas.microsoft.com/office/drawing/2014/main" id="{122B28C8-A620-49AF-822B-80586A5DFB6D}"/>
              </a:ext>
            </a:extLst>
          </p:cNvPr>
          <p:cNvSpPr>
            <a:spLocks noGrp="1"/>
          </p:cNvSpPr>
          <p:nvPr/>
        </p:nvSpPr>
        <p:spPr>
          <a:xfrm>
            <a:off x="457200" y="6543675"/>
            <a:ext cx="11277600" cy="9525"/>
          </a:xfrm>
          <a:prstGeom prst="rect">
            <a:avLst/>
          </a:prstGeom>
          <a:solidFill>
            <a:srgbClr val="D9B18D"/>
          </a:solidFill>
          <a:ln w="0">
            <a:solidFill>
              <a:srgbClr val="D9B18D"/>
            </a:solidFill>
            <a:prstDash val="solid"/>
          </a:ln>
        </p:spPr>
        <p:txBody>
          <a:bodyPr/>
          <a:lstStyle/>
          <a:p>
            <a:endParaRPr lang="fr-FR" noProof="1"/>
          </a:p>
        </p:txBody>
      </p:sp>
      <p:sp>
        <p:nvSpPr>
          <p:cNvPr id="13" name="Rectangle 12">
            <a:extLst>
              <a:ext uri="{FF2B5EF4-FFF2-40B4-BE49-F238E27FC236}">
                <a16:creationId xmlns:a16="http://schemas.microsoft.com/office/drawing/2014/main" id="{B247F806-9BEF-4515-B79B-A82B073D922A}"/>
              </a:ext>
            </a:extLst>
          </p:cNvPr>
          <p:cNvSpPr>
            <a:spLocks noGrp="1"/>
          </p:cNvSpPr>
          <p:nvPr/>
        </p:nvSpPr>
        <p:spPr>
          <a:xfrm>
            <a:off x="457200" y="6600825"/>
            <a:ext cx="6858000" cy="171450"/>
          </a:xfrm>
          <a:prstGeom prst="rect">
            <a:avLst/>
          </a:prstGeom>
          <a:noFill/>
          <a:ln w="0">
            <a:noFill/>
            <a:prstDash val="solid"/>
          </a:ln>
        </p:spPr>
        <p:txBody>
          <a:bodyPr wrap="square" lIns="0" tIns="0" rIns="0" bIns="0" anchor="t">
            <a:normAutofit/>
          </a:bodyPr>
          <a:lstStyle/>
          <a:p>
            <a:pPr algn="l">
              <a:defRPr sz="750" b="0" i="0">
                <a:solidFill>
                  <a:srgbClr val="5B6470"/>
                </a:solidFill>
                <a:latin typeface="Arial"/>
                <a:ea typeface="Arial"/>
                <a:cs typeface="Arial"/>
              </a:defRPr>
            </a:pPr>
            <a:r>
              <a:rPr lang="fr-FR" noProof="1"/>
              <a:t>L’école primaire au temps de Jules Ferry</a:t>
            </a:r>
          </a:p>
        </p:txBody>
      </p:sp>
      <p:sp>
        <p:nvSpPr>
          <p:cNvPr id="14" name="Rectangle 13">
            <a:extLst>
              <a:ext uri="{FF2B5EF4-FFF2-40B4-BE49-F238E27FC236}">
                <a16:creationId xmlns:a16="http://schemas.microsoft.com/office/drawing/2014/main" id="{22ED02CC-442B-4478-9D9C-2945FAEADB8D}"/>
              </a:ext>
            </a:extLst>
          </p:cNvPr>
          <p:cNvSpPr>
            <a:spLocks noGrp="1"/>
          </p:cNvSpPr>
          <p:nvPr/>
        </p:nvSpPr>
        <p:spPr>
          <a:xfrm>
            <a:off x="8763000" y="6600825"/>
            <a:ext cx="2971800" cy="171450"/>
          </a:xfrm>
          <a:prstGeom prst="rect">
            <a:avLst/>
          </a:prstGeom>
          <a:noFill/>
          <a:ln w="0">
            <a:noFill/>
            <a:prstDash val="solid"/>
          </a:ln>
        </p:spPr>
        <p:txBody>
          <a:bodyPr wrap="square" lIns="0" tIns="0" rIns="0" bIns="0" anchor="t">
            <a:normAutofit/>
          </a:bodyPr>
          <a:lstStyle/>
          <a:p>
            <a:pPr algn="r">
              <a:defRPr sz="750" b="0" i="0">
                <a:solidFill>
                  <a:srgbClr val="5B6470"/>
                </a:solidFill>
                <a:latin typeface="Arial"/>
                <a:ea typeface="Arial"/>
                <a:cs typeface="Arial"/>
              </a:defRPr>
            </a:pPr>
            <a:r>
              <a:rPr lang="fr-FR" noProof="1"/>
              <a:t>Programme CM2 2026-2027</a:t>
            </a:r>
          </a:p>
        </p:txBody>
      </p:sp>
    </p:spTree>
    <p:extLst>
      <p:ext uri="{BB962C8B-B14F-4D97-AF65-F5344CB8AC3E}">
        <p14:creationId xmlns:p14="http://schemas.microsoft.com/office/powerpoint/2010/main" val="2104321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BF4E8"/>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57CF771-5098-429F-A050-0547C455AF5F}"/>
              </a:ext>
            </a:extLst>
          </p:cNvPr>
          <p:cNvSpPr>
            <a:spLocks noGrp="1"/>
          </p:cNvSpPr>
          <p:nvPr/>
        </p:nvSpPr>
        <p:spPr>
          <a:xfrm>
            <a:off x="0" y="0"/>
            <a:ext cx="12192000" cy="152400"/>
          </a:xfrm>
          <a:prstGeom prst="rect">
            <a:avLst/>
          </a:prstGeom>
          <a:solidFill>
            <a:srgbClr val="E77D22"/>
          </a:solidFill>
          <a:ln w="0">
            <a:solidFill>
              <a:srgbClr val="E77D22"/>
            </a:solidFill>
            <a:prstDash val="solid"/>
          </a:ln>
        </p:spPr>
        <p:txBody>
          <a:bodyPr/>
          <a:lstStyle/>
          <a:p>
            <a:endParaRPr lang="fr-FR" noProof="1"/>
          </a:p>
        </p:txBody>
      </p:sp>
      <p:sp>
        <p:nvSpPr>
          <p:cNvPr id="2" name="Rectangle 1">
            <a:extLst>
              <a:ext uri="{FF2B5EF4-FFF2-40B4-BE49-F238E27FC236}">
                <a16:creationId xmlns:a16="http://schemas.microsoft.com/office/drawing/2014/main" id="{39935F0C-0BF5-4D04-BE2D-0662ECABFD60}"/>
              </a:ext>
            </a:extLst>
          </p:cNvPr>
          <p:cNvSpPr>
            <a:spLocks noGrp="1"/>
          </p:cNvSpPr>
          <p:nvPr/>
        </p:nvSpPr>
        <p:spPr>
          <a:xfrm>
            <a:off x="457200" y="266700"/>
            <a:ext cx="3619500" cy="266700"/>
          </a:xfrm>
          <a:prstGeom prst="rect">
            <a:avLst/>
          </a:prstGeom>
          <a:noFill/>
          <a:ln w="0">
            <a:noFill/>
            <a:prstDash val="solid"/>
          </a:ln>
        </p:spPr>
        <p:txBody>
          <a:bodyPr wrap="square" lIns="0" tIns="0" rIns="0" bIns="0" anchor="t">
            <a:normAutofit/>
          </a:bodyPr>
          <a:lstStyle/>
          <a:p>
            <a:pPr algn="l">
              <a:defRPr sz="1050" b="1" i="0">
                <a:solidFill>
                  <a:srgbClr val="B64F16"/>
                </a:solidFill>
                <a:latin typeface="Arial"/>
                <a:ea typeface="Arial"/>
                <a:cs typeface="Arial"/>
              </a:defRPr>
            </a:pPr>
            <a:r>
              <a:rPr lang="fr-FR" noProof="1"/>
              <a:t>HISTOIRE · CM2 · CHAPITRE 2</a:t>
            </a:r>
          </a:p>
        </p:txBody>
      </p:sp>
      <p:sp>
        <p:nvSpPr>
          <p:cNvPr id="3" name="Rectangle 2">
            <a:extLst>
              <a:ext uri="{FF2B5EF4-FFF2-40B4-BE49-F238E27FC236}">
                <a16:creationId xmlns:a16="http://schemas.microsoft.com/office/drawing/2014/main" id="{07796BB0-84CF-460F-9AFB-2720A7185A78}"/>
              </a:ext>
            </a:extLst>
          </p:cNvPr>
          <p:cNvSpPr>
            <a:spLocks noGrp="1"/>
          </p:cNvSpPr>
          <p:nvPr/>
        </p:nvSpPr>
        <p:spPr>
          <a:xfrm>
            <a:off x="5905500" y="266700"/>
            <a:ext cx="5829300" cy="266700"/>
          </a:xfrm>
          <a:prstGeom prst="rect">
            <a:avLst/>
          </a:prstGeom>
          <a:noFill/>
          <a:ln w="0">
            <a:noFill/>
            <a:prstDash val="solid"/>
          </a:ln>
        </p:spPr>
        <p:txBody>
          <a:bodyPr wrap="square" lIns="0" tIns="0" rIns="0" bIns="0" anchor="t">
            <a:normAutofit/>
          </a:bodyPr>
          <a:lstStyle/>
          <a:p>
            <a:pPr algn="r">
              <a:defRPr sz="1050" b="1" i="0">
                <a:solidFill>
                  <a:srgbClr val="5B6470"/>
                </a:solidFill>
                <a:latin typeface="Arial"/>
                <a:ea typeface="Arial"/>
                <a:cs typeface="Arial"/>
              </a:defRPr>
            </a:pPr>
            <a:r>
              <a:rPr lang="fr-FR" noProof="1"/>
              <a:t>SÉANCE 2 · CORRECTION · S2-D2</a:t>
            </a:r>
          </a:p>
        </p:txBody>
      </p:sp>
      <p:sp>
        <p:nvSpPr>
          <p:cNvPr id="4" name="Rectangle 3">
            <a:extLst>
              <a:ext uri="{FF2B5EF4-FFF2-40B4-BE49-F238E27FC236}">
                <a16:creationId xmlns:a16="http://schemas.microsoft.com/office/drawing/2014/main" id="{45D523CF-8467-4694-846A-91D881216870}"/>
              </a:ext>
            </a:extLst>
          </p:cNvPr>
          <p:cNvSpPr>
            <a:spLocks noGrp="1"/>
          </p:cNvSpPr>
          <p:nvPr/>
        </p:nvSpPr>
        <p:spPr>
          <a:xfrm>
            <a:off x="457200" y="647700"/>
            <a:ext cx="11277600" cy="552450"/>
          </a:xfrm>
          <a:prstGeom prst="rect">
            <a:avLst/>
          </a:prstGeom>
          <a:noFill/>
          <a:ln w="0">
            <a:noFill/>
            <a:prstDash val="solid"/>
          </a:ln>
        </p:spPr>
        <p:txBody>
          <a:bodyPr wrap="square" lIns="0" tIns="0" rIns="0" bIns="0" anchor="t">
            <a:normAutofit/>
          </a:bodyPr>
          <a:lstStyle/>
          <a:p>
            <a:pPr algn="l">
              <a:defRPr sz="2700" b="1" i="0">
                <a:solidFill>
                  <a:srgbClr val="173B57"/>
                </a:solidFill>
                <a:latin typeface="Arial"/>
                <a:ea typeface="Arial"/>
                <a:cs typeface="Arial"/>
              </a:defRPr>
            </a:pPr>
            <a:r>
              <a:rPr lang="fr-FR" noProof="1"/>
              <a:t>Correction — ce que prouve S2-D2</a:t>
            </a:r>
          </a:p>
        </p:txBody>
      </p:sp>
      <p:sp>
        <p:nvSpPr>
          <p:cNvPr id="5" name="Rectangle 4">
            <a:extLst>
              <a:ext uri="{FF2B5EF4-FFF2-40B4-BE49-F238E27FC236}">
                <a16:creationId xmlns:a16="http://schemas.microsoft.com/office/drawing/2014/main" id="{2892AE9D-DFC3-486B-9D2E-47E831B3F39C}"/>
              </a:ext>
            </a:extLst>
          </p:cNvPr>
          <p:cNvSpPr>
            <a:spLocks noGrp="1"/>
          </p:cNvSpPr>
          <p:nvPr/>
        </p:nvSpPr>
        <p:spPr>
          <a:xfrm>
            <a:off x="476250" y="1200150"/>
            <a:ext cx="11049000" cy="285750"/>
          </a:xfrm>
          <a:prstGeom prst="rect">
            <a:avLst/>
          </a:prstGeom>
          <a:noFill/>
          <a:ln w="0">
            <a:noFill/>
            <a:prstDash val="solid"/>
          </a:ln>
        </p:spPr>
        <p:txBody>
          <a:bodyPr wrap="square" lIns="0" tIns="0" rIns="0" bIns="0" anchor="t">
            <a:normAutofit/>
          </a:bodyPr>
          <a:lstStyle/>
          <a:p>
            <a:pPr algn="l">
              <a:defRPr sz="1200" b="0" i="1">
                <a:solidFill>
                  <a:srgbClr val="5B6470"/>
                </a:solidFill>
                <a:latin typeface="Arial"/>
                <a:ea typeface="Arial"/>
                <a:cs typeface="Arial"/>
              </a:defRPr>
            </a:pPr>
            <a:r>
              <a:rPr lang="fr-FR" noProof="1"/>
              <a:t>Chaque réponse est reliée à un indice visible ou à une citation du support.</a:t>
            </a:r>
          </a:p>
        </p:txBody>
      </p:sp>
      <p:sp>
        <p:nvSpPr>
          <p:cNvPr id="6" name="Rectangle : coins arrondis 5">
            <a:extLst>
              <a:ext uri="{FF2B5EF4-FFF2-40B4-BE49-F238E27FC236}">
                <a16:creationId xmlns:a16="http://schemas.microsoft.com/office/drawing/2014/main" id="{209B8F0A-8A37-4A4D-AAE8-A9D846176FB7}"/>
              </a:ext>
            </a:extLst>
          </p:cNvPr>
          <p:cNvSpPr>
            <a:spLocks noGrp="1"/>
          </p:cNvSpPr>
          <p:nvPr/>
        </p:nvSpPr>
        <p:spPr>
          <a:xfrm>
            <a:off x="523875" y="1571625"/>
            <a:ext cx="6858000" cy="3857625"/>
          </a:xfrm>
          <a:prstGeom prst="roundRect">
            <a:avLst>
              <a:gd name="adj" fmla="val 2963"/>
            </a:avLst>
          </a:prstGeom>
          <a:solidFill>
            <a:srgbClr val="FFFDF8"/>
          </a:solidFill>
          <a:ln w="19050">
            <a:solidFill>
              <a:srgbClr val="2E7D32"/>
            </a:solidFill>
            <a:prstDash val="solid"/>
          </a:ln>
        </p:spPr>
        <p:txBody>
          <a:bodyPr wrap="square" lIns="190500" tIns="171450" rIns="190500" bIns="171450" anchor="ctr">
            <a:normAutofit/>
          </a:bodyPr>
          <a:lstStyle/>
          <a:p>
            <a:pPr algn="l">
              <a:spcAft>
                <a:spcPts val="10"/>
              </a:spcAft>
              <a:defRPr sz="1425" b="0" i="0">
                <a:solidFill>
                  <a:srgbClr val="173B57"/>
                </a:solidFill>
                <a:latin typeface="Arial"/>
                <a:ea typeface="Arial"/>
                <a:cs typeface="Arial"/>
              </a:defRPr>
            </a:pPr>
            <a:r>
              <a:rPr lang="fr-FR" b="1" noProof="1">
                <a:solidFill>
                  <a:srgbClr val="2E7D32"/>
                </a:solidFill>
              </a:rPr>
              <a:t>1. </a:t>
            </a:r>
            <a:r>
              <a:rPr lang="fr-FR" b="0" noProof="1">
                <a:solidFill>
                  <a:srgbClr val="2E7D32"/>
                </a:solidFill>
              </a:rPr>
              <a:t>C’est une photographie de 1899 prise dans une école de garçons.</a:t>
            </a:r>
          </a:p>
          <a:p>
            <a:pPr algn="l">
              <a:spcAft>
                <a:spcPts val="10"/>
              </a:spcAft>
              <a:defRPr sz="1425" b="0" i="0">
                <a:solidFill>
                  <a:srgbClr val="173B57"/>
                </a:solidFill>
                <a:latin typeface="Arial"/>
                <a:ea typeface="Arial"/>
                <a:cs typeface="Arial"/>
              </a:defRPr>
            </a:pPr>
            <a:r>
              <a:rPr lang="fr-FR" b="1" noProof="1">
                <a:solidFill>
                  <a:srgbClr val="2E7D32"/>
                </a:solidFill>
              </a:rPr>
              <a:t>2. </a:t>
            </a:r>
            <a:r>
              <a:rPr lang="fr-FR" b="0" noProof="1">
                <a:solidFill>
                  <a:srgbClr val="2E7D32"/>
                </a:solidFill>
              </a:rPr>
              <a:t>On peut relever les pupitres, les tableaux, le bureau du maître, le globe, l’affiche, les étagères ou les porte-plume.</a:t>
            </a:r>
          </a:p>
          <a:p>
            <a:pPr algn="l">
              <a:spcAft>
                <a:spcPts val="10"/>
              </a:spcAft>
              <a:defRPr sz="1425" b="0" i="0">
                <a:solidFill>
                  <a:srgbClr val="173B57"/>
                </a:solidFill>
                <a:latin typeface="Arial"/>
                <a:ea typeface="Arial"/>
                <a:cs typeface="Arial"/>
              </a:defRPr>
            </a:pPr>
            <a:r>
              <a:rPr lang="fr-FR" b="1" noProof="1">
                <a:solidFill>
                  <a:srgbClr val="2E7D32"/>
                </a:solidFill>
              </a:rPr>
              <a:t>3. </a:t>
            </a:r>
            <a:r>
              <a:rPr lang="fr-FR" b="0" noProof="1">
                <a:solidFill>
                  <a:srgbClr val="2E7D32"/>
                </a:solidFill>
              </a:rPr>
              <a:t>L’instituteur se tient debout devant la classe, près des tableaux.</a:t>
            </a:r>
          </a:p>
          <a:p>
            <a:pPr algn="l">
              <a:spcAft>
                <a:spcPts val="10"/>
              </a:spcAft>
              <a:defRPr sz="1425" b="0" i="0">
                <a:solidFill>
                  <a:srgbClr val="173B57"/>
                </a:solidFill>
                <a:latin typeface="Arial"/>
                <a:ea typeface="Arial"/>
                <a:cs typeface="Arial"/>
              </a:defRPr>
            </a:pPr>
            <a:r>
              <a:rPr lang="fr-FR" b="1" noProof="1">
                <a:solidFill>
                  <a:srgbClr val="2E7D32"/>
                </a:solidFill>
              </a:rPr>
              <a:t>4. </a:t>
            </a:r>
            <a:r>
              <a:rPr lang="fr-FR" b="0" noProof="1">
                <a:solidFill>
                  <a:srgbClr val="2E7D32"/>
                </a:solidFill>
              </a:rPr>
              <a:t>Ils apprennent à tenir correctement leur porte-plume.</a:t>
            </a:r>
          </a:p>
          <a:p>
            <a:pPr algn="l">
              <a:spcAft>
                <a:spcPts val="10"/>
              </a:spcAft>
              <a:defRPr sz="1425" b="0" i="0">
                <a:solidFill>
                  <a:srgbClr val="173B57"/>
                </a:solidFill>
                <a:latin typeface="Arial"/>
                <a:ea typeface="Arial"/>
                <a:cs typeface="Arial"/>
              </a:defRPr>
            </a:pPr>
            <a:r>
              <a:rPr lang="fr-FR" b="1" noProof="1">
                <a:solidFill>
                  <a:srgbClr val="2E7D32"/>
                </a:solidFill>
              </a:rPr>
              <a:t>5. </a:t>
            </a:r>
            <a:r>
              <a:rPr lang="fr-FR" b="0" noProof="1">
                <a:solidFill>
                  <a:srgbClr val="2E7D32"/>
                </a:solidFill>
              </a:rPr>
              <a:t>L’organisation en rangs « frontal » permet un enseignement simultané.</a:t>
            </a:r>
          </a:p>
        </p:txBody>
      </p:sp>
      <p:sp>
        <p:nvSpPr>
          <p:cNvPr id="7" name="Rectangle 6">
            <a:extLst>
              <a:ext uri="{FF2B5EF4-FFF2-40B4-BE49-F238E27FC236}">
                <a16:creationId xmlns:a16="http://schemas.microsoft.com/office/drawing/2014/main" id="{0B0C6A62-7BD7-4584-AA2B-370212E29934}"/>
              </a:ext>
            </a:extLst>
          </p:cNvPr>
          <p:cNvSpPr>
            <a:spLocks noGrp="1"/>
          </p:cNvSpPr>
          <p:nvPr/>
        </p:nvSpPr>
        <p:spPr>
          <a:xfrm>
            <a:off x="7715250" y="1666875"/>
            <a:ext cx="3524250" cy="285750"/>
          </a:xfrm>
          <a:prstGeom prst="rect">
            <a:avLst/>
          </a:prstGeom>
          <a:noFill/>
          <a:ln w="0">
            <a:noFill/>
            <a:prstDash val="solid"/>
          </a:ln>
        </p:spPr>
        <p:txBody>
          <a:bodyPr wrap="square" lIns="0" tIns="0" rIns="0" bIns="0" anchor="t">
            <a:normAutofit/>
          </a:bodyPr>
          <a:lstStyle/>
          <a:p>
            <a:pPr algn="ctr">
              <a:defRPr sz="1275" b="1" i="0">
                <a:solidFill>
                  <a:srgbClr val="B64F16"/>
                </a:solidFill>
                <a:latin typeface="Arial"/>
                <a:ea typeface="Arial"/>
                <a:cs typeface="Arial"/>
              </a:defRPr>
            </a:pPr>
            <a:r>
              <a:rPr lang="fr-FR" noProof="1"/>
              <a:t>PREUVES DANS LE DOCUMENT</a:t>
            </a:r>
          </a:p>
        </p:txBody>
      </p:sp>
      <p:sp>
        <p:nvSpPr>
          <p:cNvPr id="8" name="Rectangle : coins arrondis 7">
            <a:extLst>
              <a:ext uri="{FF2B5EF4-FFF2-40B4-BE49-F238E27FC236}">
                <a16:creationId xmlns:a16="http://schemas.microsoft.com/office/drawing/2014/main" id="{4E301C82-0F27-43BD-8E73-2107F532EA56}"/>
              </a:ext>
            </a:extLst>
          </p:cNvPr>
          <p:cNvSpPr>
            <a:spLocks noGrp="1"/>
          </p:cNvSpPr>
          <p:nvPr/>
        </p:nvSpPr>
        <p:spPr>
          <a:xfrm>
            <a:off x="7620000" y="2000250"/>
            <a:ext cx="3810000" cy="2857500"/>
          </a:xfrm>
          <a:prstGeom prst="roundRect">
            <a:avLst>
              <a:gd name="adj" fmla="val 4000"/>
            </a:avLst>
          </a:prstGeom>
          <a:solidFill>
            <a:srgbClr val="F7E3CC"/>
          </a:solidFill>
          <a:ln w="9525">
            <a:solidFill>
              <a:srgbClr val="E77D22"/>
            </a:solidFill>
            <a:prstDash val="solid"/>
          </a:ln>
        </p:spPr>
        <p:txBody>
          <a:bodyPr wrap="square" lIns="171450" tIns="152400" rIns="171450" bIns="152400" anchor="ctr">
            <a:normAutofit/>
          </a:bodyPr>
          <a:lstStyle/>
          <a:p>
            <a:pPr marL="24" indent="-14" algn="l">
              <a:spcAft>
                <a:spcPts val="12"/>
              </a:spcAft>
              <a:buChar char="•"/>
              <a:defRPr sz="1350" b="0" i="0">
                <a:solidFill>
                  <a:srgbClr val="173B57"/>
                </a:solidFill>
                <a:latin typeface="Arial"/>
                <a:ea typeface="Arial"/>
                <a:cs typeface="Arial"/>
              </a:defRPr>
            </a:pPr>
            <a:r>
              <a:rPr lang="fr-FR" noProof="1">
                <a:solidFill>
                  <a:srgbClr val="173B57"/>
                </a:solidFill>
              </a:rPr>
              <a:t>Les pupitres sont disposés en rangées face aux tableaux.</a:t>
            </a:r>
          </a:p>
          <a:p>
            <a:pPr marL="24" indent="-14" algn="l">
              <a:spcAft>
                <a:spcPts val="12"/>
              </a:spcAft>
              <a:buChar char="•"/>
              <a:defRPr sz="1350" b="0" i="0">
                <a:solidFill>
                  <a:srgbClr val="173B57"/>
                </a:solidFill>
                <a:latin typeface="Arial"/>
                <a:ea typeface="Arial"/>
                <a:cs typeface="Arial"/>
              </a:defRPr>
            </a:pPr>
            <a:r>
              <a:rPr lang="fr-FR" noProof="1">
                <a:solidFill>
                  <a:srgbClr val="173B57"/>
                </a:solidFill>
              </a:rPr>
              <a:t>L’instituteur est debout devant les élèves.</a:t>
            </a:r>
          </a:p>
          <a:p>
            <a:pPr marL="24" indent="-14" algn="l">
              <a:spcAft>
                <a:spcPts val="12"/>
              </a:spcAft>
              <a:buChar char="•"/>
              <a:defRPr sz="1350" b="0" i="0">
                <a:solidFill>
                  <a:srgbClr val="173B57"/>
                </a:solidFill>
                <a:latin typeface="Arial"/>
                <a:ea typeface="Arial"/>
                <a:cs typeface="Arial"/>
              </a:defRPr>
            </a:pPr>
            <a:r>
              <a:rPr lang="fr-FR" noProof="1">
                <a:solidFill>
                  <a:srgbClr val="173B57"/>
                </a:solidFill>
              </a:rPr>
              <a:t>Les garçons tiennent leur porte-plume et réalisent la même leçon au même moment.</a:t>
            </a:r>
          </a:p>
        </p:txBody>
      </p:sp>
      <p:sp>
        <p:nvSpPr>
          <p:cNvPr id="9" name="Rectangle : coins arrondis 8">
            <a:extLst>
              <a:ext uri="{FF2B5EF4-FFF2-40B4-BE49-F238E27FC236}">
                <a16:creationId xmlns:a16="http://schemas.microsoft.com/office/drawing/2014/main" id="{0C6CE509-A473-4174-96EE-9358BB5D7088}"/>
              </a:ext>
            </a:extLst>
          </p:cNvPr>
          <p:cNvSpPr>
            <a:spLocks noGrp="1"/>
          </p:cNvSpPr>
          <p:nvPr/>
        </p:nvSpPr>
        <p:spPr>
          <a:xfrm>
            <a:off x="714375" y="5619750"/>
            <a:ext cx="10763250" cy="609600"/>
          </a:xfrm>
          <a:prstGeom prst="roundRect">
            <a:avLst>
              <a:gd name="adj" fmla="val 12500"/>
            </a:avLst>
          </a:prstGeom>
          <a:solidFill>
            <a:srgbClr val="EEF7EA"/>
          </a:solidFill>
          <a:ln w="19050">
            <a:solidFill>
              <a:srgbClr val="2E7D32"/>
            </a:solidFill>
            <a:prstDash val="solid"/>
          </a:ln>
        </p:spPr>
        <p:txBody>
          <a:bodyPr wrap="square" lIns="152400" tIns="95250" rIns="152400" bIns="95250" anchor="ctr">
            <a:normAutofit fontScale="86182" lnSpcReduction="10000"/>
          </a:bodyPr>
          <a:lstStyle/>
          <a:p>
            <a:pPr algn="ctr">
              <a:defRPr sz="1500" b="0" i="0">
                <a:solidFill>
                  <a:srgbClr val="173B57"/>
                </a:solidFill>
                <a:latin typeface="Arial"/>
                <a:ea typeface="Arial"/>
                <a:cs typeface="Arial"/>
              </a:defRPr>
            </a:pPr>
            <a:r>
              <a:rPr lang="fr-FR" b="1" noProof="1">
                <a:solidFill>
                  <a:srgbClr val="2E7D32"/>
                </a:solidFill>
              </a:rPr>
              <a:t>À retenir : La disposition de la salle permet au maître de faire suivre la même leçon à toute la classe : c’est l’enseignement simultané.</a:t>
            </a:r>
          </a:p>
        </p:txBody>
      </p:sp>
      <p:sp>
        <p:nvSpPr>
          <p:cNvPr id="10" name="Rectangle 9">
            <a:extLst>
              <a:ext uri="{FF2B5EF4-FFF2-40B4-BE49-F238E27FC236}">
                <a16:creationId xmlns:a16="http://schemas.microsoft.com/office/drawing/2014/main" id="{29461E6E-F75B-494C-9ABC-5FE1FDACA813}"/>
              </a:ext>
            </a:extLst>
          </p:cNvPr>
          <p:cNvSpPr>
            <a:spLocks noGrp="1"/>
          </p:cNvSpPr>
          <p:nvPr/>
        </p:nvSpPr>
        <p:spPr>
          <a:xfrm>
            <a:off x="457200" y="6543675"/>
            <a:ext cx="11277600" cy="9525"/>
          </a:xfrm>
          <a:prstGeom prst="rect">
            <a:avLst/>
          </a:prstGeom>
          <a:solidFill>
            <a:srgbClr val="D9B18D"/>
          </a:solidFill>
          <a:ln w="0">
            <a:solidFill>
              <a:srgbClr val="D9B18D"/>
            </a:solidFill>
            <a:prstDash val="solid"/>
          </a:ln>
        </p:spPr>
        <p:txBody>
          <a:bodyPr/>
          <a:lstStyle/>
          <a:p>
            <a:endParaRPr lang="fr-FR" noProof="1"/>
          </a:p>
        </p:txBody>
      </p:sp>
      <p:sp>
        <p:nvSpPr>
          <p:cNvPr id="11" name="Rectangle 10">
            <a:extLst>
              <a:ext uri="{FF2B5EF4-FFF2-40B4-BE49-F238E27FC236}">
                <a16:creationId xmlns:a16="http://schemas.microsoft.com/office/drawing/2014/main" id="{23FEE073-23A0-4068-BBCF-471B784CE8FA}"/>
              </a:ext>
            </a:extLst>
          </p:cNvPr>
          <p:cNvSpPr>
            <a:spLocks noGrp="1"/>
          </p:cNvSpPr>
          <p:nvPr/>
        </p:nvSpPr>
        <p:spPr>
          <a:xfrm>
            <a:off x="457200" y="6600825"/>
            <a:ext cx="6858000" cy="171450"/>
          </a:xfrm>
          <a:prstGeom prst="rect">
            <a:avLst/>
          </a:prstGeom>
          <a:noFill/>
          <a:ln w="0">
            <a:noFill/>
            <a:prstDash val="solid"/>
          </a:ln>
        </p:spPr>
        <p:txBody>
          <a:bodyPr wrap="square" lIns="0" tIns="0" rIns="0" bIns="0" anchor="t">
            <a:normAutofit/>
          </a:bodyPr>
          <a:lstStyle/>
          <a:p>
            <a:pPr algn="l">
              <a:defRPr sz="750" b="0" i="0">
                <a:solidFill>
                  <a:srgbClr val="5B6470"/>
                </a:solidFill>
                <a:latin typeface="Arial"/>
                <a:ea typeface="Arial"/>
                <a:cs typeface="Arial"/>
              </a:defRPr>
            </a:pPr>
            <a:r>
              <a:rPr lang="fr-FR" noProof="1"/>
              <a:t>L’école primaire au temps de Jules Ferry</a:t>
            </a:r>
          </a:p>
        </p:txBody>
      </p:sp>
      <p:sp>
        <p:nvSpPr>
          <p:cNvPr id="12" name="Rectangle 11">
            <a:extLst>
              <a:ext uri="{FF2B5EF4-FFF2-40B4-BE49-F238E27FC236}">
                <a16:creationId xmlns:a16="http://schemas.microsoft.com/office/drawing/2014/main" id="{CDBAF302-9CC5-4A71-8F4A-568D3CDE2E0E}"/>
              </a:ext>
            </a:extLst>
          </p:cNvPr>
          <p:cNvSpPr>
            <a:spLocks noGrp="1"/>
          </p:cNvSpPr>
          <p:nvPr/>
        </p:nvSpPr>
        <p:spPr>
          <a:xfrm>
            <a:off x="8763000" y="6600825"/>
            <a:ext cx="2971800" cy="171450"/>
          </a:xfrm>
          <a:prstGeom prst="rect">
            <a:avLst/>
          </a:prstGeom>
          <a:noFill/>
          <a:ln w="0">
            <a:noFill/>
            <a:prstDash val="solid"/>
          </a:ln>
        </p:spPr>
        <p:txBody>
          <a:bodyPr wrap="square" lIns="0" tIns="0" rIns="0" bIns="0" anchor="t">
            <a:normAutofit/>
          </a:bodyPr>
          <a:lstStyle/>
          <a:p>
            <a:pPr algn="r">
              <a:defRPr sz="750" b="0" i="0">
                <a:solidFill>
                  <a:srgbClr val="5B6470"/>
                </a:solidFill>
                <a:latin typeface="Arial"/>
                <a:ea typeface="Arial"/>
                <a:cs typeface="Arial"/>
              </a:defRPr>
            </a:pPr>
            <a:r>
              <a:rPr lang="fr-FR" noProof="1"/>
              <a:t>Programme CM2 2026-2027</a:t>
            </a:r>
          </a:p>
        </p:txBody>
      </p:sp>
    </p:spTree>
    <p:extLst>
      <p:ext uri="{BB962C8B-B14F-4D97-AF65-F5344CB8AC3E}">
        <p14:creationId xmlns:p14="http://schemas.microsoft.com/office/powerpoint/2010/main" val="2493158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E9A8AA-9F68-48C0-AE4F-B2F0A2C38D46}"/>
              </a:ext>
            </a:extLst>
          </p:cNvPr>
          <p:cNvSpPr>
            <a:spLocks noGrp="1"/>
          </p:cNvSpPr>
          <p:nvPr/>
        </p:nvSpPr>
        <p:spPr>
          <a:xfrm>
            <a:off x="0" y="0"/>
            <a:ext cx="12192000" cy="152400"/>
          </a:xfrm>
          <a:prstGeom prst="rect">
            <a:avLst/>
          </a:prstGeom>
          <a:solidFill>
            <a:srgbClr val="E77D22"/>
          </a:solidFill>
          <a:ln w="0">
            <a:solidFill>
              <a:srgbClr val="E77D22"/>
            </a:solidFill>
            <a:prstDash val="solid"/>
          </a:ln>
        </p:spPr>
        <p:txBody>
          <a:bodyPr/>
          <a:lstStyle/>
          <a:p>
            <a:endParaRPr lang="fr-FR" noProof="1"/>
          </a:p>
        </p:txBody>
      </p:sp>
      <p:sp>
        <p:nvSpPr>
          <p:cNvPr id="2" name="Rectangle 1">
            <a:extLst>
              <a:ext uri="{FF2B5EF4-FFF2-40B4-BE49-F238E27FC236}">
                <a16:creationId xmlns:a16="http://schemas.microsoft.com/office/drawing/2014/main" id="{5F74E24F-CF12-42A0-8275-F46DBF1A891B}"/>
              </a:ext>
            </a:extLst>
          </p:cNvPr>
          <p:cNvSpPr>
            <a:spLocks noGrp="1"/>
          </p:cNvSpPr>
          <p:nvPr/>
        </p:nvSpPr>
        <p:spPr>
          <a:xfrm>
            <a:off x="457200" y="266700"/>
            <a:ext cx="3619500" cy="266700"/>
          </a:xfrm>
          <a:prstGeom prst="rect">
            <a:avLst/>
          </a:prstGeom>
          <a:noFill/>
          <a:ln w="0">
            <a:noFill/>
            <a:prstDash val="solid"/>
          </a:ln>
        </p:spPr>
        <p:txBody>
          <a:bodyPr wrap="square" lIns="0" tIns="0" rIns="0" bIns="0" anchor="t">
            <a:normAutofit/>
          </a:bodyPr>
          <a:lstStyle/>
          <a:p>
            <a:pPr algn="l">
              <a:defRPr sz="1050" b="1" i="0">
                <a:solidFill>
                  <a:srgbClr val="B64F16"/>
                </a:solidFill>
                <a:latin typeface="Arial"/>
                <a:ea typeface="Arial"/>
                <a:cs typeface="Arial"/>
              </a:defRPr>
            </a:pPr>
            <a:r>
              <a:rPr lang="fr-FR" noProof="1"/>
              <a:t>HISTOIRE · CM2 · CHAPITRE 2</a:t>
            </a:r>
          </a:p>
        </p:txBody>
      </p:sp>
      <p:sp>
        <p:nvSpPr>
          <p:cNvPr id="3" name="Rectangle 2">
            <a:extLst>
              <a:ext uri="{FF2B5EF4-FFF2-40B4-BE49-F238E27FC236}">
                <a16:creationId xmlns:a16="http://schemas.microsoft.com/office/drawing/2014/main" id="{BBC803B6-3A32-403E-A770-3A290D7F270C}"/>
              </a:ext>
            </a:extLst>
          </p:cNvPr>
          <p:cNvSpPr>
            <a:spLocks noGrp="1"/>
          </p:cNvSpPr>
          <p:nvPr/>
        </p:nvSpPr>
        <p:spPr>
          <a:xfrm>
            <a:off x="5905500" y="266700"/>
            <a:ext cx="5829300" cy="266700"/>
          </a:xfrm>
          <a:prstGeom prst="rect">
            <a:avLst/>
          </a:prstGeom>
          <a:noFill/>
          <a:ln w="0">
            <a:noFill/>
            <a:prstDash val="solid"/>
          </a:ln>
        </p:spPr>
        <p:txBody>
          <a:bodyPr wrap="square" lIns="0" tIns="0" rIns="0" bIns="0" anchor="t">
            <a:normAutofit/>
          </a:bodyPr>
          <a:lstStyle/>
          <a:p>
            <a:pPr algn="r">
              <a:defRPr sz="1050" b="1" i="0">
                <a:solidFill>
                  <a:srgbClr val="5B6470"/>
                </a:solidFill>
                <a:latin typeface="Arial"/>
                <a:ea typeface="Arial"/>
                <a:cs typeface="Arial"/>
              </a:defRPr>
            </a:pPr>
            <a:r>
              <a:rPr lang="fr-FR" noProof="1"/>
              <a:t>SÉANCE 2 · TRACE ÉCRITE</a:t>
            </a:r>
          </a:p>
        </p:txBody>
      </p:sp>
      <p:sp>
        <p:nvSpPr>
          <p:cNvPr id="4" name="Rectangle 3">
            <a:extLst>
              <a:ext uri="{FF2B5EF4-FFF2-40B4-BE49-F238E27FC236}">
                <a16:creationId xmlns:a16="http://schemas.microsoft.com/office/drawing/2014/main" id="{7F763EAB-085A-4AE2-9FAF-93B4CBA429E6}"/>
              </a:ext>
            </a:extLst>
          </p:cNvPr>
          <p:cNvSpPr>
            <a:spLocks noGrp="1"/>
          </p:cNvSpPr>
          <p:nvPr/>
        </p:nvSpPr>
        <p:spPr>
          <a:xfrm>
            <a:off x="457200" y="628650"/>
            <a:ext cx="8763000" cy="514350"/>
          </a:xfrm>
          <a:prstGeom prst="rect">
            <a:avLst/>
          </a:prstGeom>
          <a:noFill/>
          <a:ln w="0">
            <a:noFill/>
            <a:prstDash val="solid"/>
          </a:ln>
        </p:spPr>
        <p:txBody>
          <a:bodyPr wrap="square" lIns="0" tIns="0" rIns="0" bIns="0" anchor="t">
            <a:normAutofit/>
          </a:bodyPr>
          <a:lstStyle/>
          <a:p>
            <a:pPr algn="l">
              <a:defRPr sz="2700" b="1" i="0">
                <a:solidFill>
                  <a:srgbClr val="0057B8"/>
                </a:solidFill>
                <a:latin typeface="Arial"/>
                <a:ea typeface="Arial"/>
                <a:cs typeface="Arial"/>
              </a:defRPr>
            </a:pPr>
            <a:r>
              <a:rPr lang="fr-FR" noProof="1"/>
              <a:t>Leçon S2 – L’école de la République</a:t>
            </a:r>
          </a:p>
        </p:txBody>
      </p:sp>
      <p:sp>
        <p:nvSpPr>
          <p:cNvPr id="5" name="Rectangle 4">
            <a:extLst>
              <a:ext uri="{FF2B5EF4-FFF2-40B4-BE49-F238E27FC236}">
                <a16:creationId xmlns:a16="http://schemas.microsoft.com/office/drawing/2014/main" id="{76BD6805-09B6-45C4-AB56-FE68F643784D}"/>
              </a:ext>
            </a:extLst>
          </p:cNvPr>
          <p:cNvSpPr>
            <a:spLocks noGrp="1"/>
          </p:cNvSpPr>
          <p:nvPr/>
        </p:nvSpPr>
        <p:spPr>
          <a:xfrm>
            <a:off x="457200" y="1162050"/>
            <a:ext cx="6153150" cy="28575"/>
          </a:xfrm>
          <a:prstGeom prst="rect">
            <a:avLst/>
          </a:prstGeom>
          <a:solidFill>
            <a:srgbClr val="D62828"/>
          </a:solidFill>
          <a:ln w="0">
            <a:solidFill>
              <a:srgbClr val="D62828"/>
            </a:solidFill>
            <a:prstDash val="solid"/>
          </a:ln>
        </p:spPr>
        <p:txBody>
          <a:bodyPr/>
          <a:lstStyle/>
          <a:p>
            <a:endParaRPr lang="fr-FR" noProof="1"/>
          </a:p>
        </p:txBody>
      </p:sp>
      <p:sp>
        <p:nvSpPr>
          <p:cNvPr id="6" name="Rectangle 5">
            <a:extLst>
              <a:ext uri="{FF2B5EF4-FFF2-40B4-BE49-F238E27FC236}">
                <a16:creationId xmlns:a16="http://schemas.microsoft.com/office/drawing/2014/main" id="{76F377C3-AA79-4F7A-9738-E222AE0D65E7}"/>
              </a:ext>
            </a:extLst>
          </p:cNvPr>
          <p:cNvSpPr>
            <a:spLocks noGrp="1"/>
          </p:cNvSpPr>
          <p:nvPr/>
        </p:nvSpPr>
        <p:spPr>
          <a:xfrm>
            <a:off x="457200" y="1238250"/>
            <a:ext cx="6153150" cy="28575"/>
          </a:xfrm>
          <a:prstGeom prst="rect">
            <a:avLst/>
          </a:prstGeom>
          <a:solidFill>
            <a:srgbClr val="D62828"/>
          </a:solidFill>
          <a:ln w="0">
            <a:solidFill>
              <a:srgbClr val="D62828"/>
            </a:solidFill>
            <a:prstDash val="solid"/>
          </a:ln>
        </p:spPr>
        <p:txBody>
          <a:bodyPr/>
          <a:lstStyle/>
          <a:p>
            <a:endParaRPr lang="fr-FR" noProof="1"/>
          </a:p>
        </p:txBody>
      </p:sp>
      <p:sp>
        <p:nvSpPr>
          <p:cNvPr id="7" name="Rectangle : coins arrondis 6">
            <a:extLst>
              <a:ext uri="{FF2B5EF4-FFF2-40B4-BE49-F238E27FC236}">
                <a16:creationId xmlns:a16="http://schemas.microsoft.com/office/drawing/2014/main" id="{B365E441-F888-498B-807B-FC51E95FC5D0}"/>
              </a:ext>
            </a:extLst>
          </p:cNvPr>
          <p:cNvSpPr>
            <a:spLocks noGrp="1"/>
          </p:cNvSpPr>
          <p:nvPr/>
        </p:nvSpPr>
        <p:spPr>
          <a:xfrm>
            <a:off x="9810750" y="685800"/>
            <a:ext cx="1619250" cy="361950"/>
          </a:xfrm>
          <a:prstGeom prst="roundRect">
            <a:avLst>
              <a:gd name="adj" fmla="val 21053"/>
            </a:avLst>
          </a:prstGeom>
          <a:solidFill>
            <a:srgbClr val="C53D32"/>
          </a:solidFill>
          <a:ln w="0">
            <a:noFill/>
            <a:prstDash val="solid"/>
          </a:ln>
        </p:spPr>
        <p:txBody>
          <a:bodyPr wrap="square" lIns="76200" tIns="57150" rIns="76200" bIns="57150" anchor="ctr">
            <a:normAutofit fontScale="98674"/>
          </a:bodyPr>
          <a:lstStyle/>
          <a:p>
            <a:pPr algn="ctr">
              <a:defRPr sz="1350" b="1" i="0">
                <a:solidFill>
                  <a:srgbClr val="FFFFFF"/>
                </a:solidFill>
                <a:latin typeface="Arial"/>
                <a:ea typeface="Arial"/>
                <a:cs typeface="Arial"/>
              </a:defRPr>
            </a:pPr>
            <a:r>
              <a:rPr lang="fr-FR" noProof="1"/>
              <a:t>À copier</a:t>
            </a:r>
          </a:p>
        </p:txBody>
      </p:sp>
      <p:sp>
        <p:nvSpPr>
          <p:cNvPr id="8" name="Rectangle 7">
            <a:extLst>
              <a:ext uri="{FF2B5EF4-FFF2-40B4-BE49-F238E27FC236}">
                <a16:creationId xmlns:a16="http://schemas.microsoft.com/office/drawing/2014/main" id="{6F00A740-7380-4726-BF23-8D4E259337AC}"/>
              </a:ext>
            </a:extLst>
          </p:cNvPr>
          <p:cNvSpPr>
            <a:spLocks noGrp="1"/>
          </p:cNvSpPr>
          <p:nvPr/>
        </p:nvSpPr>
        <p:spPr>
          <a:xfrm>
            <a:off x="685800" y="1428750"/>
            <a:ext cx="10820400" cy="4619625"/>
          </a:xfrm>
          <a:prstGeom prst="rect">
            <a:avLst/>
          </a:prstGeom>
          <a:noFill/>
          <a:ln w="0">
            <a:noFill/>
            <a:prstDash val="solid"/>
          </a:ln>
        </p:spPr>
        <p:txBody>
          <a:bodyPr wrap="square" lIns="114300" tIns="95250" rIns="114300" bIns="95250" anchor="t">
            <a:noAutofit/>
          </a:bodyPr>
          <a:lstStyle/>
          <a:p>
            <a:pPr marL="28" indent="-15" algn="l">
              <a:spcAft>
                <a:spcPts val="10"/>
              </a:spcAft>
              <a:buChar char="•"/>
              <a:defRPr sz="1725" b="0">
                <a:solidFill>
                  <a:srgbClr val="0057B8"/>
                </a:solidFill>
                <a:latin typeface="Arial"/>
                <a:ea typeface="Arial"/>
                <a:cs typeface="Arial"/>
              </a:defRPr>
            </a:pPr>
            <a:r>
              <a:rPr lang="fr-FR" sz="2000" b="0" noProof="1">
                <a:solidFill>
                  <a:srgbClr val="0057B8"/>
                </a:solidFill>
              </a:rPr>
              <a:t>À la fin du XIXe siècle, les communes construisent ou aménagent de nombreuses </a:t>
            </a:r>
            <a:r>
              <a:rPr lang="fr-FR" sz="2000" b="1" noProof="1">
                <a:solidFill>
                  <a:srgbClr val="D62828"/>
                </a:solidFill>
              </a:rPr>
              <a:t>écoles publiques</a:t>
            </a:r>
            <a:r>
              <a:rPr lang="fr-FR" sz="2000" b="0" noProof="1">
                <a:solidFill>
                  <a:srgbClr val="0057B8"/>
                </a:solidFill>
              </a:rPr>
              <a:t>, parfois réunies avec la mairie.</a:t>
            </a:r>
          </a:p>
          <a:p>
            <a:pPr marL="28" indent="-15" algn="l">
              <a:spcAft>
                <a:spcPts val="10"/>
              </a:spcAft>
              <a:buChar char="•"/>
              <a:defRPr sz="1725" b="0">
                <a:solidFill>
                  <a:srgbClr val="0057B8"/>
                </a:solidFill>
                <a:latin typeface="Arial"/>
                <a:ea typeface="Arial"/>
                <a:cs typeface="Arial"/>
              </a:defRPr>
            </a:pPr>
            <a:endParaRPr lang="fr-FR" sz="2000" b="0" noProof="1">
              <a:solidFill>
                <a:srgbClr val="0057B8"/>
              </a:solidFill>
            </a:endParaRPr>
          </a:p>
          <a:p>
            <a:pPr marL="28" indent="-15" algn="l">
              <a:spcAft>
                <a:spcPts val="10"/>
              </a:spcAft>
              <a:buChar char="•"/>
              <a:defRPr sz="1725" b="0">
                <a:solidFill>
                  <a:srgbClr val="0057B8"/>
                </a:solidFill>
                <a:latin typeface="Arial"/>
                <a:ea typeface="Arial"/>
                <a:cs typeface="Arial"/>
              </a:defRPr>
            </a:pPr>
            <a:r>
              <a:rPr lang="fr-FR" sz="2000" b="0" noProof="1">
                <a:solidFill>
                  <a:srgbClr val="0057B8"/>
                </a:solidFill>
              </a:rPr>
              <a:t>La </a:t>
            </a:r>
            <a:r>
              <a:rPr lang="fr-FR" sz="2000" b="1" noProof="1">
                <a:solidFill>
                  <a:srgbClr val="D62828"/>
                </a:solidFill>
              </a:rPr>
              <a:t>mairie-école</a:t>
            </a:r>
            <a:r>
              <a:rPr lang="fr-FR" sz="2000" b="0" noProof="1">
                <a:solidFill>
                  <a:srgbClr val="0057B8"/>
                </a:solidFill>
              </a:rPr>
              <a:t> rend visibles, dans un même lieu, le pouvoir communal et l’instruction publique.</a:t>
            </a:r>
          </a:p>
          <a:p>
            <a:pPr marL="28" indent="-15" algn="l">
              <a:spcAft>
                <a:spcPts val="10"/>
              </a:spcAft>
              <a:buChar char="•"/>
              <a:defRPr sz="1725" b="0">
                <a:solidFill>
                  <a:srgbClr val="0057B8"/>
                </a:solidFill>
                <a:latin typeface="Arial"/>
                <a:ea typeface="Arial"/>
                <a:cs typeface="Arial"/>
              </a:defRPr>
            </a:pPr>
            <a:endParaRPr lang="fr-FR" sz="2000" b="0" noProof="1">
              <a:solidFill>
                <a:srgbClr val="0057B8"/>
              </a:solidFill>
            </a:endParaRPr>
          </a:p>
          <a:p>
            <a:pPr marL="28" indent="-15" algn="l">
              <a:spcAft>
                <a:spcPts val="10"/>
              </a:spcAft>
              <a:buChar char="•"/>
              <a:defRPr sz="1725" b="0">
                <a:solidFill>
                  <a:srgbClr val="0057B8"/>
                </a:solidFill>
                <a:latin typeface="Arial"/>
                <a:ea typeface="Arial"/>
                <a:cs typeface="Arial"/>
              </a:defRPr>
            </a:pPr>
            <a:r>
              <a:rPr lang="fr-FR" sz="2000" b="0" noProof="1">
                <a:solidFill>
                  <a:srgbClr val="0057B8"/>
                </a:solidFill>
              </a:rPr>
              <a:t>Les filles et les garçons sont généralement scolarisés dans des classes séparées.</a:t>
            </a:r>
          </a:p>
          <a:p>
            <a:pPr marL="28" indent="-15" algn="l">
              <a:spcAft>
                <a:spcPts val="10"/>
              </a:spcAft>
              <a:buChar char="•"/>
              <a:defRPr sz="1725" b="0">
                <a:solidFill>
                  <a:srgbClr val="0057B8"/>
                </a:solidFill>
                <a:latin typeface="Arial"/>
                <a:ea typeface="Arial"/>
                <a:cs typeface="Arial"/>
              </a:defRPr>
            </a:pPr>
            <a:endParaRPr lang="fr-FR" sz="2000" b="0" noProof="1">
              <a:solidFill>
                <a:srgbClr val="0057B8"/>
              </a:solidFill>
            </a:endParaRPr>
          </a:p>
          <a:p>
            <a:pPr marL="28" indent="-15" algn="l">
              <a:spcAft>
                <a:spcPts val="10"/>
              </a:spcAft>
              <a:buChar char="•"/>
              <a:defRPr sz="1725" b="0">
                <a:solidFill>
                  <a:srgbClr val="0057B8"/>
                </a:solidFill>
                <a:latin typeface="Arial"/>
                <a:ea typeface="Arial"/>
                <a:cs typeface="Arial"/>
              </a:defRPr>
            </a:pPr>
            <a:r>
              <a:rPr lang="fr-FR" sz="2000" b="0" noProof="1">
                <a:solidFill>
                  <a:srgbClr val="0057B8"/>
                </a:solidFill>
              </a:rPr>
              <a:t>Dans la classe, les élèves sont installés en rangées de </a:t>
            </a:r>
            <a:r>
              <a:rPr lang="fr-FR" sz="2000" b="1" noProof="1">
                <a:solidFill>
                  <a:srgbClr val="D62828"/>
                </a:solidFill>
              </a:rPr>
              <a:t>pupitres</a:t>
            </a:r>
            <a:r>
              <a:rPr lang="fr-FR" sz="2000" b="0" noProof="1">
                <a:solidFill>
                  <a:srgbClr val="0057B8"/>
                </a:solidFill>
              </a:rPr>
              <a:t> face au maître, aux tableaux, aux cartes et aux objets de leçon.</a:t>
            </a:r>
          </a:p>
          <a:p>
            <a:pPr marL="28" indent="-15" algn="l">
              <a:spcAft>
                <a:spcPts val="10"/>
              </a:spcAft>
              <a:buChar char="•"/>
              <a:defRPr sz="1725" b="0">
                <a:solidFill>
                  <a:srgbClr val="0057B8"/>
                </a:solidFill>
                <a:latin typeface="Arial"/>
                <a:ea typeface="Arial"/>
                <a:cs typeface="Arial"/>
              </a:defRPr>
            </a:pPr>
            <a:endParaRPr lang="fr-FR" sz="2000" b="0" noProof="1">
              <a:solidFill>
                <a:srgbClr val="0057B8"/>
              </a:solidFill>
            </a:endParaRPr>
          </a:p>
          <a:p>
            <a:pPr marL="28" indent="-15" algn="l">
              <a:spcAft>
                <a:spcPts val="10"/>
              </a:spcAft>
              <a:buChar char="•"/>
              <a:defRPr sz="1725" b="0">
                <a:solidFill>
                  <a:srgbClr val="0057B8"/>
                </a:solidFill>
                <a:latin typeface="Arial"/>
                <a:ea typeface="Arial"/>
                <a:cs typeface="Arial"/>
              </a:defRPr>
            </a:pPr>
            <a:r>
              <a:rPr lang="fr-FR" sz="2000" b="0" noProof="1">
                <a:solidFill>
                  <a:srgbClr val="0057B8"/>
                </a:solidFill>
              </a:rPr>
              <a:t>L’</a:t>
            </a:r>
            <a:r>
              <a:rPr lang="fr-FR" sz="2000" b="1" noProof="1">
                <a:solidFill>
                  <a:srgbClr val="D62828"/>
                </a:solidFill>
              </a:rPr>
              <a:t>enseignement simultané</a:t>
            </a:r>
            <a:r>
              <a:rPr lang="fr-FR" sz="2000" b="0" noProof="1">
                <a:solidFill>
                  <a:srgbClr val="0057B8"/>
                </a:solidFill>
              </a:rPr>
              <a:t> permet à une classe nombreuse de suivre la même leçon au même moment.</a:t>
            </a:r>
          </a:p>
          <a:p>
            <a:pPr marL="28" indent="-15" algn="l">
              <a:spcAft>
                <a:spcPts val="10"/>
              </a:spcAft>
              <a:buChar char="•"/>
              <a:defRPr sz="1725" b="0">
                <a:solidFill>
                  <a:srgbClr val="0057B8"/>
                </a:solidFill>
                <a:latin typeface="Arial"/>
                <a:ea typeface="Arial"/>
                <a:cs typeface="Arial"/>
              </a:defRPr>
            </a:pPr>
            <a:endParaRPr lang="fr-FR" sz="2000" b="0" noProof="1">
              <a:solidFill>
                <a:srgbClr val="0057B8"/>
              </a:solidFill>
            </a:endParaRPr>
          </a:p>
          <a:p>
            <a:pPr marL="28" indent="-15" algn="l">
              <a:spcAft>
                <a:spcPts val="10"/>
              </a:spcAft>
              <a:buChar char="•"/>
              <a:defRPr sz="1725" b="0">
                <a:solidFill>
                  <a:srgbClr val="0057B8"/>
                </a:solidFill>
                <a:latin typeface="Arial"/>
                <a:ea typeface="Arial"/>
                <a:cs typeface="Arial"/>
              </a:defRPr>
            </a:pPr>
            <a:r>
              <a:rPr lang="fr-FR" sz="2000" b="0" noProof="1">
                <a:solidFill>
                  <a:srgbClr val="0057B8"/>
                </a:solidFill>
              </a:rPr>
              <a:t>Le bâtiment et son organisation font entrer concrètement l’école de la République dans la vie quotidienne.</a:t>
            </a:r>
          </a:p>
        </p:txBody>
      </p:sp>
      <p:sp>
        <p:nvSpPr>
          <p:cNvPr id="9" name="Rectangle : coins arrondis 8">
            <a:extLst>
              <a:ext uri="{FF2B5EF4-FFF2-40B4-BE49-F238E27FC236}">
                <a16:creationId xmlns:a16="http://schemas.microsoft.com/office/drawing/2014/main" id="{E45E67DB-7AE7-41CB-9D41-9E98A92EF5B7}"/>
              </a:ext>
            </a:extLst>
          </p:cNvPr>
          <p:cNvSpPr>
            <a:spLocks noGrp="1"/>
          </p:cNvSpPr>
          <p:nvPr/>
        </p:nvSpPr>
        <p:spPr>
          <a:xfrm>
            <a:off x="552450" y="1276349"/>
            <a:ext cx="11087100" cy="5191125"/>
          </a:xfrm>
          <a:prstGeom prst="roundRect">
            <a:avLst>
              <a:gd name="adj" fmla="val 3077"/>
            </a:avLst>
          </a:prstGeom>
          <a:noFill/>
          <a:ln w="28575">
            <a:solidFill>
              <a:srgbClr val="E77D22"/>
            </a:solidFill>
            <a:prstDash val="solid"/>
          </a:ln>
        </p:spPr>
        <p:txBody>
          <a:bodyPr/>
          <a:lstStyle/>
          <a:p>
            <a:endParaRPr lang="fr-FR" noProof="1"/>
          </a:p>
        </p:txBody>
      </p:sp>
      <p:sp>
        <p:nvSpPr>
          <p:cNvPr id="10" name="Rectangle 9">
            <a:extLst>
              <a:ext uri="{FF2B5EF4-FFF2-40B4-BE49-F238E27FC236}">
                <a16:creationId xmlns:a16="http://schemas.microsoft.com/office/drawing/2014/main" id="{08287A14-D722-4495-9757-ECD0CEF9FAEF}"/>
              </a:ext>
            </a:extLst>
          </p:cNvPr>
          <p:cNvSpPr>
            <a:spLocks noGrp="1"/>
          </p:cNvSpPr>
          <p:nvPr/>
        </p:nvSpPr>
        <p:spPr>
          <a:xfrm>
            <a:off x="457200" y="6543675"/>
            <a:ext cx="11277600" cy="9525"/>
          </a:xfrm>
          <a:prstGeom prst="rect">
            <a:avLst/>
          </a:prstGeom>
          <a:solidFill>
            <a:srgbClr val="D9B18D"/>
          </a:solidFill>
          <a:ln w="0">
            <a:solidFill>
              <a:srgbClr val="D9B18D"/>
            </a:solidFill>
            <a:prstDash val="solid"/>
          </a:ln>
        </p:spPr>
        <p:txBody>
          <a:bodyPr/>
          <a:lstStyle/>
          <a:p>
            <a:endParaRPr lang="fr-FR" noProof="1"/>
          </a:p>
        </p:txBody>
      </p:sp>
      <p:sp>
        <p:nvSpPr>
          <p:cNvPr id="11" name="Rectangle 10">
            <a:extLst>
              <a:ext uri="{FF2B5EF4-FFF2-40B4-BE49-F238E27FC236}">
                <a16:creationId xmlns:a16="http://schemas.microsoft.com/office/drawing/2014/main" id="{1B7FF6FE-677E-43EA-9C45-627CB41678A6}"/>
              </a:ext>
            </a:extLst>
          </p:cNvPr>
          <p:cNvSpPr>
            <a:spLocks noGrp="1"/>
          </p:cNvSpPr>
          <p:nvPr/>
        </p:nvSpPr>
        <p:spPr>
          <a:xfrm>
            <a:off x="457200" y="6600825"/>
            <a:ext cx="6858000" cy="171450"/>
          </a:xfrm>
          <a:prstGeom prst="rect">
            <a:avLst/>
          </a:prstGeom>
          <a:noFill/>
          <a:ln w="0">
            <a:noFill/>
            <a:prstDash val="solid"/>
          </a:ln>
        </p:spPr>
        <p:txBody>
          <a:bodyPr wrap="square" lIns="0" tIns="0" rIns="0" bIns="0" anchor="t">
            <a:normAutofit/>
          </a:bodyPr>
          <a:lstStyle/>
          <a:p>
            <a:pPr algn="l">
              <a:defRPr sz="750" b="0" i="0">
                <a:solidFill>
                  <a:srgbClr val="5B6470"/>
                </a:solidFill>
                <a:latin typeface="Arial"/>
                <a:ea typeface="Arial"/>
                <a:cs typeface="Arial"/>
              </a:defRPr>
            </a:pPr>
            <a:r>
              <a:rPr lang="fr-FR" noProof="1"/>
              <a:t>L’école primaire au temps de Jules Ferry</a:t>
            </a:r>
          </a:p>
        </p:txBody>
      </p:sp>
      <p:sp>
        <p:nvSpPr>
          <p:cNvPr id="12" name="Rectangle 11">
            <a:extLst>
              <a:ext uri="{FF2B5EF4-FFF2-40B4-BE49-F238E27FC236}">
                <a16:creationId xmlns:a16="http://schemas.microsoft.com/office/drawing/2014/main" id="{6D580666-2E33-4077-B793-BFBDBE116B44}"/>
              </a:ext>
            </a:extLst>
          </p:cNvPr>
          <p:cNvSpPr>
            <a:spLocks noGrp="1"/>
          </p:cNvSpPr>
          <p:nvPr/>
        </p:nvSpPr>
        <p:spPr>
          <a:xfrm>
            <a:off x="8763000" y="6600825"/>
            <a:ext cx="2971800" cy="171450"/>
          </a:xfrm>
          <a:prstGeom prst="rect">
            <a:avLst/>
          </a:prstGeom>
          <a:noFill/>
          <a:ln w="0">
            <a:noFill/>
            <a:prstDash val="solid"/>
          </a:ln>
        </p:spPr>
        <p:txBody>
          <a:bodyPr wrap="square" lIns="0" tIns="0" rIns="0" bIns="0" anchor="t">
            <a:normAutofit/>
          </a:bodyPr>
          <a:lstStyle/>
          <a:p>
            <a:pPr algn="r">
              <a:defRPr sz="750" b="0" i="0">
                <a:solidFill>
                  <a:srgbClr val="5B6470"/>
                </a:solidFill>
                <a:latin typeface="Arial"/>
                <a:ea typeface="Arial"/>
                <a:cs typeface="Arial"/>
              </a:defRPr>
            </a:pPr>
            <a:r>
              <a:rPr lang="fr-FR" noProof="1"/>
              <a:t>Programme CM2 2026-2027</a:t>
            </a:r>
          </a:p>
        </p:txBody>
      </p:sp>
    </p:spTree>
    <p:extLst>
      <p:ext uri="{BB962C8B-B14F-4D97-AF65-F5344CB8AC3E}">
        <p14:creationId xmlns:p14="http://schemas.microsoft.com/office/powerpoint/2010/main" val="2057405239"/>
      </p:ext>
    </p:extLst>
  </p:cSld>
  <p:clrMapOvr>
    <a:masterClrMapping/>
  </p:clrMapOvr>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84</TotalTime>
  <Words>1310</Words>
  <Application>Microsoft Macintosh PowerPoint</Application>
  <DocSecurity>0</DocSecurity>
  <PresentationFormat>Grand écran</PresentationFormat>
  <Paragraphs>113</Paragraphs>
  <Slides>8</Slides>
  <Notes>8</Notes>
  <HiddenSlides>0</HiddenSlides>
  <MMClips>0</MMClips>
  <ScaleCrop>false</ScaleCrop>
  <HeadingPairs>
    <vt:vector size="6" baseType="variant">
      <vt:variant>
        <vt:lpstr>Polices utilisées</vt:lpstr>
      </vt:variant>
      <vt:variant>
        <vt:i4>1</vt:i4>
      </vt:variant>
      <vt:variant>
        <vt:lpstr>Thème</vt:lpstr>
      </vt:variant>
      <vt:variant>
        <vt:i4>1</vt:i4>
      </vt:variant>
      <vt:variant>
        <vt:lpstr>Titres des diapositives</vt:lpstr>
      </vt:variant>
      <vt:variant>
        <vt:i4>8</vt:i4>
      </vt:variant>
    </vt:vector>
  </HeadingPairs>
  <TitlesOfParts>
    <vt:vector size="10" baseType="lpstr">
      <vt:lpstr>Calibri</vt:lpstr>
      <vt:lpstr>ChatGPT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Benoit Durand</cp:lastModifiedBy>
  <cp:revision>5</cp:revision>
  <dcterms:created xsi:type="dcterms:W3CDTF">2026-08-23T15:37:14Z</dcterms:created>
  <dcterms:modified xsi:type="dcterms:W3CDTF">2026-10-12T13:57:12Z</dcterms:modified>
</cp:coreProperties>
</file>