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a5357d738004053" /><Relationship Type="http://schemas.openxmlformats.org/officeDocument/2006/relationships/extended-properties" Target="/docProps/app.xml" Id="Re9144cbc25064fad" /><Relationship Type="http://schemas.openxmlformats.org/officeDocument/2006/relationships/officeDocument" Target="/ppt/presentation.xml" Id="Ra07bc24d266f470d" /></Relationships>
</file>

<file path=ppt/presentation.xml><?xml version="1.0" encoding="utf-8"?>
<p:presentation xmlns:p="http://schemas.openxmlformats.org/presentationml/2006/main">
  <p:sldMasterIdLst>
    <p:sldMasterId xmlns:r="http://schemas.openxmlformats.org/officeDocument/2006/relationships" id="2147483648" r:id="Re28997ac887841d6"/>
  </p:sldMasterIdLst>
  <p:notesMasterIdLst>
    <p:notesMasterId xmlns:r="http://schemas.openxmlformats.org/officeDocument/2006/relationships" r:id="R8cc810d500e54284"/>
  </p:notesMasterIdLst>
  <p:sldIdLst>
    <p:sldId xmlns:r="http://schemas.openxmlformats.org/officeDocument/2006/relationships" id="256" r:id="Rf330a9fdc284429d"/>
    <p:sldId xmlns:r="http://schemas.openxmlformats.org/officeDocument/2006/relationships" id="257" r:id="R0d29ef7f7f0444f3"/>
    <p:sldId xmlns:r="http://schemas.openxmlformats.org/officeDocument/2006/relationships" id="258" r:id="Rf3ceee670b694a11"/>
    <p:sldId xmlns:r="http://schemas.openxmlformats.org/officeDocument/2006/relationships" id="259" r:id="R6d041cbd4d884732"/>
    <p:sldId xmlns:r="http://schemas.openxmlformats.org/officeDocument/2006/relationships" id="260" r:id="R84ab8a5dd8224813"/>
    <p:sldId xmlns:r="http://schemas.openxmlformats.org/officeDocument/2006/relationships" id="261" r:id="R6d3a90e7508b4648"/>
    <p:sldId xmlns:r="http://schemas.openxmlformats.org/officeDocument/2006/relationships" id="262" r:id="R2c81faf1162b42a7"/>
    <p:sldId xmlns:r="http://schemas.openxmlformats.org/officeDocument/2006/relationships" id="263" r:id="R57eaf0a2f5ae431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7d9910b8e4d469f" /><Relationship Type="http://schemas.openxmlformats.org/officeDocument/2006/relationships/slideMaster" Target="/ppt/slideMasters/slideMaster1.xml" Id="Re28997ac887841d6" /><Relationship Type="http://schemas.openxmlformats.org/officeDocument/2006/relationships/notesMaster" Target="/ppt/notesMasters/notesMaster1.xml" Id="R8cc810d500e54284" /><Relationship Type="http://schemas.openxmlformats.org/officeDocument/2006/relationships/presProps" Target="/ppt/presProps.xml" Id="R72832dffb55347b9" /><Relationship Type="http://schemas.openxmlformats.org/officeDocument/2006/relationships/tableStyles" Target="/ppt/tableStyles.xml" Id="Rc49dceb0aa1a4d7b" /><Relationship Type="http://schemas.openxmlformats.org/officeDocument/2006/relationships/slide" Target="/ppt/slides/slide1.xml" Id="Rf330a9fdc284429d" /><Relationship Type="http://schemas.openxmlformats.org/officeDocument/2006/relationships/slide" Target="/ppt/slides/slide2.xml" Id="R0d29ef7f7f0444f3" /><Relationship Type="http://schemas.openxmlformats.org/officeDocument/2006/relationships/slide" Target="/ppt/slides/slide3.xml" Id="Rf3ceee670b694a11" /><Relationship Type="http://schemas.openxmlformats.org/officeDocument/2006/relationships/slide" Target="/ppt/slides/slide4.xml" Id="R6d041cbd4d884732" /><Relationship Type="http://schemas.openxmlformats.org/officeDocument/2006/relationships/slide" Target="/ppt/slides/slide5.xml" Id="R84ab8a5dd8224813" /><Relationship Type="http://schemas.openxmlformats.org/officeDocument/2006/relationships/slide" Target="/ppt/slides/slide6.xml" Id="R6d3a90e7508b4648" /><Relationship Type="http://schemas.openxmlformats.org/officeDocument/2006/relationships/slide" Target="/ppt/slides/slide7.xml" Id="R2c81faf1162b42a7" /><Relationship Type="http://schemas.openxmlformats.org/officeDocument/2006/relationships/slide" Target="/ppt/slides/slide8.xml" Id="R57eaf0a2f5ae431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d70d24d9e0342b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b9c5db9224e45cb" /><Relationship Type="http://schemas.openxmlformats.org/officeDocument/2006/relationships/notesMaster" Target="/ppt/notesMasters/notesMaster1.xml" Id="R670a080e202b49e8" /></Relationships>
</file>

<file path=ppt/notesSlides/_rels/notesSlide2.xml.rels>&#65279;<?xml version="1.0" encoding="utf-8"?><Relationships xmlns="http://schemas.openxmlformats.org/package/2006/relationships"><Relationship Type="http://schemas.openxmlformats.org/officeDocument/2006/relationships/slide" Target="/ppt/slides/slide2.xml" Id="Rf17862ae2060438e" /><Relationship Type="http://schemas.openxmlformats.org/officeDocument/2006/relationships/notesMaster" Target="/ppt/notesMasters/notesMaster1.xml" Id="Rcacc1aa703554300" /></Relationships>
</file>

<file path=ppt/notesSlides/_rels/notesSlide3.xml.rels>&#65279;<?xml version="1.0" encoding="utf-8"?><Relationships xmlns="http://schemas.openxmlformats.org/package/2006/relationships"><Relationship Type="http://schemas.openxmlformats.org/officeDocument/2006/relationships/slide" Target="/ppt/slides/slide3.xml" Id="R24dbcfb252b445f9" /><Relationship Type="http://schemas.openxmlformats.org/officeDocument/2006/relationships/notesMaster" Target="/ppt/notesMasters/notesMaster1.xml" Id="R6358ada9c8834760" /></Relationships>
</file>

<file path=ppt/notesSlides/_rels/notesSlide4.xml.rels>&#65279;<?xml version="1.0" encoding="utf-8"?><Relationships xmlns="http://schemas.openxmlformats.org/package/2006/relationships"><Relationship Type="http://schemas.openxmlformats.org/officeDocument/2006/relationships/slide" Target="/ppt/slides/slide4.xml" Id="Rd55c6b8ebfe94fff" /><Relationship Type="http://schemas.openxmlformats.org/officeDocument/2006/relationships/notesMaster" Target="/ppt/notesMasters/notesMaster1.xml" Id="Rb783dd09eacc4d82" /></Relationships>
</file>

<file path=ppt/notesSlides/_rels/notesSlide5.xml.rels>&#65279;<?xml version="1.0" encoding="utf-8"?><Relationships xmlns="http://schemas.openxmlformats.org/package/2006/relationships"><Relationship Type="http://schemas.openxmlformats.org/officeDocument/2006/relationships/slide" Target="/ppt/slides/slide5.xml" Id="Rcd41acd711ad43e8" /><Relationship Type="http://schemas.openxmlformats.org/officeDocument/2006/relationships/notesMaster" Target="/ppt/notesMasters/notesMaster1.xml" Id="Rd07898bb238841b7" /></Relationships>
</file>

<file path=ppt/notesSlides/_rels/notesSlide6.xml.rels>&#65279;<?xml version="1.0" encoding="utf-8"?><Relationships xmlns="http://schemas.openxmlformats.org/package/2006/relationships"><Relationship Type="http://schemas.openxmlformats.org/officeDocument/2006/relationships/slide" Target="/ppt/slides/slide6.xml" Id="R8df832b6c0834859" /><Relationship Type="http://schemas.openxmlformats.org/officeDocument/2006/relationships/notesMaster" Target="/ppt/notesMasters/notesMaster1.xml" Id="R4ce54bc40f014749" /></Relationships>
</file>

<file path=ppt/notesSlides/_rels/notesSlide7.xml.rels>&#65279;<?xml version="1.0" encoding="utf-8"?><Relationships xmlns="http://schemas.openxmlformats.org/package/2006/relationships"><Relationship Type="http://schemas.openxmlformats.org/officeDocument/2006/relationships/slide" Target="/ppt/slides/slide7.xml" Id="R9ede3a26dda5430e" /><Relationship Type="http://schemas.openxmlformats.org/officeDocument/2006/relationships/notesMaster" Target="/ppt/notesMasters/notesMaster1.xml" Id="R30cc8623815547f9" /></Relationships>
</file>

<file path=ppt/notesSlides/_rels/notesSlide8.xml.rels>&#65279;<?xml version="1.0" encoding="utf-8"?><Relationships xmlns="http://schemas.openxmlformats.org/package/2006/relationships"><Relationship Type="http://schemas.openxmlformats.org/officeDocument/2006/relationships/slide" Target="/ppt/slides/slide8.xml" Id="R90ee3f0a620c4d7d" /><Relationship Type="http://schemas.openxmlformats.org/officeDocument/2006/relationships/notesMaster" Target="/ppt/notesMasters/notesMaster1.xml" Id="R67803b64380a41e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Sénat, loi du 28 mars 1882, article 1. — https://www.senat.fr/evenement/archives/D42/mars1882.pdf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Sénat, loi du 28 mars 1882, article 1. — https://www.senat.fr/evenement/archives/D42/mars1882.pdf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Ministère de l’Éducation nationale, L’Idée républicaine, anthologie, p. 133-140. — https://www.education.gouv.fr/sites/default/files/document/T%C3%A9l%C3%A9charger%20%26quot%3BL%26%23039%3Bid%C3%A9e%20r%C3%A9publicaine%26quot%3B-479147.pdf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Ministère de l’Éducation nationale, L’Idée républicaine, anthologie, p. 133-140. — https://www.education.gouv.fr/sites/default/files/document/T%C3%A9l%C3%A9charger%20%26quot%3BL%26%23039%3Bid%C3%A9e%20r%C3%A9publicaine%26quot%3B-479147.pdf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f19d4d056624e3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685aa6d847948c2" /><Relationship Type="http://schemas.openxmlformats.org/officeDocument/2006/relationships/slideLayout" Target="/ppt/slideLayouts/slideLayout1.xml" Id="Rcafcfe8e862b49b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afcfe8e862b49b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e46f9ac8ebe47b0" /><Relationship Type="http://schemas.openxmlformats.org/officeDocument/2006/relationships/image" Target="/ppt/media/image.png" Id="R9771743a1f4b491f" /><Relationship Type="http://schemas.openxmlformats.org/officeDocument/2006/relationships/notesSlide" Target="/ppt/notesSlides/notesSlide1.xml" Id="R956d62b715bd4c1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3d56990fb6c43f2" /><Relationship Type="http://schemas.openxmlformats.org/officeDocument/2006/relationships/notesSlide" Target="/ppt/notesSlides/notesSlide2.xml" Id="R9b009bdcdad842e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c6fa837cedb4404" /><Relationship Type="http://schemas.openxmlformats.org/officeDocument/2006/relationships/image" Target="/ppt/media/image2.png" Id="R977e5e7792f14e7d" /><Relationship Type="http://schemas.openxmlformats.org/officeDocument/2006/relationships/notesSlide" Target="/ppt/notesSlides/notesSlide3.xml" Id="Reaf24011f8814d6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acd38834a46417c" /><Relationship Type="http://schemas.openxmlformats.org/officeDocument/2006/relationships/notesSlide" Target="/ppt/notesSlides/notesSlide4.xml" Id="R6a3ff41d6cba4fa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b0bdd9a6afa421c" /><Relationship Type="http://schemas.openxmlformats.org/officeDocument/2006/relationships/notesSlide" Target="/ppt/notesSlides/notesSlide5.xml" Id="R4ce79eb51d9d46f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4939eb283ba4f6b" /><Relationship Type="http://schemas.openxmlformats.org/officeDocument/2006/relationships/image" Target="/ppt/media/image3.png" Id="Rae22ec3b5ed647e2" /><Relationship Type="http://schemas.openxmlformats.org/officeDocument/2006/relationships/notesSlide" Target="/ppt/notesSlides/notesSlide6.xml" Id="Rf1c200bcd49042e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b45dcecc44543ba" /><Relationship Type="http://schemas.openxmlformats.org/officeDocument/2006/relationships/notesSlide" Target="/ppt/notesSlides/notesSlide7.xml" Id="Rd54185b3458340c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08cba805be44c43" /><Relationship Type="http://schemas.openxmlformats.org/officeDocument/2006/relationships/notesSlide" Target="/ppt/notesSlides/notesSlide8.xml" Id="Redb030f3fa2b42f4" /></Relationships>
</file>

<file path=ppt/slides/slide1.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051701F-EAF3-49EC-8DDA-F18B84CD78F1}"/>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772FA650-4463-4BC0-93D6-8ABF5AED3822}"/>
              </a:ext>
            </a:extLst>
          </p:cNvPr>
          <p:cNvSpPr>
            <a:spLocks xmlns:a="http://schemas.openxmlformats.org/drawingml/2006/main" noGrp="1"/>
          </p:cNvSpPr>
          <p:nvPr/>
        </p:nvSpPr>
        <p:spPr>
          <a:xfrm xmlns:a="http://schemas.openxmlformats.org/drawingml/2006/main">
            <a:off x="590550" y="476250"/>
            <a:ext cx="4000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125" b="1" i="0">
                <a:solidFill>
                  <a:srgbClr val="B64F16"/>
                </a:solidFill>
                <a:latin typeface="Arial"/>
                <a:ea typeface="Arial"/>
                <a:cs typeface="Arial"/>
              </a:defRPr>
            </a:pPr>
            <a:r>
              <a:t>HISTOIRE · CM2 · THÈME 1</a:t>
            </a:r>
          </a:p>
        </p:txBody>
      </p:sp>
      <p:sp>
        <p:nvSpPr>
          <p:cNvPr id="3" name="">
            <a:extLst xmlns:a="http://schemas.openxmlformats.org/drawingml/2006/main">
              <a:ext uri="{FF2B5EF4-FFF2-40B4-BE49-F238E27FC236}">
                <a16:creationId xmlns:a16="http://schemas.microsoft.com/office/drawing/2014/main" id="{F6D503BB-CF72-4CAF-9978-C3AD18D1CD4E}"/>
              </a:ext>
            </a:extLst>
          </p:cNvPr>
          <p:cNvSpPr>
            <a:spLocks xmlns:a="http://schemas.openxmlformats.org/drawingml/2006/main" noGrp="1"/>
          </p:cNvSpPr>
          <p:nvPr/>
        </p:nvSpPr>
        <p:spPr>
          <a:xfrm xmlns:a="http://schemas.openxmlformats.org/drawingml/2006/main">
            <a:off x="590550" y="1009650"/>
            <a:ext cx="2190750" cy="438150"/>
          </a:xfrm>
          <a:prstGeom xmlns:a="http://schemas.openxmlformats.org/drawingml/2006/main" prst="roundRect">
            <a:avLst>
              <a:gd name="adj" fmla="val 17391"/>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CHAPITRE 2</a:t>
            </a:r>
          </a:p>
        </p:txBody>
      </p:sp>
      <p:sp>
        <p:nvSpPr>
          <p:cNvPr id="4" name="">
            <a:extLst xmlns:a="http://schemas.openxmlformats.org/drawingml/2006/main">
              <a:ext uri="{FF2B5EF4-FFF2-40B4-BE49-F238E27FC236}">
                <a16:creationId xmlns:a16="http://schemas.microsoft.com/office/drawing/2014/main" id="{1D3D00A3-3684-4ABB-BB1A-EAA078651D8B}"/>
              </a:ext>
            </a:extLst>
          </p:cNvPr>
          <p:cNvSpPr>
            <a:spLocks xmlns:a="http://schemas.openxmlformats.org/drawingml/2006/main" noGrp="1"/>
          </p:cNvSpPr>
          <p:nvPr/>
        </p:nvSpPr>
        <p:spPr>
          <a:xfrm xmlns:a="http://schemas.openxmlformats.org/drawingml/2006/main">
            <a:off x="590550" y="1695450"/>
            <a:ext cx="476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025" b="1" i="0">
                <a:solidFill>
                  <a:srgbClr val="B64F16"/>
                </a:solidFill>
                <a:latin typeface="Arial"/>
                <a:ea typeface="Arial"/>
                <a:cs typeface="Arial"/>
              </a:defRPr>
            </a:pPr>
            <a:r>
              <a:t>Séance 3</a:t>
            </a:r>
          </a:p>
        </p:txBody>
      </p:sp>
      <p:sp>
        <p:nvSpPr>
          <p:cNvPr id="5" name="">
            <a:extLst xmlns:a="http://schemas.openxmlformats.org/drawingml/2006/main">
              <a:ext uri="{FF2B5EF4-FFF2-40B4-BE49-F238E27FC236}">
                <a16:creationId xmlns:a16="http://schemas.microsoft.com/office/drawing/2014/main" id="{C9812D40-9F48-4E4A-971C-7B0D84634831}"/>
              </a:ext>
            </a:extLst>
          </p:cNvPr>
          <p:cNvSpPr>
            <a:spLocks xmlns:a="http://schemas.openxmlformats.org/drawingml/2006/main" noGrp="1"/>
          </p:cNvSpPr>
          <p:nvPr/>
        </p:nvSpPr>
        <p:spPr>
          <a:xfrm xmlns:a="http://schemas.openxmlformats.org/drawingml/2006/main">
            <a:off x="590550" y="2171700"/>
            <a:ext cx="53340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3450" b="1" i="0">
                <a:solidFill>
                  <a:srgbClr val="173B57"/>
                </a:solidFill>
                <a:latin typeface="Arial"/>
                <a:ea typeface="Arial"/>
                <a:cs typeface="Arial"/>
              </a:defRPr>
            </a:pPr>
            <a:r>
              <a:t>Ce que l’école apprend aux enfants</a:t>
            </a:r>
          </a:p>
        </p:txBody>
      </p:sp>
      <p:sp>
        <p:nvSpPr>
          <p:cNvPr id="6" name="">
            <a:extLst xmlns:a="http://schemas.openxmlformats.org/drawingml/2006/main">
              <a:ext uri="{FF2B5EF4-FFF2-40B4-BE49-F238E27FC236}">
                <a16:creationId xmlns:a16="http://schemas.microsoft.com/office/drawing/2014/main" id="{7D1A3505-6912-4A34-9418-CAF9759AE697}"/>
              </a:ext>
            </a:extLst>
          </p:cNvPr>
          <p:cNvSpPr>
            <a:spLocks xmlns:a="http://schemas.openxmlformats.org/drawingml/2006/main" noGrp="1"/>
          </p:cNvSpPr>
          <p:nvPr/>
        </p:nvSpPr>
        <p:spPr>
          <a:xfrm xmlns:a="http://schemas.openxmlformats.org/drawingml/2006/main">
            <a:off x="609600" y="3943350"/>
            <a:ext cx="5238750" cy="1143000"/>
          </a:xfrm>
          <a:prstGeom xmlns:a="http://schemas.openxmlformats.org/drawingml/2006/main" prst="roundRect">
            <a:avLst>
              <a:gd name="adj" fmla="val 10000"/>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algn="l">
              <a:defRPr sz="1800" b="0" i="0">
                <a:solidFill>
                  <a:srgbClr val="173B57"/>
                </a:solidFill>
                <a:latin typeface="Arial"/>
                <a:ea typeface="Arial"/>
                <a:cs typeface="Arial"/>
              </a:defRPr>
            </a:pPr>
            <a:r>
              <a:t>Quels savoirs et quelles valeurs l’école de la République veut-elle transmettre ?</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771743a1f4b491f"/>
          <a:srcRect xmlns:a="http://schemas.openxmlformats.org/drawingml/2006/main" l="0" t="14427" r="0" b="14427"/>
          <a:stretch xmlns:a="http://schemas.openxmlformats.org/drawingml/2006/main">
            <a:fillRect l="0" t="0" r="0" b="0"/>
          </a:stretch>
        </p:blipFill>
        <p:spPr>
          <a:xfrm xmlns:a="http://schemas.openxmlformats.org/drawingml/2006/main">
            <a:off x="6334125" y="666750"/>
            <a:ext cx="5286375" cy="5334000"/>
          </a:xfrm>
          <a:prstGeom xmlns:a="http://schemas.openxmlformats.org/drawingml/2006/main" prst="roundRect">
            <a:avLst>
              <a:gd name="adj" fmla="val 2162"/>
            </a:avLst>
          </a:prstGeom>
        </p:spPr>
      </p:pic>
      <p:sp>
        <p:nvSpPr>
          <p:cNvPr id="8" name="">
            <a:extLst xmlns:a="http://schemas.openxmlformats.org/drawingml/2006/main">
              <a:ext uri="{FF2B5EF4-FFF2-40B4-BE49-F238E27FC236}">
                <a16:creationId xmlns:a16="http://schemas.microsoft.com/office/drawing/2014/main" id="{6C4E26A7-83DF-4719-B1F5-5B7F4B18711E}"/>
              </a:ext>
            </a:extLst>
          </p:cNvPr>
          <p:cNvSpPr>
            <a:spLocks xmlns:a="http://schemas.openxmlformats.org/drawingml/2006/main" noGrp="1"/>
          </p:cNvSpPr>
          <p:nvPr/>
        </p:nvSpPr>
        <p:spPr>
          <a:xfrm xmlns:a="http://schemas.openxmlformats.org/drawingml/2006/main">
            <a:off x="6334125" y="666750"/>
            <a:ext cx="5286375" cy="5334000"/>
          </a:xfrm>
          <a:prstGeom xmlns:a="http://schemas.openxmlformats.org/drawingml/2006/main" prst="roundRect">
            <a:avLst>
              <a:gd name="adj" fmla="val 2162"/>
            </a:avLst>
          </a:prstGeom>
          <a:noFill xmlns:a="http://schemas.openxmlformats.org/drawingml/2006/main"/>
          <a:ln xmlns:a="http://schemas.openxmlformats.org/drawingml/2006/main" w="9525">
            <a:solidFill>
              <a:srgbClr val="D9B18D"/>
            </a:solidFill>
            <a:prstDash val="solid"/>
          </a:ln>
        </p:spPr>
      </p:sp>
      <p:sp>
        <p:nvSpPr>
          <p:cNvPr id="9" name="">
            <a:extLst xmlns:a="http://schemas.openxmlformats.org/drawingml/2006/main">
              <a:ext uri="{FF2B5EF4-FFF2-40B4-BE49-F238E27FC236}">
                <a16:creationId xmlns:a16="http://schemas.microsoft.com/office/drawing/2014/main" id="{7B89F953-ABDD-497F-951B-993A6716F62C}"/>
              </a:ext>
            </a:extLst>
          </p:cNvPr>
          <p:cNvSpPr>
            <a:spLocks xmlns:a="http://schemas.openxmlformats.org/drawingml/2006/main" noGrp="1"/>
          </p:cNvSpPr>
          <p:nvPr/>
        </p:nvSpPr>
        <p:spPr>
          <a:xfrm xmlns:a="http://schemas.openxmlformats.org/drawingml/2006/main">
            <a:off x="590550" y="5810250"/>
            <a:ext cx="5334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975" b="0" i="1">
                <a:solidFill>
                  <a:srgbClr val="5B6470"/>
                </a:solidFill>
                <a:latin typeface="Arial"/>
                <a:ea typeface="Arial"/>
                <a:cs typeface="Arial"/>
              </a:defRPr>
            </a:pPr>
            <a:r>
              <a:t>Fil rouge : Louise est un personnage fictif ; les documents sont authentiques et sourcés.</a:t>
            </a:r>
          </a:p>
        </p:txBody>
      </p:sp>
      <p:sp>
        <p:nvSpPr>
          <p:cNvPr id="10" name="">
            <a:extLst xmlns:a="http://schemas.openxmlformats.org/drawingml/2006/main">
              <a:ext uri="{FF2B5EF4-FFF2-40B4-BE49-F238E27FC236}">
                <a16:creationId xmlns:a16="http://schemas.microsoft.com/office/drawing/2014/main" id="{2E448706-A3D2-43C3-BD5E-A8B9878A70D2}"/>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B485DE8D-5021-41F2-BC1B-88975B8A0C7C}"/>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2" name="">
            <a:extLst xmlns:a="http://schemas.openxmlformats.org/drawingml/2006/main">
              <a:ext uri="{FF2B5EF4-FFF2-40B4-BE49-F238E27FC236}">
                <a16:creationId xmlns:a16="http://schemas.microsoft.com/office/drawing/2014/main" id="{AAB7AEB0-DE1F-4F28-BAC4-C5AC35C91926}"/>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680238001"/>
      </p:ext>
    </p:extLst>
  </p:cSld>
</p:sld>
</file>

<file path=ppt/slides/slide2.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3259B8D-E796-4D1B-9BC5-D9A6D3698051}"/>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07E2CD5C-D828-4C26-9B4F-1902A6C584A3}"/>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1F44E387-9509-42DE-A1E5-BF111C042B8F}"/>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RÉCIT · PHASE 1</a:t>
            </a:r>
          </a:p>
        </p:txBody>
      </p:sp>
      <p:sp>
        <p:nvSpPr>
          <p:cNvPr id="4" name="">
            <a:extLst xmlns:a="http://schemas.openxmlformats.org/drawingml/2006/main">
              <a:ext uri="{FF2B5EF4-FFF2-40B4-BE49-F238E27FC236}">
                <a16:creationId xmlns:a16="http://schemas.microsoft.com/office/drawing/2014/main" id="{784781B1-7DDA-4055-9943-F56BBEE340F3}"/>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Lire, écrire… et bien davantage</a:t>
            </a:r>
          </a:p>
        </p:txBody>
      </p:sp>
      <p:sp>
        <p:nvSpPr>
          <p:cNvPr id="5" name="">
            <a:extLst xmlns:a="http://schemas.openxmlformats.org/drawingml/2006/main">
              <a:ext uri="{FF2B5EF4-FFF2-40B4-BE49-F238E27FC236}">
                <a16:creationId xmlns:a16="http://schemas.microsoft.com/office/drawing/2014/main" id="{BF078111-92F5-4DFC-A43B-19ED6C23294D}"/>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B7311A83-EF67-4F1E-A173-4E838FFCE11B}"/>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À sa première rentrée, Louise pense que l’école servira seulement à lire, écrire et compter. Pourtant, la loi de 1882 prévoit une liste beaucoup plus longue d’enseignements. Certains parlent du pays, d’autres du corps, des arts ou de la vie en société. Avant de découvrir la journée de Louise, il faut comprendre ce programme…</a:t>
            </a:r>
          </a:p>
        </p:txBody>
      </p:sp>
      <p:sp>
        <p:nvSpPr>
          <p:cNvPr id="7" name="">
            <a:extLst xmlns:a="http://schemas.openxmlformats.org/drawingml/2006/main">
              <a:ext uri="{FF2B5EF4-FFF2-40B4-BE49-F238E27FC236}">
                <a16:creationId xmlns:a16="http://schemas.microsoft.com/office/drawing/2014/main" id="{491285E4-ADD9-48E7-A514-8DF489BDD34F}"/>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Que veut-on apprendre aux enfants de l’école primaire, au-delà de la lecture et de l’écriture ?</a:t>
            </a:r>
          </a:p>
        </p:txBody>
      </p:sp>
      <p:sp>
        <p:nvSpPr>
          <p:cNvPr id="8" name="">
            <a:extLst xmlns:a="http://schemas.openxmlformats.org/drawingml/2006/main">
              <a:ext uri="{FF2B5EF4-FFF2-40B4-BE49-F238E27FC236}">
                <a16:creationId xmlns:a16="http://schemas.microsoft.com/office/drawing/2014/main" id="{AF9BC645-101F-451B-8854-4011EEF609D8}"/>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BDF5B6C8-D601-42ED-A453-5C694073B529}"/>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0" name="">
            <a:extLst xmlns:a="http://schemas.openxmlformats.org/drawingml/2006/main">
              <a:ext uri="{FF2B5EF4-FFF2-40B4-BE49-F238E27FC236}">
                <a16:creationId xmlns:a16="http://schemas.microsoft.com/office/drawing/2014/main" id="{41C8C7DE-2649-4CAB-813A-AEE5BD4D8C85}"/>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84893994"/>
      </p:ext>
    </p:extLst>
  </p:cSld>
</p:sld>
</file>

<file path=ppt/slides/slide3.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01259E0-587E-49BE-87F2-78330E278998}"/>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6CD63382-4BF9-42B2-8E8C-EDD41C0CEE3E}"/>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F033EA41-8D0E-48D5-99D4-0371E151FD37}"/>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ÉTUDE DU DOCUMENT · PHASE 1</a:t>
            </a:r>
          </a:p>
        </p:txBody>
      </p:sp>
      <p:sp>
        <p:nvSpPr>
          <p:cNvPr id="4" name="">
            <a:extLst xmlns:a="http://schemas.openxmlformats.org/drawingml/2006/main">
              <a:ext uri="{FF2B5EF4-FFF2-40B4-BE49-F238E27FC236}">
                <a16:creationId xmlns:a16="http://schemas.microsoft.com/office/drawing/2014/main" id="{8C5B9733-3977-4A22-AF5A-94E6212B5FAC}"/>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S3-D1 — Le programme fixé par la loi de 1882</a:t>
            </a:r>
          </a:p>
        </p:txBody>
      </p:sp>
      <p:sp>
        <p:nvSpPr>
          <p:cNvPr id="5" name="">
            <a:extLst xmlns:a="http://schemas.openxmlformats.org/drawingml/2006/main">
              <a:ext uri="{FF2B5EF4-FFF2-40B4-BE49-F238E27FC236}">
                <a16:creationId xmlns:a16="http://schemas.microsoft.com/office/drawing/2014/main" id="{E56BACC3-ABDC-429A-AB22-B53D071C07F0}"/>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Le document reste visible pendant toute la recherche.</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77e5e7792f14e7d"/>
          <a:stretch xmlns:a="http://schemas.openxmlformats.org/drawingml/2006/main"/>
        </p:blipFill>
        <p:spPr>
          <a:xfrm xmlns:a="http://schemas.openxmlformats.org/drawingml/2006/main">
            <a:off x="428625" y="2609453"/>
            <a:ext cx="1952625" cy="2115344"/>
          </a:xfrm>
          <a:prstGeom xmlns:a="http://schemas.openxmlformats.org/drawingml/2006/main" prst="roundRect">
            <a:avLst>
              <a:gd name="adj" fmla="val 5854"/>
            </a:avLst>
          </a:prstGeom>
        </p:spPr>
      </p:pic>
      <p:sp>
        <p:nvSpPr>
          <p:cNvPr id="7" name="">
            <a:extLst xmlns:a="http://schemas.openxmlformats.org/drawingml/2006/main">
              <a:ext uri="{FF2B5EF4-FFF2-40B4-BE49-F238E27FC236}">
                <a16:creationId xmlns:a16="http://schemas.microsoft.com/office/drawing/2014/main" id="{566A0578-CBEB-4B3E-BEBC-F7ED76258EBF}"/>
              </a:ext>
            </a:extLst>
          </p:cNvPr>
          <p:cNvSpPr>
            <a:spLocks xmlns:a="http://schemas.openxmlformats.org/drawingml/2006/main" noGrp="1"/>
          </p:cNvSpPr>
          <p:nvPr/>
        </p:nvSpPr>
        <p:spPr>
          <a:xfrm xmlns:a="http://schemas.openxmlformats.org/drawingml/2006/main">
            <a:off x="428625" y="1619250"/>
            <a:ext cx="1952625" cy="4095750"/>
          </a:xfrm>
          <a:prstGeom xmlns:a="http://schemas.openxmlformats.org/drawingml/2006/main" prst="roundRect">
            <a:avLst>
              <a:gd name="adj" fmla="val 5854"/>
            </a:avLst>
          </a:prstGeom>
          <a:noFill xmlns:a="http://schemas.openxmlformats.org/drawingml/2006/main"/>
          <a:ln xmlns:a="http://schemas.openxmlformats.org/drawingml/2006/main" w="9525">
            <a:solidFill>
              <a:srgbClr val="D9B18D"/>
            </a:solidFill>
            <a:prstDash val="solid"/>
          </a:ln>
        </p:spPr>
      </p:sp>
      <p:sp>
        <p:nvSpPr>
          <p:cNvPr id="8" name="">
            <a:extLst xmlns:a="http://schemas.openxmlformats.org/drawingml/2006/main">
              <a:ext uri="{FF2B5EF4-FFF2-40B4-BE49-F238E27FC236}">
                <a16:creationId xmlns:a16="http://schemas.microsoft.com/office/drawing/2014/main" id="{DCDC253A-1499-4225-8FE4-58EADB7578DB}"/>
              </a:ext>
            </a:extLst>
          </p:cNvPr>
          <p:cNvSpPr>
            <a:spLocks xmlns:a="http://schemas.openxmlformats.org/drawingml/2006/main" noGrp="1"/>
          </p:cNvSpPr>
          <p:nvPr/>
        </p:nvSpPr>
        <p:spPr>
          <a:xfrm xmlns:a="http://schemas.openxmlformats.org/drawingml/2006/main">
            <a:off x="2571750" y="1619250"/>
            <a:ext cx="4667250" cy="4095750"/>
          </a:xfrm>
          <a:prstGeom xmlns:a="http://schemas.openxmlformats.org/drawingml/2006/main" prst="roundRect">
            <a:avLst>
              <a:gd name="adj" fmla="val 2791"/>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Loi du 28 mars 1882 sur l’enseignement primaire obligatoire, article 1.</a:t>
            </a:r>
          </a:p>
          <a:p xmlns:a="http://schemas.openxmlformats.org/drawingml/2006/main">
            <a:pPr algn="l">
              <a:defRPr sz="1200" b="0" i="0">
                <a:solidFill>
                  <a:srgbClr val="173B57"/>
                </a:solidFill>
                <a:latin typeface="Arial"/>
                <a:ea typeface="Arial"/>
                <a:cs typeface="Arial"/>
              </a:defRPr>
            </a:pPr>
            <a:r>
              <a:t/>
            </a:r>
          </a:p>
          <a:p xmlns:a="http://schemas.openxmlformats.org/drawingml/2006/main">
            <a:pPr algn="l">
              <a:defRPr sz="1200" b="0" i="0">
                <a:solidFill>
                  <a:srgbClr val="173B57"/>
                </a:solidFill>
                <a:latin typeface="Arial"/>
                <a:ea typeface="Arial"/>
                <a:cs typeface="Arial"/>
              </a:defRPr>
            </a:pPr>
            <a:r>
              <a:t>« L’enseignement primaire comprend : l’instruction morale et civique ; la lecture et l’écriture ; la langue et les éléments de la littérature française ; la géographie, particulièrement celle de la France ; l’histoire, particulièrement celle de la France jusqu’à nos jours ; quelques notions usuelles de droit et d’économie politique ; les éléments des sciences naturelles, physiques et mathématiques ; le dessin, le modelage et la musique ; la gymnastique ; pour les garçons, les exercices militaires ; pour les filles, les travaux à l’aiguille. »</a:t>
            </a:r>
          </a:p>
        </p:txBody>
      </p:sp>
      <p:sp>
        <p:nvSpPr>
          <p:cNvPr id="9" name="">
            <a:extLst xmlns:a="http://schemas.openxmlformats.org/drawingml/2006/main">
              <a:ext uri="{FF2B5EF4-FFF2-40B4-BE49-F238E27FC236}">
                <a16:creationId xmlns:a16="http://schemas.microsoft.com/office/drawing/2014/main" id="{DEF5D9D0-CED9-49B6-8BFD-3EA2C9AFD39C}"/>
              </a:ext>
            </a:extLst>
          </p:cNvPr>
          <p:cNvSpPr>
            <a:spLocks xmlns:a="http://schemas.openxmlformats.org/drawingml/2006/main" noGrp="1"/>
          </p:cNvSpPr>
          <p:nvPr/>
        </p:nvSpPr>
        <p:spPr>
          <a:xfrm xmlns:a="http://schemas.openxmlformats.org/drawingml/2006/main">
            <a:off x="7477125" y="1619250"/>
            <a:ext cx="4257675" cy="4095750"/>
          </a:xfrm>
          <a:prstGeom xmlns:a="http://schemas.openxmlformats.org/drawingml/2006/main" prst="roundRect">
            <a:avLst>
              <a:gd name="adj" fmla="val 2791"/>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52400" tIns="133350" rIns="152400" bIns="133350" anchor="ctr">
            <a:normAutofit fontScale="100000"/>
          </a:bodyPr>
          <a:lstStyle xmlns:a="http://schemas.openxmlformats.org/drawingml/2006/main"/>
          <a:p xmlns:a="http://schemas.openxmlformats.org/drawingml/2006/main">
            <a:pPr algn="l">
              <a:spcAft>
                <a:spcPts val="10"/>
              </a:spcAft>
              <a:defRPr sz="1350" b="0" i="0">
                <a:solidFill>
                  <a:srgbClr val="173B57"/>
                </a:solidFill>
                <a:latin typeface="Arial"/>
                <a:ea typeface="Arial"/>
                <a:cs typeface="Arial"/>
              </a:defRPr>
            </a:pPr>
            <a:r>
              <a:rPr b="1">
                <a:solidFill>
                  <a:srgbClr val="B64F16"/>
                </a:solidFill>
              </a:rPr>
              <a:t>1. </a:t>
            </a:r>
            <a:r>
              <a:rPr b="1">
                <a:solidFill>
                  <a:srgbClr val="173B57"/>
                </a:solidFill>
              </a:rPr>
              <a:t>Identifie ce document : quelle est sa nature et sa date ?</a:t>
            </a:r>
          </a:p>
          <a:p xmlns:a="http://schemas.openxmlformats.org/drawingml/2006/main">
            <a:pPr algn="l">
              <a:spcAft>
                <a:spcPts val="10"/>
              </a:spcAft>
              <a:defRPr sz="1350" b="0" i="0">
                <a:solidFill>
                  <a:srgbClr val="173B57"/>
                </a:solidFill>
                <a:latin typeface="Arial"/>
                <a:ea typeface="Arial"/>
                <a:cs typeface="Arial"/>
              </a:defRPr>
            </a:pPr>
            <a:r>
              <a:rPr b="1">
                <a:solidFill>
                  <a:srgbClr val="B64F16"/>
                </a:solidFill>
              </a:rPr>
              <a:t>2. </a:t>
            </a:r>
            <a:r>
              <a:rPr b="1">
                <a:solidFill>
                  <a:srgbClr val="173B57"/>
                </a:solidFill>
              </a:rPr>
              <a:t>Relève les enseignements qui permettent de mieux connaître la France.</a:t>
            </a:r>
          </a:p>
          <a:p xmlns:a="http://schemas.openxmlformats.org/drawingml/2006/main">
            <a:pPr algn="l">
              <a:spcAft>
                <a:spcPts val="10"/>
              </a:spcAft>
              <a:defRPr sz="1350" b="0" i="0">
                <a:solidFill>
                  <a:srgbClr val="173B57"/>
                </a:solidFill>
                <a:latin typeface="Arial"/>
                <a:ea typeface="Arial"/>
                <a:cs typeface="Arial"/>
              </a:defRPr>
            </a:pPr>
            <a:r>
              <a:rPr b="1">
                <a:solidFill>
                  <a:srgbClr val="B64F16"/>
                </a:solidFill>
              </a:rPr>
              <a:t>3. </a:t>
            </a:r>
            <a:r>
              <a:rPr b="1">
                <a:solidFill>
                  <a:srgbClr val="173B57"/>
                </a:solidFill>
              </a:rPr>
              <a:t>Relève deux enseignements scientifiques ou artistiques.</a:t>
            </a:r>
          </a:p>
          <a:p xmlns:a="http://schemas.openxmlformats.org/drawingml/2006/main">
            <a:pPr algn="l">
              <a:spcAft>
                <a:spcPts val="10"/>
              </a:spcAft>
              <a:defRPr sz="1350" b="0" i="0">
                <a:solidFill>
                  <a:srgbClr val="173B57"/>
                </a:solidFill>
                <a:latin typeface="Arial"/>
                <a:ea typeface="Arial"/>
                <a:cs typeface="Arial"/>
              </a:defRPr>
            </a:pPr>
            <a:r>
              <a:rPr b="1">
                <a:solidFill>
                  <a:srgbClr val="B64F16"/>
                </a:solidFill>
              </a:rPr>
              <a:t>4. </a:t>
            </a:r>
            <a:r>
              <a:rPr b="1">
                <a:solidFill>
                  <a:srgbClr val="173B57"/>
                </a:solidFill>
              </a:rPr>
              <a:t>Quel enseignement est placé en premier dans la liste ?</a:t>
            </a:r>
          </a:p>
          <a:p xmlns:a="http://schemas.openxmlformats.org/drawingml/2006/main">
            <a:pPr algn="l">
              <a:spcAft>
                <a:spcPts val="10"/>
              </a:spcAft>
              <a:defRPr sz="1350" b="0" i="0">
                <a:solidFill>
                  <a:srgbClr val="173B57"/>
                </a:solidFill>
                <a:latin typeface="Arial"/>
                <a:ea typeface="Arial"/>
                <a:cs typeface="Arial"/>
              </a:defRPr>
            </a:pPr>
            <a:r>
              <a:rPr b="1">
                <a:solidFill>
                  <a:srgbClr val="B64F16"/>
                </a:solidFill>
              </a:rPr>
              <a:t>5. </a:t>
            </a:r>
            <a:r>
              <a:rPr b="1">
                <a:solidFill>
                  <a:srgbClr val="173B57"/>
                </a:solidFill>
              </a:rPr>
              <a:t>Quelle différence la loi prévoit-elle entre les garçons et les filles ?</a:t>
            </a:r>
          </a:p>
        </p:txBody>
      </p:sp>
      <p:sp>
        <p:nvSpPr>
          <p:cNvPr id="10" name="">
            <a:extLst xmlns:a="http://schemas.openxmlformats.org/drawingml/2006/main">
              <a:ext uri="{FF2B5EF4-FFF2-40B4-BE49-F238E27FC236}">
                <a16:creationId xmlns:a16="http://schemas.microsoft.com/office/drawing/2014/main" id="{3E1CF0A6-D68B-4B1D-8F61-C770467C415F}"/>
              </a:ext>
            </a:extLst>
          </p:cNvPr>
          <p:cNvSpPr>
            <a:spLocks xmlns:a="http://schemas.openxmlformats.org/drawingml/2006/main" noGrp="1"/>
          </p:cNvSpPr>
          <p:nvPr/>
        </p:nvSpPr>
        <p:spPr>
          <a:xfrm xmlns:a="http://schemas.openxmlformats.org/drawingml/2006/main">
            <a:off x="571500" y="5905500"/>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050" b="1" i="0">
                <a:solidFill>
                  <a:srgbClr val="B64F16"/>
                </a:solidFill>
                <a:latin typeface="Arial"/>
                <a:ea typeface="Arial"/>
                <a:cs typeface="Arial"/>
              </a:defRPr>
            </a:pPr>
            <a:r>
              <a:t>Méthode : j’identifie → j’observe → je prélève une preuve → je justifie.</a:t>
            </a:r>
          </a:p>
        </p:txBody>
      </p:sp>
      <p:sp>
        <p:nvSpPr>
          <p:cNvPr id="11" name="">
            <a:extLst xmlns:a="http://schemas.openxmlformats.org/drawingml/2006/main">
              <a:ext uri="{FF2B5EF4-FFF2-40B4-BE49-F238E27FC236}">
                <a16:creationId xmlns:a16="http://schemas.microsoft.com/office/drawing/2014/main" id="{96E5D676-F718-4F62-9824-1877E95149E7}"/>
              </a:ext>
            </a:extLst>
          </p:cNvPr>
          <p:cNvSpPr>
            <a:spLocks xmlns:a="http://schemas.openxmlformats.org/drawingml/2006/main" noGrp="1"/>
          </p:cNvSpPr>
          <p:nvPr/>
        </p:nvSpPr>
        <p:spPr>
          <a:xfrm xmlns:a="http://schemas.openxmlformats.org/drawingml/2006/main">
            <a:off x="533400" y="6181725"/>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Sénat, loi du 28 mars 1882, article 1.</a:t>
            </a:r>
          </a:p>
        </p:txBody>
      </p:sp>
      <p:sp>
        <p:nvSpPr>
          <p:cNvPr id="12" name="">
            <a:extLst xmlns:a="http://schemas.openxmlformats.org/drawingml/2006/main">
              <a:ext uri="{FF2B5EF4-FFF2-40B4-BE49-F238E27FC236}">
                <a16:creationId xmlns:a16="http://schemas.microsoft.com/office/drawing/2014/main" id="{6C46C86A-9FAE-44E9-B0E7-B2587F7CE7E8}"/>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3" name="">
            <a:extLst xmlns:a="http://schemas.openxmlformats.org/drawingml/2006/main">
              <a:ext uri="{FF2B5EF4-FFF2-40B4-BE49-F238E27FC236}">
                <a16:creationId xmlns:a16="http://schemas.microsoft.com/office/drawing/2014/main" id="{F54BA00C-B29B-4A43-B3FB-778B625BB38C}"/>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4" name="">
            <a:extLst xmlns:a="http://schemas.openxmlformats.org/drawingml/2006/main">
              <a:ext uri="{FF2B5EF4-FFF2-40B4-BE49-F238E27FC236}">
                <a16:creationId xmlns:a16="http://schemas.microsoft.com/office/drawing/2014/main" id="{6B27938C-FFC9-4177-9EDC-2E5061611A88}"/>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227293515"/>
      </p:ext>
    </p:extLst>
  </p:cSld>
</p:sld>
</file>

<file path=ppt/slides/slide4.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70078CD-2F66-404F-8134-B87579C311C7}"/>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8B4ACDCD-BE50-44E2-966E-823B61E21F8B}"/>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71F107D7-BF81-469D-955C-D6CC7D1D543F}"/>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CORRECTION · S3-D1</a:t>
            </a:r>
          </a:p>
        </p:txBody>
      </p:sp>
      <p:sp>
        <p:nvSpPr>
          <p:cNvPr id="4" name="">
            <a:extLst xmlns:a="http://schemas.openxmlformats.org/drawingml/2006/main">
              <a:ext uri="{FF2B5EF4-FFF2-40B4-BE49-F238E27FC236}">
                <a16:creationId xmlns:a16="http://schemas.microsoft.com/office/drawing/2014/main" id="{446CCD50-8FCB-4BA1-BB70-F468352F7307}"/>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S3-D1</a:t>
            </a:r>
          </a:p>
        </p:txBody>
      </p:sp>
      <p:sp>
        <p:nvSpPr>
          <p:cNvPr id="5" name="">
            <a:extLst xmlns:a="http://schemas.openxmlformats.org/drawingml/2006/main">
              <a:ext uri="{FF2B5EF4-FFF2-40B4-BE49-F238E27FC236}">
                <a16:creationId xmlns:a16="http://schemas.microsoft.com/office/drawing/2014/main" id="{C7055119-D2D3-451F-97DB-A575794AA285}"/>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E2B173EB-4244-41B1-867E-2233F441341A}"/>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1. </a:t>
            </a:r>
            <a:r>
              <a:rPr b="0">
                <a:solidFill>
                  <a:srgbClr val="2E7D32"/>
                </a:solidFill>
              </a:rPr>
              <a:t>C’est l’article 1 d’une loi du 28 mars 1882.</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2. </a:t>
            </a:r>
            <a:r>
              <a:rPr b="0">
                <a:solidFill>
                  <a:srgbClr val="2E7D32"/>
                </a:solidFill>
              </a:rPr>
              <a:t>L’histoire, la géographie, la langue et la littérature françaises permettent de mieux connaître la France.</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3. </a:t>
            </a:r>
            <a:r>
              <a:rPr b="0">
                <a:solidFill>
                  <a:srgbClr val="2E7D32"/>
                </a:solidFill>
              </a:rPr>
              <a:t>On peut citer les sciences naturelles, physiques et mathématiques, le dessin, le modelage ou la musique.</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4. </a:t>
            </a:r>
            <a:r>
              <a:rPr b="0">
                <a:solidFill>
                  <a:srgbClr val="2E7D32"/>
                </a:solidFill>
              </a:rPr>
              <a:t>L’instruction morale et civique est placée en premier.</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5. </a:t>
            </a:r>
            <a:r>
              <a:rPr b="0">
                <a:solidFill>
                  <a:srgbClr val="2E7D32"/>
                </a:solidFill>
              </a:rPr>
              <a:t>Les garçons ont des exercices militaires tandis que les filles ont des travaux à l’aiguille.</a:t>
            </a:r>
          </a:p>
        </p:txBody>
      </p:sp>
      <p:sp>
        <p:nvSpPr>
          <p:cNvPr id="7" name="">
            <a:extLst xmlns:a="http://schemas.openxmlformats.org/drawingml/2006/main">
              <a:ext uri="{FF2B5EF4-FFF2-40B4-BE49-F238E27FC236}">
                <a16:creationId xmlns:a16="http://schemas.microsoft.com/office/drawing/2014/main" id="{0498DA4B-5BC9-403E-AA82-DA8AC9F41056}"/>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1C8DA3C8-2A83-4B8C-9C6D-8A15F597B145}"/>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marL="24" indent="-14" algn="l">
              <a:spcAft>
                <a:spcPts val="12"/>
              </a:spcAft>
              <a:buChar char="•"/>
              <a:defRPr sz="1350" b="0" i="0">
                <a:solidFill>
                  <a:srgbClr val="173B57"/>
                </a:solidFill>
                <a:latin typeface="Arial"/>
                <a:ea typeface="Arial"/>
                <a:cs typeface="Arial"/>
              </a:defRPr>
            </a:pPr>
            <a:r>
              <a:rPr>
                <a:solidFill>
                  <a:srgbClr val="173B57"/>
                </a:solidFill>
              </a:rPr>
              <a:t>La liste commence par « l’instruction morale et civique ».</a:t>
            </a:r>
          </a:p>
          <a:p xmlns:a="http://schemas.openxmlformats.org/drawingml/2006/main">
            <a:pPr marL="24" indent="-14" algn="l">
              <a:spcAft>
                <a:spcPts val="12"/>
              </a:spcAft>
              <a:buChar char="•"/>
              <a:defRPr sz="1350" b="0" i="0">
                <a:solidFill>
                  <a:srgbClr val="173B57"/>
                </a:solidFill>
                <a:latin typeface="Arial"/>
                <a:ea typeface="Arial"/>
                <a:cs typeface="Arial"/>
              </a:defRPr>
            </a:pPr>
            <a:r>
              <a:rPr>
                <a:solidFill>
                  <a:srgbClr val="173B57"/>
                </a:solidFill>
              </a:rPr>
              <a:t>Elle cite l’histoire et la géographie « particulièrement celle de la France ».</a:t>
            </a:r>
          </a:p>
          <a:p xmlns:a="http://schemas.openxmlformats.org/drawingml/2006/main">
            <a:pPr marL="24" indent="-14" algn="l">
              <a:spcAft>
                <a:spcPts val="12"/>
              </a:spcAft>
              <a:buChar char="•"/>
              <a:defRPr sz="1350" b="0" i="0">
                <a:solidFill>
                  <a:srgbClr val="173B57"/>
                </a:solidFill>
                <a:latin typeface="Arial"/>
                <a:ea typeface="Arial"/>
                <a:cs typeface="Arial"/>
              </a:defRPr>
            </a:pPr>
            <a:r>
              <a:rPr>
                <a:solidFill>
                  <a:srgbClr val="173B57"/>
                </a:solidFill>
              </a:rPr>
              <a:t>Elle distingue « exercices militaires » pour les garçons et « travaux à l’aiguille » pour les filles.</a:t>
            </a:r>
          </a:p>
        </p:txBody>
      </p:sp>
      <p:sp>
        <p:nvSpPr>
          <p:cNvPr id="9" name="">
            <a:extLst xmlns:a="http://schemas.openxmlformats.org/drawingml/2006/main">
              <a:ext uri="{FF2B5EF4-FFF2-40B4-BE49-F238E27FC236}">
                <a16:creationId xmlns:a16="http://schemas.microsoft.com/office/drawing/2014/main" id="{9AC3D32F-719C-47A4-9BB0-CAA33797375F}"/>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Le programme de 1882 est large, civique et encore différent pour les filles et les garçons.</a:t>
            </a:r>
          </a:p>
        </p:txBody>
      </p:sp>
      <p:sp>
        <p:nvSpPr>
          <p:cNvPr id="10" name="">
            <a:extLst xmlns:a="http://schemas.openxmlformats.org/drawingml/2006/main">
              <a:ext uri="{FF2B5EF4-FFF2-40B4-BE49-F238E27FC236}">
                <a16:creationId xmlns:a16="http://schemas.microsoft.com/office/drawing/2014/main" id="{94A5B027-F259-4AA1-99EF-AB226DB41266}"/>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19C89233-788D-4848-9283-5CD23A795005}"/>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2" name="">
            <a:extLst xmlns:a="http://schemas.openxmlformats.org/drawingml/2006/main">
              <a:ext uri="{FF2B5EF4-FFF2-40B4-BE49-F238E27FC236}">
                <a16:creationId xmlns:a16="http://schemas.microsoft.com/office/drawing/2014/main" id="{7E2B4D04-9E58-4A4D-892F-9F4BBD83DB41}"/>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344760749"/>
      </p:ext>
    </p:extLst>
  </p:cSld>
</p:sld>
</file>

<file path=ppt/slides/slide5.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B9AF83C-530B-4286-846B-B8F804307411}"/>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D2059BB5-D62A-4C4C-8FB2-1CBF26AE8027}"/>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6997D6FE-0721-4CB4-9A15-B372F8582410}"/>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RÉCIT · PHASE 2</a:t>
            </a:r>
          </a:p>
        </p:txBody>
      </p:sp>
      <p:sp>
        <p:nvSpPr>
          <p:cNvPr id="4" name="">
            <a:extLst xmlns:a="http://schemas.openxmlformats.org/drawingml/2006/main">
              <a:ext uri="{FF2B5EF4-FFF2-40B4-BE49-F238E27FC236}">
                <a16:creationId xmlns:a16="http://schemas.microsoft.com/office/drawing/2014/main" id="{886520F9-7E81-4950-8FE3-C65C72F4788F}"/>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Jules Ferry explique le rôle de l’école</a:t>
            </a:r>
          </a:p>
        </p:txBody>
      </p:sp>
      <p:sp>
        <p:nvSpPr>
          <p:cNvPr id="5" name="">
            <a:extLst xmlns:a="http://schemas.openxmlformats.org/drawingml/2006/main">
              <a:ext uri="{FF2B5EF4-FFF2-40B4-BE49-F238E27FC236}">
                <a16:creationId xmlns:a16="http://schemas.microsoft.com/office/drawing/2014/main" id="{8DBD5B81-99F5-4827-9749-B5A1595B6A55}"/>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47028594-615C-496D-96AB-A35CAD44D337}"/>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Le programme est donc bien plus large que Louise ne l’imaginait. Sa famille s’interroge toutefois sur la place respective de l’école, des familles et des Églises. En novembre 1883, Jules Ferry écrit directement aux instituteurs pour leur expliquer ce que la République attend de l’école publique. Sa lettre doit permettre de comprendre cette répartition…</a:t>
            </a:r>
          </a:p>
        </p:txBody>
      </p:sp>
      <p:sp>
        <p:nvSpPr>
          <p:cNvPr id="7" name="">
            <a:extLst xmlns:a="http://schemas.openxmlformats.org/drawingml/2006/main">
              <a:ext uri="{FF2B5EF4-FFF2-40B4-BE49-F238E27FC236}">
                <a16:creationId xmlns:a16="http://schemas.microsoft.com/office/drawing/2014/main" id="{8DF65051-D766-419D-B31E-DF3A41FFCE8B}"/>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Comment Jules Ferry distingue-t-il ce qui appartient à l’école de ce qui relève des familles et des Églises ?</a:t>
            </a:r>
          </a:p>
        </p:txBody>
      </p:sp>
      <p:sp>
        <p:nvSpPr>
          <p:cNvPr id="8" name="">
            <a:extLst xmlns:a="http://schemas.openxmlformats.org/drawingml/2006/main">
              <a:ext uri="{FF2B5EF4-FFF2-40B4-BE49-F238E27FC236}">
                <a16:creationId xmlns:a16="http://schemas.microsoft.com/office/drawing/2014/main" id="{EC1AE97E-CE4B-4C0F-8E26-BDD35F376E7A}"/>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9A131538-8B79-4F37-B7B7-F879F390DCDC}"/>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0" name="">
            <a:extLst xmlns:a="http://schemas.openxmlformats.org/drawingml/2006/main">
              <a:ext uri="{FF2B5EF4-FFF2-40B4-BE49-F238E27FC236}">
                <a16:creationId xmlns:a16="http://schemas.microsoft.com/office/drawing/2014/main" id="{4DEE4344-4D28-4993-ACFE-53D0053C48BC}"/>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776218343"/>
      </p:ext>
    </p:extLst>
  </p:cSld>
</p:sld>
</file>

<file path=ppt/slides/slide6.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F64B1B5-3A91-4466-8CDB-A00B262C1F8C}"/>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7C4AA638-3FD7-40D7-8196-6D367AE3C402}"/>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B1916E32-935C-4649-9568-7DCFC32631E5}"/>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ÉTUDE DU DOCUMENT · PHASE 2</a:t>
            </a:r>
          </a:p>
        </p:txBody>
      </p:sp>
      <p:sp>
        <p:nvSpPr>
          <p:cNvPr id="4" name="">
            <a:extLst xmlns:a="http://schemas.openxmlformats.org/drawingml/2006/main">
              <a:ext uri="{FF2B5EF4-FFF2-40B4-BE49-F238E27FC236}">
                <a16:creationId xmlns:a16="http://schemas.microsoft.com/office/drawing/2014/main" id="{8A5902AF-2840-4E1D-8D5C-B07C8C0EC232}"/>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S3-D2 — Jules Ferry écrit aux instituteurs</a:t>
            </a:r>
          </a:p>
        </p:txBody>
      </p:sp>
      <p:sp>
        <p:nvSpPr>
          <p:cNvPr id="5" name="">
            <a:extLst xmlns:a="http://schemas.openxmlformats.org/drawingml/2006/main">
              <a:ext uri="{FF2B5EF4-FFF2-40B4-BE49-F238E27FC236}">
                <a16:creationId xmlns:a16="http://schemas.microsoft.com/office/drawing/2014/main" id="{04BC907E-AD91-4040-8CD0-A480EB8D3208}"/>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Le document reste visible pendant toute la recherche.</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e22ec3b5ed647e2"/>
          <a:stretch xmlns:a="http://schemas.openxmlformats.org/drawingml/2006/main"/>
        </p:blipFill>
        <p:spPr>
          <a:xfrm xmlns:a="http://schemas.openxmlformats.org/drawingml/2006/main">
            <a:off x="428625" y="2282513"/>
            <a:ext cx="1952625" cy="2769224"/>
          </a:xfrm>
          <a:prstGeom xmlns:a="http://schemas.openxmlformats.org/drawingml/2006/main" prst="roundRect">
            <a:avLst>
              <a:gd name="adj" fmla="val 5854"/>
            </a:avLst>
          </a:prstGeom>
        </p:spPr>
      </p:pic>
      <p:sp>
        <p:nvSpPr>
          <p:cNvPr id="7" name="">
            <a:extLst xmlns:a="http://schemas.openxmlformats.org/drawingml/2006/main">
              <a:ext uri="{FF2B5EF4-FFF2-40B4-BE49-F238E27FC236}">
                <a16:creationId xmlns:a16="http://schemas.microsoft.com/office/drawing/2014/main" id="{7545DDFD-00BC-41B1-A5D1-0A763C35A843}"/>
              </a:ext>
            </a:extLst>
          </p:cNvPr>
          <p:cNvSpPr>
            <a:spLocks xmlns:a="http://schemas.openxmlformats.org/drawingml/2006/main" noGrp="1"/>
          </p:cNvSpPr>
          <p:nvPr/>
        </p:nvSpPr>
        <p:spPr>
          <a:xfrm xmlns:a="http://schemas.openxmlformats.org/drawingml/2006/main">
            <a:off x="428625" y="1619250"/>
            <a:ext cx="1952625" cy="4095750"/>
          </a:xfrm>
          <a:prstGeom xmlns:a="http://schemas.openxmlformats.org/drawingml/2006/main" prst="roundRect">
            <a:avLst>
              <a:gd name="adj" fmla="val 5854"/>
            </a:avLst>
          </a:prstGeom>
          <a:noFill xmlns:a="http://schemas.openxmlformats.org/drawingml/2006/main"/>
          <a:ln xmlns:a="http://schemas.openxmlformats.org/drawingml/2006/main" w="9525">
            <a:solidFill>
              <a:srgbClr val="D9B18D"/>
            </a:solidFill>
            <a:prstDash val="solid"/>
          </a:ln>
        </p:spPr>
      </p:sp>
      <p:sp>
        <p:nvSpPr>
          <p:cNvPr id="8" name="">
            <a:extLst xmlns:a="http://schemas.openxmlformats.org/drawingml/2006/main">
              <a:ext uri="{FF2B5EF4-FFF2-40B4-BE49-F238E27FC236}">
                <a16:creationId xmlns:a16="http://schemas.microsoft.com/office/drawing/2014/main" id="{BF72535D-3095-454E-88B4-E7CBA0998823}"/>
              </a:ext>
            </a:extLst>
          </p:cNvPr>
          <p:cNvSpPr>
            <a:spLocks xmlns:a="http://schemas.openxmlformats.org/drawingml/2006/main" noGrp="1"/>
          </p:cNvSpPr>
          <p:nvPr/>
        </p:nvSpPr>
        <p:spPr>
          <a:xfrm xmlns:a="http://schemas.openxmlformats.org/drawingml/2006/main">
            <a:off x="2571750" y="1619250"/>
            <a:ext cx="4667250" cy="4095750"/>
          </a:xfrm>
          <a:prstGeom xmlns:a="http://schemas.openxmlformats.org/drawingml/2006/main" prst="roundRect">
            <a:avLst>
              <a:gd name="adj" fmla="val 2791"/>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algn="l">
              <a:defRPr sz="1275" b="0" i="0">
                <a:solidFill>
                  <a:srgbClr val="173B57"/>
                </a:solidFill>
                <a:latin typeface="Arial"/>
                <a:ea typeface="Arial"/>
                <a:cs typeface="Arial"/>
              </a:defRPr>
            </a:pPr>
            <a:r>
              <a:t>Circulaire dite « Lettre aux instituteurs », Jules Ferry, 17 novembre 1883.</a:t>
            </a:r>
          </a:p>
          <a:p xmlns:a="http://schemas.openxmlformats.org/drawingml/2006/main">
            <a:pPr algn="l">
              <a:defRPr sz="1275" b="0" i="0">
                <a:solidFill>
                  <a:srgbClr val="173B57"/>
                </a:solidFill>
                <a:latin typeface="Arial"/>
                <a:ea typeface="Arial"/>
                <a:cs typeface="Arial"/>
              </a:defRPr>
            </a:pPr>
            <a:r>
              <a:t/>
            </a:r>
          </a:p>
          <a:p xmlns:a="http://schemas.openxmlformats.org/drawingml/2006/main">
            <a:pPr algn="l">
              <a:defRPr sz="1275" b="0" i="0">
                <a:solidFill>
                  <a:srgbClr val="173B57"/>
                </a:solidFill>
                <a:latin typeface="Arial"/>
                <a:ea typeface="Arial"/>
                <a:cs typeface="Arial"/>
              </a:defRPr>
            </a:pPr>
            <a:r>
              <a:t>« La loi du 28 mars […] met en dehors du programme obligatoire l’enseignement de tout dogme particulier ; d’autre part, elle y place au premier rang l’enseignement moral et civique. L’instruction religieuse appartient aux familles et à l’Église, l’instruction morale à l’école. […] [Il faut distinguer] celui des croyances, qui sont personnelles, libres et variables, et celui des connaissances, qui sont communes et indispensables à tous. »</a:t>
            </a:r>
          </a:p>
          <a:p xmlns:a="http://schemas.openxmlformats.org/drawingml/2006/main">
            <a:pPr algn="l">
              <a:defRPr sz="1275" b="0" i="0">
                <a:solidFill>
                  <a:srgbClr val="173B57"/>
                </a:solidFill>
                <a:latin typeface="Arial"/>
                <a:ea typeface="Arial"/>
                <a:cs typeface="Arial"/>
              </a:defRPr>
            </a:pPr>
            <a:r>
              <a:t/>
            </a:r>
          </a:p>
          <a:p xmlns:a="http://schemas.openxmlformats.org/drawingml/2006/main">
            <a:pPr algn="l">
              <a:defRPr sz="1275" b="0" i="0">
                <a:solidFill>
                  <a:srgbClr val="173B57"/>
                </a:solidFill>
                <a:latin typeface="Arial"/>
                <a:ea typeface="Arial"/>
                <a:cs typeface="Arial"/>
              </a:defRPr>
            </a:pPr>
            <a:r>
              <a:t>À la fin de sa lettre, Jules Ferry demande aux instituteurs de contribuer à « préparer à notre pays une génération de bons citoyens ».</a:t>
            </a:r>
          </a:p>
        </p:txBody>
      </p:sp>
      <p:sp>
        <p:nvSpPr>
          <p:cNvPr id="9" name="">
            <a:extLst xmlns:a="http://schemas.openxmlformats.org/drawingml/2006/main">
              <a:ext uri="{FF2B5EF4-FFF2-40B4-BE49-F238E27FC236}">
                <a16:creationId xmlns:a16="http://schemas.microsoft.com/office/drawing/2014/main" id="{B58FF71B-36EF-48C1-B23B-542CAF198EC1}"/>
              </a:ext>
            </a:extLst>
          </p:cNvPr>
          <p:cNvSpPr>
            <a:spLocks xmlns:a="http://schemas.openxmlformats.org/drawingml/2006/main" noGrp="1"/>
          </p:cNvSpPr>
          <p:nvPr/>
        </p:nvSpPr>
        <p:spPr>
          <a:xfrm xmlns:a="http://schemas.openxmlformats.org/drawingml/2006/main">
            <a:off x="7477125" y="1619250"/>
            <a:ext cx="4257675" cy="4095750"/>
          </a:xfrm>
          <a:prstGeom xmlns:a="http://schemas.openxmlformats.org/drawingml/2006/main" prst="roundRect">
            <a:avLst>
              <a:gd name="adj" fmla="val 2791"/>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52400" tIns="133350" rIns="152400" bIns="133350" anchor="ctr">
            <a:normAutofit fontScale="100000"/>
          </a:bodyPr>
          <a:lstStyle xmlns:a="http://schemas.openxmlformats.org/drawingml/2006/main"/>
          <a:p xmlns:a="http://schemas.openxmlformats.org/drawingml/2006/main">
            <a:pPr algn="l">
              <a:spcAft>
                <a:spcPts val="14"/>
              </a:spcAft>
              <a:defRPr sz="1500" b="0" i="0">
                <a:solidFill>
                  <a:srgbClr val="173B57"/>
                </a:solidFill>
                <a:latin typeface="Arial"/>
                <a:ea typeface="Arial"/>
                <a:cs typeface="Arial"/>
              </a:defRPr>
            </a:pPr>
            <a:r>
              <a:rPr b="1">
                <a:solidFill>
                  <a:srgbClr val="B64F16"/>
                </a:solidFill>
              </a:rPr>
              <a:t>1. </a:t>
            </a:r>
            <a:r>
              <a:rPr b="1">
                <a:solidFill>
                  <a:srgbClr val="173B57"/>
                </a:solidFill>
              </a:rPr>
              <a:t>Quel enseignement est retiré du programme obligatoire de l’école publique ?</a:t>
            </a:r>
          </a:p>
          <a:p xmlns:a="http://schemas.openxmlformats.org/drawingml/2006/main">
            <a:pPr algn="l">
              <a:spcAft>
                <a:spcPts val="14"/>
              </a:spcAft>
              <a:defRPr sz="1500" b="0" i="0">
                <a:solidFill>
                  <a:srgbClr val="173B57"/>
                </a:solidFill>
                <a:latin typeface="Arial"/>
                <a:ea typeface="Arial"/>
                <a:cs typeface="Arial"/>
              </a:defRPr>
            </a:pPr>
            <a:r>
              <a:rPr b="1">
                <a:solidFill>
                  <a:srgbClr val="B64F16"/>
                </a:solidFill>
              </a:rPr>
              <a:t>2. </a:t>
            </a:r>
            <a:r>
              <a:rPr b="1">
                <a:solidFill>
                  <a:srgbClr val="173B57"/>
                </a:solidFill>
              </a:rPr>
              <a:t>À qui Jules Ferry attribue-t-il l’instruction religieuse ? Et l’instruction morale ?</a:t>
            </a:r>
          </a:p>
          <a:p xmlns:a="http://schemas.openxmlformats.org/drawingml/2006/main">
            <a:pPr algn="l">
              <a:spcAft>
                <a:spcPts val="14"/>
              </a:spcAft>
              <a:defRPr sz="1500" b="0" i="0">
                <a:solidFill>
                  <a:srgbClr val="173B57"/>
                </a:solidFill>
                <a:latin typeface="Arial"/>
                <a:ea typeface="Arial"/>
                <a:cs typeface="Arial"/>
              </a:defRPr>
            </a:pPr>
            <a:r>
              <a:rPr b="1">
                <a:solidFill>
                  <a:srgbClr val="B64F16"/>
                </a:solidFill>
              </a:rPr>
              <a:t>3. </a:t>
            </a:r>
            <a:r>
              <a:rPr b="1">
                <a:solidFill>
                  <a:srgbClr val="173B57"/>
                </a:solidFill>
              </a:rPr>
              <a:t>Quelles connaissances l’école doit-elle transmettre à tous ?</a:t>
            </a:r>
          </a:p>
          <a:p xmlns:a="http://schemas.openxmlformats.org/drawingml/2006/main">
            <a:pPr algn="l">
              <a:spcAft>
                <a:spcPts val="14"/>
              </a:spcAft>
              <a:defRPr sz="1500" b="0" i="0">
                <a:solidFill>
                  <a:srgbClr val="173B57"/>
                </a:solidFill>
                <a:latin typeface="Arial"/>
                <a:ea typeface="Arial"/>
                <a:cs typeface="Arial"/>
              </a:defRPr>
            </a:pPr>
            <a:r>
              <a:rPr b="1">
                <a:solidFill>
                  <a:srgbClr val="B64F16"/>
                </a:solidFill>
              </a:rPr>
              <a:t>4. </a:t>
            </a:r>
            <a:r>
              <a:rPr b="1">
                <a:solidFill>
                  <a:srgbClr val="173B57"/>
                </a:solidFill>
              </a:rPr>
              <a:t>Quel type d’adultes l’école doit-elle contribuer à former ?</a:t>
            </a:r>
          </a:p>
        </p:txBody>
      </p:sp>
      <p:sp>
        <p:nvSpPr>
          <p:cNvPr id="10" name="">
            <a:extLst xmlns:a="http://schemas.openxmlformats.org/drawingml/2006/main">
              <a:ext uri="{FF2B5EF4-FFF2-40B4-BE49-F238E27FC236}">
                <a16:creationId xmlns:a16="http://schemas.microsoft.com/office/drawing/2014/main" id="{41F22DF0-44A6-4F04-AF1B-4617B4280A4D}"/>
              </a:ext>
            </a:extLst>
          </p:cNvPr>
          <p:cNvSpPr>
            <a:spLocks xmlns:a="http://schemas.openxmlformats.org/drawingml/2006/main" noGrp="1"/>
          </p:cNvSpPr>
          <p:nvPr/>
        </p:nvSpPr>
        <p:spPr>
          <a:xfrm xmlns:a="http://schemas.openxmlformats.org/drawingml/2006/main">
            <a:off x="571500" y="5905500"/>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050" b="1" i="0">
                <a:solidFill>
                  <a:srgbClr val="B64F16"/>
                </a:solidFill>
                <a:latin typeface="Arial"/>
                <a:ea typeface="Arial"/>
                <a:cs typeface="Arial"/>
              </a:defRPr>
            </a:pPr>
            <a:r>
              <a:t>Méthode : j’identifie → j’observe → je prélève une preuve → je justifie.</a:t>
            </a:r>
          </a:p>
        </p:txBody>
      </p:sp>
      <p:sp>
        <p:nvSpPr>
          <p:cNvPr id="11" name="">
            <a:extLst xmlns:a="http://schemas.openxmlformats.org/drawingml/2006/main">
              <a:ext uri="{FF2B5EF4-FFF2-40B4-BE49-F238E27FC236}">
                <a16:creationId xmlns:a16="http://schemas.microsoft.com/office/drawing/2014/main" id="{3E0B9099-1C28-411E-BCFF-3B1C223E4871}"/>
              </a:ext>
            </a:extLst>
          </p:cNvPr>
          <p:cNvSpPr>
            <a:spLocks xmlns:a="http://schemas.openxmlformats.org/drawingml/2006/main" noGrp="1"/>
          </p:cNvSpPr>
          <p:nvPr/>
        </p:nvSpPr>
        <p:spPr>
          <a:xfrm xmlns:a="http://schemas.openxmlformats.org/drawingml/2006/main">
            <a:off x="533400" y="6181725"/>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Ministère de l’Éducation nationale, L’Idée républicaine, anthologie, p. 133-140.</a:t>
            </a:r>
          </a:p>
        </p:txBody>
      </p:sp>
      <p:sp>
        <p:nvSpPr>
          <p:cNvPr id="12" name="">
            <a:extLst xmlns:a="http://schemas.openxmlformats.org/drawingml/2006/main">
              <a:ext uri="{FF2B5EF4-FFF2-40B4-BE49-F238E27FC236}">
                <a16:creationId xmlns:a16="http://schemas.microsoft.com/office/drawing/2014/main" id="{37EBD349-92D0-4E61-866B-771E2DB475AC}"/>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3" name="">
            <a:extLst xmlns:a="http://schemas.openxmlformats.org/drawingml/2006/main">
              <a:ext uri="{FF2B5EF4-FFF2-40B4-BE49-F238E27FC236}">
                <a16:creationId xmlns:a16="http://schemas.microsoft.com/office/drawing/2014/main" id="{42D9441B-CB91-4CFB-B2E2-8A2F3FD6738C}"/>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4" name="">
            <a:extLst xmlns:a="http://schemas.openxmlformats.org/drawingml/2006/main">
              <a:ext uri="{FF2B5EF4-FFF2-40B4-BE49-F238E27FC236}">
                <a16:creationId xmlns:a16="http://schemas.microsoft.com/office/drawing/2014/main" id="{BF249C78-5F87-4720-AB5A-F7CEB69AE987}"/>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650515120"/>
      </p:ext>
    </p:extLst>
  </p:cSld>
</p:sld>
</file>

<file path=ppt/slides/slide7.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9CCD2DFE-6294-4497-8297-CBB4D4337675}"/>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F74076E9-9905-4264-85BF-F2BE446D36E7}"/>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FCC98B62-3922-423E-ACDB-3B5F4E43F630}"/>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CORRECTION · S3-D2</a:t>
            </a:r>
          </a:p>
        </p:txBody>
      </p:sp>
      <p:sp>
        <p:nvSpPr>
          <p:cNvPr id="4" name="">
            <a:extLst xmlns:a="http://schemas.openxmlformats.org/drawingml/2006/main">
              <a:ext uri="{FF2B5EF4-FFF2-40B4-BE49-F238E27FC236}">
                <a16:creationId xmlns:a16="http://schemas.microsoft.com/office/drawing/2014/main" id="{C0E2B0B8-AAB5-46B6-A5CA-5114BD43FB6E}"/>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S3-D2</a:t>
            </a:r>
          </a:p>
        </p:txBody>
      </p:sp>
      <p:sp>
        <p:nvSpPr>
          <p:cNvPr id="5" name="">
            <a:extLst xmlns:a="http://schemas.openxmlformats.org/drawingml/2006/main">
              <a:ext uri="{FF2B5EF4-FFF2-40B4-BE49-F238E27FC236}">
                <a16:creationId xmlns:a16="http://schemas.microsoft.com/office/drawing/2014/main" id="{2576C89C-4274-4F13-BC1F-766E689BAC41}"/>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A32FF304-DFB9-4FC2-AC6F-877D2518B83F}"/>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1. </a:t>
            </a:r>
            <a:r>
              <a:rPr b="0">
                <a:solidFill>
                  <a:srgbClr val="2E7D32"/>
                </a:solidFill>
              </a:rPr>
              <a:t>L’enseignement de tout dogme religieux particulier est retiré du programme obligatoire.</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2. </a:t>
            </a:r>
            <a:r>
              <a:rPr b="0">
                <a:solidFill>
                  <a:srgbClr val="2E7D32"/>
                </a:solidFill>
              </a:rPr>
              <a:t>L’instruction religieuse appartient aux familles et à l’Église ; l’instruction morale appartient à l’école.</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3. </a:t>
            </a:r>
            <a:r>
              <a:rPr b="0">
                <a:solidFill>
                  <a:srgbClr val="2E7D32"/>
                </a:solidFill>
              </a:rPr>
              <a:t>L’école doit transmettre des connaissances communes et indispensables à tous.</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4. </a:t>
            </a:r>
            <a:r>
              <a:rPr b="0">
                <a:solidFill>
                  <a:srgbClr val="2E7D32"/>
                </a:solidFill>
              </a:rPr>
              <a:t>Elle doit contribuer à former de futurs citoyens.</a:t>
            </a:r>
          </a:p>
        </p:txBody>
      </p:sp>
      <p:sp>
        <p:nvSpPr>
          <p:cNvPr id="7" name="">
            <a:extLst xmlns:a="http://schemas.openxmlformats.org/drawingml/2006/main">
              <a:ext uri="{FF2B5EF4-FFF2-40B4-BE49-F238E27FC236}">
                <a16:creationId xmlns:a16="http://schemas.microsoft.com/office/drawing/2014/main" id="{6B22801A-D32E-41D5-9AE1-DB67D6B09802}"/>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A2461E91-FB82-42FE-81C6-58648E7F389A}"/>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marL="24" indent="-14" algn="l">
              <a:spcAft>
                <a:spcPts val="12"/>
              </a:spcAft>
              <a:buChar char="•"/>
              <a:defRPr sz="1350" b="0" i="0">
                <a:solidFill>
                  <a:srgbClr val="173B57"/>
                </a:solidFill>
                <a:latin typeface="Arial"/>
                <a:ea typeface="Arial"/>
                <a:cs typeface="Arial"/>
              </a:defRPr>
            </a:pPr>
            <a:r>
              <a:rPr>
                <a:solidFill>
                  <a:srgbClr val="173B57"/>
                </a:solidFill>
              </a:rPr>
              <a:t>« l’enseignement de tout dogme particulier » est mis hors du programme obligatoire.</a:t>
            </a:r>
          </a:p>
          <a:p xmlns:a="http://schemas.openxmlformats.org/drawingml/2006/main">
            <a:pPr marL="24" indent="-14" algn="l">
              <a:spcAft>
                <a:spcPts val="12"/>
              </a:spcAft>
              <a:buChar char="•"/>
              <a:defRPr sz="1350" b="0" i="0">
                <a:solidFill>
                  <a:srgbClr val="173B57"/>
                </a:solidFill>
                <a:latin typeface="Arial"/>
                <a:ea typeface="Arial"/>
                <a:cs typeface="Arial"/>
              </a:defRPr>
            </a:pPr>
            <a:r>
              <a:rPr>
                <a:solidFill>
                  <a:srgbClr val="173B57"/>
                </a:solidFill>
              </a:rPr>
              <a:t>« L’instruction religieuse appartient aux familles et à l’Église, l’instruction morale à l’école. »</a:t>
            </a:r>
          </a:p>
          <a:p xmlns:a="http://schemas.openxmlformats.org/drawingml/2006/main">
            <a:pPr marL="24" indent="-14" algn="l">
              <a:spcAft>
                <a:spcPts val="12"/>
              </a:spcAft>
              <a:buChar char="•"/>
              <a:defRPr sz="1350" b="0" i="0">
                <a:solidFill>
                  <a:srgbClr val="173B57"/>
                </a:solidFill>
                <a:latin typeface="Arial"/>
                <a:ea typeface="Arial"/>
                <a:cs typeface="Arial"/>
              </a:defRPr>
            </a:pPr>
            <a:r>
              <a:rPr>
                <a:solidFill>
                  <a:srgbClr val="173B57"/>
                </a:solidFill>
              </a:rPr>
              <a:t>« connaissances […] communes et indispensables à tous » ; « bons citoyens ».</a:t>
            </a:r>
          </a:p>
        </p:txBody>
      </p:sp>
      <p:sp>
        <p:nvSpPr>
          <p:cNvPr id="9" name="">
            <a:extLst xmlns:a="http://schemas.openxmlformats.org/drawingml/2006/main">
              <a:ext uri="{FF2B5EF4-FFF2-40B4-BE49-F238E27FC236}">
                <a16:creationId xmlns:a16="http://schemas.microsoft.com/office/drawing/2014/main" id="{23E9DA83-0F4B-437A-9D03-95A7A0E9367C}"/>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81904"/>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L’école transmet des connaissances et une morale civique communes ; les croyances religieuses relèvent des familles et des Églises.</a:t>
            </a:r>
          </a:p>
        </p:txBody>
      </p:sp>
      <p:sp>
        <p:nvSpPr>
          <p:cNvPr id="10" name="">
            <a:extLst xmlns:a="http://schemas.openxmlformats.org/drawingml/2006/main">
              <a:ext uri="{FF2B5EF4-FFF2-40B4-BE49-F238E27FC236}">
                <a16:creationId xmlns:a16="http://schemas.microsoft.com/office/drawing/2014/main" id="{17FDE78D-D6FF-4616-A5B5-147B6B91F6C4}"/>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AB621544-9A23-4E85-AD7A-E1B69F007895}"/>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2" name="">
            <a:extLst xmlns:a="http://schemas.openxmlformats.org/drawingml/2006/main">
              <a:ext uri="{FF2B5EF4-FFF2-40B4-BE49-F238E27FC236}">
                <a16:creationId xmlns:a16="http://schemas.microsoft.com/office/drawing/2014/main" id="{AEF78A42-AB4E-4263-82E4-70814D924480}"/>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17824662"/>
      </p:ext>
    </p:extLst>
  </p:cSld>
</p:sld>
</file>

<file path=ppt/slides/slide8.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F2179AB-FD53-4797-AFDD-AEDDE1BB2419}"/>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50EF304F-AEBD-4888-9240-C3F5055F37CA}"/>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4C1EDE07-7ED8-4B6F-8653-803F2F3F7073}"/>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TRACE ÉCRITE</a:t>
            </a:r>
          </a:p>
        </p:txBody>
      </p:sp>
      <p:sp>
        <p:nvSpPr>
          <p:cNvPr id="4" name="">
            <a:extLst xmlns:a="http://schemas.openxmlformats.org/drawingml/2006/main">
              <a:ext uri="{FF2B5EF4-FFF2-40B4-BE49-F238E27FC236}">
                <a16:creationId xmlns:a16="http://schemas.microsoft.com/office/drawing/2014/main" id="{18B73BD6-A636-4C0B-AE96-5024DE20C7DF}"/>
              </a:ext>
            </a:extLst>
          </p:cNvPr>
          <p:cNvSpPr>
            <a:spLocks xmlns:a="http://schemas.openxmlformats.org/drawingml/2006/main" noGrp="1"/>
          </p:cNvSpPr>
          <p:nvPr/>
        </p:nvSpPr>
        <p:spPr>
          <a:xfrm xmlns:a="http://schemas.openxmlformats.org/drawingml/2006/main">
            <a:off x="457200" y="628650"/>
            <a:ext cx="8763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0057B8"/>
                </a:solidFill>
                <a:latin typeface="Arial"/>
                <a:ea typeface="Arial"/>
                <a:cs typeface="Arial"/>
              </a:defRPr>
            </a:pPr>
            <a:r>
              <a:t>Ce que l’école apprend aux enfants</a:t>
            </a:r>
          </a:p>
        </p:txBody>
      </p:sp>
      <p:sp>
        <p:nvSpPr>
          <p:cNvPr id="5" name="">
            <a:extLst xmlns:a="http://schemas.openxmlformats.org/drawingml/2006/main">
              <a:ext uri="{FF2B5EF4-FFF2-40B4-BE49-F238E27FC236}">
                <a16:creationId xmlns:a16="http://schemas.microsoft.com/office/drawing/2014/main" id="{B50D44AF-BFC6-4363-978F-829738CE230A}"/>
              </a:ext>
            </a:extLst>
          </p:cNvPr>
          <p:cNvSpPr>
            <a:spLocks xmlns:a="http://schemas.openxmlformats.org/drawingml/2006/main" noGrp="1"/>
          </p:cNvSpPr>
          <p:nvPr/>
        </p:nvSpPr>
        <p:spPr>
          <a:xfrm xmlns:a="http://schemas.openxmlformats.org/drawingml/2006/main">
            <a:off x="457200" y="1162050"/>
            <a:ext cx="6153150"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6" name="">
            <a:extLst xmlns:a="http://schemas.openxmlformats.org/drawingml/2006/main">
              <a:ext uri="{FF2B5EF4-FFF2-40B4-BE49-F238E27FC236}">
                <a16:creationId xmlns:a16="http://schemas.microsoft.com/office/drawing/2014/main" id="{DA6DF68B-0F1C-40F5-885D-09D4FC61B8B8}"/>
              </a:ext>
            </a:extLst>
          </p:cNvPr>
          <p:cNvSpPr>
            <a:spLocks xmlns:a="http://schemas.openxmlformats.org/drawingml/2006/main" noGrp="1"/>
          </p:cNvSpPr>
          <p:nvPr/>
        </p:nvSpPr>
        <p:spPr>
          <a:xfrm xmlns:a="http://schemas.openxmlformats.org/drawingml/2006/main">
            <a:off x="457200" y="1238250"/>
            <a:ext cx="6153150"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7" name="">
            <a:extLst xmlns:a="http://schemas.openxmlformats.org/drawingml/2006/main">
              <a:ext uri="{FF2B5EF4-FFF2-40B4-BE49-F238E27FC236}">
                <a16:creationId xmlns:a16="http://schemas.microsoft.com/office/drawing/2014/main" id="{EEE9FF24-6A7A-4675-9347-850D95CC0726}"/>
              </a:ext>
            </a:extLst>
          </p:cNvPr>
          <p:cNvSpPr>
            <a:spLocks xmlns:a="http://schemas.openxmlformats.org/drawingml/2006/main" noGrp="1"/>
          </p:cNvSpPr>
          <p:nvPr/>
        </p:nvSpPr>
        <p:spPr>
          <a:xfrm xmlns:a="http://schemas.openxmlformats.org/drawingml/2006/main">
            <a:off x="9810750" y="685800"/>
            <a:ext cx="1619250" cy="361950"/>
          </a:xfrm>
          <a:prstGeom xmlns:a="http://schemas.openxmlformats.org/drawingml/2006/main" prst="roundRect">
            <a:avLst>
              <a:gd name="adj" fmla="val 21053"/>
            </a:avLst>
          </a:prstGeom>
          <a:solidFill xmlns:a="http://schemas.openxmlformats.org/drawingml/2006/main">
            <a:srgbClr val="C53D32"/>
          </a:solidFill>
          <a:ln xmlns:a="http://schemas.openxmlformats.org/drawingml/2006/main" w="0">
            <a:noFill/>
            <a:prstDash val="solid"/>
          </a:ln>
        </p:spPr>
        <p:txBody>
          <a:bodyPr xmlns:a="http://schemas.openxmlformats.org/drawingml/2006/main" wrap="square" lIns="76200" tIns="57150" rIns="76200" bIns="57150" anchor="ctr">
            <a:normAutofit fontScale="98674"/>
          </a:bodyPr>
          <a:lstStyle xmlns:a="http://schemas.openxmlformats.org/drawingml/2006/main"/>
          <a:p xmlns:a="http://schemas.openxmlformats.org/drawingml/2006/main">
            <a:pPr algn="ctr">
              <a:defRPr sz="1350" b="1" i="0">
                <a:solidFill>
                  <a:srgbClr val="FFFFFF"/>
                </a:solidFill>
                <a:latin typeface="Arial"/>
                <a:ea typeface="Arial"/>
                <a:cs typeface="Arial"/>
              </a:defRPr>
            </a:pPr>
            <a:r>
              <a:t>À copier</a:t>
            </a:r>
          </a:p>
        </p:txBody>
      </p:sp>
      <p:sp>
        <p:nvSpPr>
          <p:cNvPr id="8" name="">
            <a:extLst xmlns:a="http://schemas.openxmlformats.org/drawingml/2006/main">
              <a:ext uri="{FF2B5EF4-FFF2-40B4-BE49-F238E27FC236}">
                <a16:creationId xmlns:a16="http://schemas.microsoft.com/office/drawing/2014/main" id="{F4EAEA3B-27F0-4D2B-BDBD-57B4EEFC80FF}"/>
              </a:ext>
            </a:extLst>
          </p:cNvPr>
          <p:cNvSpPr>
            <a:spLocks xmlns:a="http://schemas.openxmlformats.org/drawingml/2006/main" noGrp="1"/>
          </p:cNvSpPr>
          <p:nvPr/>
        </p:nvSpPr>
        <p:spPr>
          <a:xfrm xmlns:a="http://schemas.openxmlformats.org/drawingml/2006/main">
            <a:off x="685800" y="1428750"/>
            <a:ext cx="10820400" cy="461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114300" tIns="95250" rIns="114300" bIns="95250" anchor="t">
            <a:normAutofit fontScale="100000"/>
          </a:bodyPr>
          <a:lstStyle xmlns:a="http://schemas.openxmlformats.org/drawingml/2006/main"/>
          <a:p xmlns:a="http://schemas.openxmlformats.org/drawingml/2006/main">
            <a:pPr marL="28" indent="-15" algn="l">
              <a:spcAft>
                <a:spcPts val="10"/>
              </a:spcAft>
              <a:buChar char="•"/>
              <a:defRPr sz="1725" b="0">
                <a:solidFill>
                  <a:srgbClr val="0057B8"/>
                </a:solidFill>
                <a:latin typeface="Arial"/>
                <a:ea typeface="Arial"/>
                <a:cs typeface="Arial"/>
              </a:defRPr>
            </a:pPr>
            <a:r>
              <a:rPr b="0">
                <a:solidFill>
                  <a:srgbClr val="0057B8"/>
                </a:solidFill>
              </a:rPr>
              <a:t>La loi de 1882 prévoit un programme large : lecture, écriture, langue française, histoire, géographie, sciences, arts et gymnastique.</a:t>
            </a:r>
          </a:p>
          <a:p xmlns:a="http://schemas.openxmlformats.org/drawingml/2006/main">
            <a:pPr marL="28" indent="-15" algn="l">
              <a:spcAft>
                <a:spcPts val="10"/>
              </a:spcAft>
              <a:buChar char="•"/>
              <a:defRPr sz="1725" b="0">
                <a:solidFill>
                  <a:srgbClr val="0057B8"/>
                </a:solidFill>
                <a:latin typeface="Arial"/>
                <a:ea typeface="Arial"/>
                <a:cs typeface="Arial"/>
              </a:defRPr>
            </a:pPr>
            <a:r>
              <a:rPr b="0">
                <a:solidFill>
                  <a:srgbClr val="0057B8"/>
                </a:solidFill>
              </a:rPr>
              <a:t>L’</a:t>
            </a:r>
            <a:r>
              <a:rPr b="1">
                <a:solidFill>
                  <a:srgbClr val="D62828"/>
                </a:solidFill>
              </a:rPr>
              <a:t>instruction morale et civique</a:t>
            </a:r>
            <a:r>
              <a:rPr b="0">
                <a:solidFill>
                  <a:srgbClr val="0057B8"/>
                </a:solidFill>
              </a:rPr>
              <a:t> occupe une place importante dans l’école publique.</a:t>
            </a:r>
          </a:p>
          <a:p xmlns:a="http://schemas.openxmlformats.org/drawingml/2006/main">
            <a:pPr marL="28" indent="-15" algn="l">
              <a:spcAft>
                <a:spcPts val="10"/>
              </a:spcAft>
              <a:buChar char="•"/>
              <a:defRPr sz="1725" b="0">
                <a:solidFill>
                  <a:srgbClr val="0057B8"/>
                </a:solidFill>
                <a:latin typeface="Arial"/>
                <a:ea typeface="Arial"/>
                <a:cs typeface="Arial"/>
              </a:defRPr>
            </a:pPr>
            <a:r>
              <a:rPr b="0">
                <a:solidFill>
                  <a:srgbClr val="0057B8"/>
                </a:solidFill>
              </a:rPr>
              <a:t>L’école distingue les connaissances </a:t>
            </a:r>
            <a:r>
              <a:rPr b="1">
                <a:solidFill>
                  <a:srgbClr val="D62828"/>
                </a:solidFill>
              </a:rPr>
              <a:t>communes à tous</a:t>
            </a:r>
            <a:r>
              <a:rPr b="0">
                <a:solidFill>
                  <a:srgbClr val="0057B8"/>
                </a:solidFill>
              </a:rPr>
              <a:t> des croyances religieuses, qui relèvent des familles et des Églises.</a:t>
            </a:r>
          </a:p>
          <a:p xmlns:a="http://schemas.openxmlformats.org/drawingml/2006/main">
            <a:pPr marL="28" indent="-15" algn="l">
              <a:spcAft>
                <a:spcPts val="10"/>
              </a:spcAft>
              <a:buChar char="•"/>
              <a:defRPr sz="1725" b="0">
                <a:solidFill>
                  <a:srgbClr val="0057B8"/>
                </a:solidFill>
                <a:latin typeface="Arial"/>
                <a:ea typeface="Arial"/>
                <a:cs typeface="Arial"/>
              </a:defRPr>
            </a:pPr>
            <a:r>
              <a:rPr b="0">
                <a:solidFill>
                  <a:srgbClr val="0057B8"/>
                </a:solidFill>
              </a:rPr>
              <a:t>L’histoire, la géographie et l’instruction civique font connaître la France et la </a:t>
            </a:r>
            <a:r>
              <a:rPr b="1">
                <a:solidFill>
                  <a:srgbClr val="D62828"/>
                </a:solidFill>
              </a:rPr>
              <a:t>République</a:t>
            </a:r>
            <a:r>
              <a:rPr b="0">
                <a:solidFill>
                  <a:srgbClr val="0057B8"/>
                </a:solidFill>
              </a:rPr>
              <a:t>.</a:t>
            </a:r>
          </a:p>
          <a:p xmlns:a="http://schemas.openxmlformats.org/drawingml/2006/main">
            <a:pPr marL="28" indent="-15" algn="l">
              <a:spcAft>
                <a:spcPts val="10"/>
              </a:spcAft>
              <a:buChar char="•"/>
              <a:defRPr sz="1725" b="0">
                <a:solidFill>
                  <a:srgbClr val="0057B8"/>
                </a:solidFill>
                <a:latin typeface="Arial"/>
                <a:ea typeface="Arial"/>
                <a:cs typeface="Arial"/>
              </a:defRPr>
            </a:pPr>
            <a:r>
              <a:rPr b="0">
                <a:solidFill>
                  <a:srgbClr val="0057B8"/>
                </a:solidFill>
              </a:rPr>
              <a:t>Les programmes restent inégaux : exercices militaires pour les garçons, travaux à l’aiguille pour les filles.</a:t>
            </a:r>
          </a:p>
          <a:p xmlns:a="http://schemas.openxmlformats.org/drawingml/2006/main">
            <a:pPr marL="28" indent="-15" algn="l">
              <a:spcAft>
                <a:spcPts val="10"/>
              </a:spcAft>
              <a:buChar char="•"/>
              <a:defRPr sz="1725" b="0">
                <a:solidFill>
                  <a:srgbClr val="0057B8"/>
                </a:solidFill>
                <a:latin typeface="Arial"/>
                <a:ea typeface="Arial"/>
                <a:cs typeface="Arial"/>
              </a:defRPr>
            </a:pPr>
            <a:r>
              <a:rPr b="0">
                <a:solidFill>
                  <a:srgbClr val="0057B8"/>
                </a:solidFill>
              </a:rPr>
              <a:t>L’école doit instruire les enfants et contribuer à former de futurs </a:t>
            </a:r>
            <a:r>
              <a:rPr b="1">
                <a:solidFill>
                  <a:srgbClr val="D62828"/>
                </a:solidFill>
              </a:rPr>
              <a:t>citoyens</a:t>
            </a:r>
            <a:r>
              <a:rPr b="0">
                <a:solidFill>
                  <a:srgbClr val="0057B8"/>
                </a:solidFill>
              </a:rPr>
              <a:t>.</a:t>
            </a:r>
          </a:p>
        </p:txBody>
      </p:sp>
      <p:sp>
        <p:nvSpPr>
          <p:cNvPr id="9" name="">
            <a:extLst xmlns:a="http://schemas.openxmlformats.org/drawingml/2006/main">
              <a:ext uri="{FF2B5EF4-FFF2-40B4-BE49-F238E27FC236}">
                <a16:creationId xmlns:a16="http://schemas.microsoft.com/office/drawing/2014/main" id="{59569B4F-BB68-4AE9-9B4D-85C34B47047F}"/>
              </a:ext>
            </a:extLst>
          </p:cNvPr>
          <p:cNvSpPr>
            <a:spLocks xmlns:a="http://schemas.openxmlformats.org/drawingml/2006/main" noGrp="1"/>
          </p:cNvSpPr>
          <p:nvPr/>
        </p:nvSpPr>
        <p:spPr>
          <a:xfrm xmlns:a="http://schemas.openxmlformats.org/drawingml/2006/main">
            <a:off x="552450" y="1276350"/>
            <a:ext cx="11087100" cy="4953000"/>
          </a:xfrm>
          <a:prstGeom xmlns:a="http://schemas.openxmlformats.org/drawingml/2006/main" prst="roundRect">
            <a:avLst>
              <a:gd name="adj" fmla="val 3077"/>
            </a:avLst>
          </a:prstGeom>
          <a:noFill xmlns:a="http://schemas.openxmlformats.org/drawingml/2006/main"/>
          <a:ln xmlns:a="http://schemas.openxmlformats.org/drawingml/2006/main" w="28575">
            <a:solidFill>
              <a:srgbClr val="E77D22"/>
            </a:solidFill>
            <a:prstDash val="solid"/>
          </a:ln>
        </p:spPr>
      </p:sp>
      <p:sp>
        <p:nvSpPr>
          <p:cNvPr id="10" name="">
            <a:extLst xmlns:a="http://schemas.openxmlformats.org/drawingml/2006/main">
              <a:ext uri="{FF2B5EF4-FFF2-40B4-BE49-F238E27FC236}">
                <a16:creationId xmlns:a16="http://schemas.microsoft.com/office/drawing/2014/main" id="{FE867E70-7248-4DBB-AE7A-572148403064}"/>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5A0390A9-56CF-420C-9644-67F1987A7607}"/>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2" name="">
            <a:extLst xmlns:a="http://schemas.openxmlformats.org/drawingml/2006/main">
              <a:ext uri="{FF2B5EF4-FFF2-40B4-BE49-F238E27FC236}">
                <a16:creationId xmlns:a16="http://schemas.microsoft.com/office/drawing/2014/main" id="{83173360-9932-4BE1-B1ED-EAFDD9A5610D}"/>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08060116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2026-08-23T15:37:15.8100000Z</dcterms:created>
  <dcterms:modified xsi:type="dcterms:W3CDTF">2026-08-23T15:37:15.8100000Z</dcterms:modified>
</coreProperties>
</file>