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c0a8507c66a4f37" /><Relationship Type="http://schemas.openxmlformats.org/officeDocument/2006/relationships/extended-properties" Target="/docProps/app.xml" Id="Rdf74aba21d7a46da" /><Relationship Type="http://schemas.openxmlformats.org/officeDocument/2006/relationships/officeDocument" Target="/ppt/presentation.xml" Id="Rc888e8ae174d46a9" /></Relationships>
</file>

<file path=ppt/presentation.xml><?xml version="1.0" encoding="utf-8"?>
<p:presentation xmlns:p="http://schemas.openxmlformats.org/presentationml/2006/main">
  <p:sldMasterIdLst>
    <p:sldMasterId xmlns:r="http://schemas.openxmlformats.org/officeDocument/2006/relationships" id="2147483648" r:id="R0994f1734de04d39"/>
  </p:sldMasterIdLst>
  <p:notesMasterIdLst>
    <p:notesMasterId xmlns:r="http://schemas.openxmlformats.org/officeDocument/2006/relationships" r:id="R14f844d7c71943d0"/>
  </p:notesMasterIdLst>
  <p:sldIdLst>
    <p:sldId xmlns:r="http://schemas.openxmlformats.org/officeDocument/2006/relationships" id="256" r:id="R7970a4ee80a54191"/>
    <p:sldId xmlns:r="http://schemas.openxmlformats.org/officeDocument/2006/relationships" id="257" r:id="R02d98e8ce51d4524"/>
    <p:sldId xmlns:r="http://schemas.openxmlformats.org/officeDocument/2006/relationships" id="258" r:id="Rdd590cc6a29b4a2d"/>
    <p:sldId xmlns:r="http://schemas.openxmlformats.org/officeDocument/2006/relationships" id="259" r:id="R08ba79bc5b1f4394"/>
    <p:sldId xmlns:r="http://schemas.openxmlformats.org/officeDocument/2006/relationships" id="260" r:id="R3267f993dcd04949"/>
    <p:sldId xmlns:r="http://schemas.openxmlformats.org/officeDocument/2006/relationships" id="261" r:id="R9a56bc4b47ed475e"/>
    <p:sldId xmlns:r="http://schemas.openxmlformats.org/officeDocument/2006/relationships" id="262" r:id="R29088236d95f4f78"/>
    <p:sldId xmlns:r="http://schemas.openxmlformats.org/officeDocument/2006/relationships" id="263" r:id="Rc6be79321ae64786"/>
    <p:sldId xmlns:r="http://schemas.openxmlformats.org/officeDocument/2006/relationships" id="264" r:id="Rb20900b30d884a7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a91392c1699470f" /><Relationship Type="http://schemas.openxmlformats.org/officeDocument/2006/relationships/slideMaster" Target="/ppt/slideMasters/slideMaster1.xml" Id="R0994f1734de04d39" /><Relationship Type="http://schemas.openxmlformats.org/officeDocument/2006/relationships/notesMaster" Target="/ppt/notesMasters/notesMaster1.xml" Id="R14f844d7c71943d0" /><Relationship Type="http://schemas.openxmlformats.org/officeDocument/2006/relationships/presProps" Target="/ppt/presProps.xml" Id="R4cdddc557bef4065" /><Relationship Type="http://schemas.openxmlformats.org/officeDocument/2006/relationships/tableStyles" Target="/ppt/tableStyles.xml" Id="Rab74a71dee2a40cb" /><Relationship Type="http://schemas.openxmlformats.org/officeDocument/2006/relationships/slide" Target="/ppt/slides/slide1.xml" Id="R7970a4ee80a54191" /><Relationship Type="http://schemas.openxmlformats.org/officeDocument/2006/relationships/slide" Target="/ppt/slides/slide2.xml" Id="R02d98e8ce51d4524" /><Relationship Type="http://schemas.openxmlformats.org/officeDocument/2006/relationships/slide" Target="/ppt/slides/slide3.xml" Id="Rdd590cc6a29b4a2d" /><Relationship Type="http://schemas.openxmlformats.org/officeDocument/2006/relationships/slide" Target="/ppt/slides/slide4.xml" Id="R08ba79bc5b1f4394" /><Relationship Type="http://schemas.openxmlformats.org/officeDocument/2006/relationships/slide" Target="/ppt/slides/slide5.xml" Id="R3267f993dcd04949" /><Relationship Type="http://schemas.openxmlformats.org/officeDocument/2006/relationships/slide" Target="/ppt/slides/slide6.xml" Id="R9a56bc4b47ed475e" /><Relationship Type="http://schemas.openxmlformats.org/officeDocument/2006/relationships/slide" Target="/ppt/slides/slide7.xml" Id="R29088236d95f4f78" /><Relationship Type="http://schemas.openxmlformats.org/officeDocument/2006/relationships/slide" Target="/ppt/slides/slide8.xml" Id="Rc6be79321ae64786" /><Relationship Type="http://schemas.openxmlformats.org/officeDocument/2006/relationships/slide" Target="/ppt/slides/slide9.xml" Id="Rb20900b30d884a7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d74877a36674d9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90869987f4f4e65" /><Relationship Type="http://schemas.openxmlformats.org/officeDocument/2006/relationships/notesMaster" Target="/ppt/notesMasters/notesMaster1.xml" Id="R2543ab44d5d94bed" /></Relationships>
</file>

<file path=ppt/notesSlides/_rels/notesSlide2.xml.rels>&#65279;<?xml version="1.0" encoding="utf-8"?><Relationships xmlns="http://schemas.openxmlformats.org/package/2006/relationships"><Relationship Type="http://schemas.openxmlformats.org/officeDocument/2006/relationships/slide" Target="/ppt/slides/slide2.xml" Id="R9975efb017ff4c9e" /><Relationship Type="http://schemas.openxmlformats.org/officeDocument/2006/relationships/notesMaster" Target="/ppt/notesMasters/notesMaster1.xml" Id="R17de0da974b04ad2" /></Relationships>
</file>

<file path=ppt/notesSlides/_rels/notesSlide3.xml.rels>&#65279;<?xml version="1.0" encoding="utf-8"?><Relationships xmlns="http://schemas.openxmlformats.org/package/2006/relationships"><Relationship Type="http://schemas.openxmlformats.org/officeDocument/2006/relationships/slide" Target="/ppt/slides/slide3.xml" Id="R47193d2b3fb04f6f" /><Relationship Type="http://schemas.openxmlformats.org/officeDocument/2006/relationships/notesMaster" Target="/ppt/notesMasters/notesMaster1.xml" Id="Rf41ab031cc4b44fb" /></Relationships>
</file>

<file path=ppt/notesSlides/_rels/notesSlide4.xml.rels>&#65279;<?xml version="1.0" encoding="utf-8"?><Relationships xmlns="http://schemas.openxmlformats.org/package/2006/relationships"><Relationship Type="http://schemas.openxmlformats.org/officeDocument/2006/relationships/slide" Target="/ppt/slides/slide4.xml" Id="R8effc93dfbe44e50" /><Relationship Type="http://schemas.openxmlformats.org/officeDocument/2006/relationships/notesMaster" Target="/ppt/notesMasters/notesMaster1.xml" Id="R0aab19c8a4c74793" /></Relationships>
</file>

<file path=ppt/notesSlides/_rels/notesSlide5.xml.rels>&#65279;<?xml version="1.0" encoding="utf-8"?><Relationships xmlns="http://schemas.openxmlformats.org/package/2006/relationships"><Relationship Type="http://schemas.openxmlformats.org/officeDocument/2006/relationships/slide" Target="/ppt/slides/slide5.xml" Id="R604be663bf144e53" /><Relationship Type="http://schemas.openxmlformats.org/officeDocument/2006/relationships/notesMaster" Target="/ppt/notesMasters/notesMaster1.xml" Id="Rd34999a776bc438d" /></Relationships>
</file>

<file path=ppt/notesSlides/_rels/notesSlide6.xml.rels>&#65279;<?xml version="1.0" encoding="utf-8"?><Relationships xmlns="http://schemas.openxmlformats.org/package/2006/relationships"><Relationship Type="http://schemas.openxmlformats.org/officeDocument/2006/relationships/slide" Target="/ppt/slides/slide6.xml" Id="Rda05ee224368409d" /><Relationship Type="http://schemas.openxmlformats.org/officeDocument/2006/relationships/notesMaster" Target="/ppt/notesMasters/notesMaster1.xml" Id="Rac94bf3ee67c4bfc" /></Relationships>
</file>

<file path=ppt/notesSlides/_rels/notesSlide7.xml.rels>&#65279;<?xml version="1.0" encoding="utf-8"?><Relationships xmlns="http://schemas.openxmlformats.org/package/2006/relationships"><Relationship Type="http://schemas.openxmlformats.org/officeDocument/2006/relationships/slide" Target="/ppt/slides/slide7.xml" Id="R553e527687e242e9" /><Relationship Type="http://schemas.openxmlformats.org/officeDocument/2006/relationships/notesMaster" Target="/ppt/notesMasters/notesMaster1.xml" Id="R9ff6f4620a454c43" /></Relationships>
</file>

<file path=ppt/notesSlides/_rels/notesSlide8.xml.rels>&#65279;<?xml version="1.0" encoding="utf-8"?><Relationships xmlns="http://schemas.openxmlformats.org/package/2006/relationships"><Relationship Type="http://schemas.openxmlformats.org/officeDocument/2006/relationships/slide" Target="/ppt/slides/slide8.xml" Id="R2572b1fc466a4f99" /><Relationship Type="http://schemas.openxmlformats.org/officeDocument/2006/relationships/notesMaster" Target="/ppt/notesMasters/notesMaster1.xml" Id="R1989ebca6e154962" /></Relationships>
</file>

<file path=ppt/notesSlides/_rels/notesSlide9.xml.rels>&#65279;<?xml version="1.0" encoding="utf-8"?><Relationships xmlns="http://schemas.openxmlformats.org/package/2006/relationships"><Relationship Type="http://schemas.openxmlformats.org/officeDocument/2006/relationships/slide" Target="/ppt/slides/slide9.xml" Id="R6bb64251a53d4297" /><Relationship Type="http://schemas.openxmlformats.org/officeDocument/2006/relationships/notesMaster" Target="/ppt/notesMasters/notesMaster1.xml" Id="R69cd7f2a62d94ec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Bulletin des lois de la République française, loi du 29 juillet 1881 ; BnF/Gallica, publicité pour Le Nouveau Journal, 1880. — https://www.legifrance.gouv.fr/loda/id/JORFTEXT000000877119/1881-07-30</a:t>
            </a:r>
          </a:p>
          <a:p xmlns:a="http://schemas.openxmlformats.org/drawingml/2006/main">
            <a:r>
              <a:t>- Bulletin des lois de la République française, loi du 29 juillet 1881 ; BnF/Gallica, publicité pour Le Nouveau Journal, 1880. — https://www.gutenberg.org/ebooks/67963</a:t>
            </a:r>
          </a:p>
          <a:p xmlns:a="http://schemas.openxmlformats.org/drawingml/2006/main">
            <a:r>
              <a:t>- Bulletin des lois de la République française, loi du 29 juillet 1881 ; BnF/Gallica, publicité pour Le Nouveau Journal, 1880. — https://gallica.bnf.fr/ark:/12148/btv1b9005183g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Bulletin des lois de la République française, loi du 29 juillet 1881 ; BnF/Gallica, publicité pour Le Nouveau Journal, 1880. — https://www.legifrance.gouv.fr/loda/id/JORFTEXT000000877119/1881-07-30</a:t>
            </a:r>
          </a:p>
          <a:p xmlns:a="http://schemas.openxmlformats.org/drawingml/2006/main">
            <a:r>
              <a:t>- Bulletin des lois de la République française, loi du 29 juillet 1881 ; BnF/Gallica, publicité pour Le Nouveau Journal, 1880. — https://www.gutenberg.org/ebooks/67963</a:t>
            </a:r>
          </a:p>
          <a:p xmlns:a="http://schemas.openxmlformats.org/drawingml/2006/main">
            <a:r>
              <a:t>- Bulletin des lois de la République française, loi du 29 juillet 1881 ; BnF/Gallica, publicité pour Le Nouveau Journal, 1880. — https://gallica.bnf.fr/ark:/12148/btv1b9005183g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Journal officiel de la République française, 2 juillet 1901 ; texte vérifié sur Associations.gouv.fr et au Sénat. — https://www.foyersruraux3165.fr/images/FR-31-65/Documents/Decrets-lois/Loi-1901-journal-officiel.pdf</a:t>
            </a:r>
          </a:p>
          <a:p xmlns:a="http://schemas.openxmlformats.org/drawingml/2006/main">
            <a:r>
              <a:t>- Journal officiel de la République française, 2 juillet 1901 ; texte vérifié sur Associations.gouv.fr et au Sénat. — https://associations.gouv.fr/loi-du-1er-juillet-1901</a:t>
            </a:r>
          </a:p>
          <a:p xmlns:a="http://schemas.openxmlformats.org/drawingml/2006/main">
            <a:r>
              <a:t>- Journal officiel de la République française, 2 juillet 1901 ; texte vérifié sur Associations.gouv.fr et au Sénat. — https://www.senat.fr/colloques/colloque_associations/colloque_associations_mono.html</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Journal officiel de la République française, 2 juillet 1901 ; texte vérifié sur Associations.gouv.fr et au Sénat. — https://www.foyersruraux3165.fr/images/FR-31-65/Documents/Decrets-lois/Loi-1901-journal-officiel.pdf</a:t>
            </a:r>
          </a:p>
          <a:p xmlns:a="http://schemas.openxmlformats.org/drawingml/2006/main">
            <a:r>
              <a:t>- Journal officiel de la République française, 2 juillet 1901 ; texte vérifié sur Associations.gouv.fr et au Sénat. — https://associations.gouv.fr/loi-du-1er-juillet-1901</a:t>
            </a:r>
          </a:p>
          <a:p xmlns:a="http://schemas.openxmlformats.org/drawingml/2006/main">
            <a:r>
              <a:t>- Journal officiel de la République française, 2 juillet 1901 ; texte vérifié sur Associations.gouv.fr et au Sénat. — https://www.senat.fr/colloques/colloque_associations/colloque_associations_mono.html</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7c20c84e6c84b8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59b2fe2ba614eb4" /><Relationship Type="http://schemas.openxmlformats.org/officeDocument/2006/relationships/slideLayout" Target="/ppt/slideLayouts/slideLayout1.xml" Id="R4c02c42a9fc04a4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c02c42a9fc04a4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9085d916dac4b27" /><Relationship Type="http://schemas.openxmlformats.org/officeDocument/2006/relationships/image" Target="/ppt/media/image.png" Id="Reb6354a2be4548cb" /><Relationship Type="http://schemas.openxmlformats.org/officeDocument/2006/relationships/notesSlide" Target="/ppt/notesSlides/notesSlide1.xml" Id="Rc5048a04eeac4644"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70dec0590acf4476" /><Relationship Type="http://schemas.openxmlformats.org/officeDocument/2006/relationships/notesSlide" Target="/ppt/notesSlides/notesSlide2.xml" Id="R1b056f2475874ef9"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a024d9b13ed14a4f" /><Relationship Type="http://schemas.openxmlformats.org/officeDocument/2006/relationships/image" Target="/ppt/media/image2.png" Id="R8fc6cd111c894e6d" /><Relationship Type="http://schemas.openxmlformats.org/officeDocument/2006/relationships/image" Target="/ppt/media/image3.png" Id="Rd230fa91acc440c6" /><Relationship Type="http://schemas.openxmlformats.org/officeDocument/2006/relationships/notesSlide" Target="/ppt/notesSlides/notesSlide3.xml" Id="Rd37cd3a67ded47ce"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8f32227578164c7a" /><Relationship Type="http://schemas.openxmlformats.org/officeDocument/2006/relationships/notesSlide" Target="/ppt/notesSlides/notesSlide4.xml" Id="R38536c3ae7eb4fc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23245fbc20294e2c" /><Relationship Type="http://schemas.openxmlformats.org/officeDocument/2006/relationships/notesSlide" Target="/ppt/notesSlides/notesSlide5.xml" Id="R5a5d9c7e4248483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016b164735544dc" /><Relationship Type="http://schemas.openxmlformats.org/officeDocument/2006/relationships/image" Target="/ppt/media/image4.png" Id="Rc7a13a607f614683" /><Relationship Type="http://schemas.openxmlformats.org/officeDocument/2006/relationships/notesSlide" Target="/ppt/notesSlides/notesSlide6.xml" Id="Ra6872d10ad80476f"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caa559e40d514f11" /><Relationship Type="http://schemas.openxmlformats.org/officeDocument/2006/relationships/notesSlide" Target="/ppt/notesSlides/notesSlide7.xml" Id="Ra9a2bd16c6e84527"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f5fb9e41e14d4f50" /><Relationship Type="http://schemas.openxmlformats.org/officeDocument/2006/relationships/notesSlide" Target="/ppt/notesSlides/notesSlide8.xml" Id="Re86d6e62e8ac4705"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f3fa1a07943b463c" /><Relationship Type="http://schemas.openxmlformats.org/officeDocument/2006/relationships/notesSlide" Target="/ppt/notesSlides/notesSlide9.xml" Id="Re070a7e2d9b346e6" /></Relationships>
</file>

<file path=ppt/slides/slide1.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7693F641-C897-4071-A7E6-DF1C5F81F8BA}"/>
              </a:ext>
            </a:extLst>
          </p:cNvPr>
          <p:cNvSpPr>
            <a:spLocks xmlns:a="http://schemas.openxmlformats.org/drawingml/2006/main" noGrp="1"/>
          </p:cNvSpPr>
          <p:nvPr/>
        </p:nvSpPr>
        <p:spPr>
          <a:xfrm xmlns:a="http://schemas.openxmlformats.org/drawingml/2006/main">
            <a:off x="0" y="0"/>
            <a:ext cx="12192000" cy="17145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543B26B5-FF9E-42DA-B4EC-75986275DA9D}"/>
              </a:ext>
            </a:extLst>
          </p:cNvPr>
          <p:cNvSpPr>
            <a:spLocks xmlns:a="http://schemas.openxmlformats.org/drawingml/2006/main" noGrp="1"/>
          </p:cNvSpPr>
          <p:nvPr/>
        </p:nvSpPr>
        <p:spPr>
          <a:xfrm xmlns:a="http://schemas.openxmlformats.org/drawingml/2006/main">
            <a:off x="590550" y="476250"/>
            <a:ext cx="4000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125" b="1" i="0">
                <a:solidFill>
                  <a:srgbClr val="B64F16"/>
                </a:solidFill>
                <a:latin typeface="Arial"/>
                <a:ea typeface="Arial"/>
                <a:cs typeface="Arial"/>
              </a:defRPr>
            </a:pPr>
            <a:r>
              <a:t>HISTOIRE · CM2 · THÈME 1</a:t>
            </a:r>
          </a:p>
        </p:txBody>
      </p:sp>
      <p:sp>
        <p:nvSpPr>
          <p:cNvPr id="3" name="">
            <a:extLst xmlns:a="http://schemas.openxmlformats.org/drawingml/2006/main">
              <a:ext uri="{FF2B5EF4-FFF2-40B4-BE49-F238E27FC236}">
                <a16:creationId xmlns:a16="http://schemas.microsoft.com/office/drawing/2014/main" id="{B755A718-5835-44C2-A44D-9EAB48D6B891}"/>
              </a:ext>
            </a:extLst>
          </p:cNvPr>
          <p:cNvSpPr>
            <a:spLocks xmlns:a="http://schemas.openxmlformats.org/drawingml/2006/main" noGrp="1"/>
          </p:cNvSpPr>
          <p:nvPr/>
        </p:nvSpPr>
        <p:spPr>
          <a:xfrm xmlns:a="http://schemas.openxmlformats.org/drawingml/2006/main">
            <a:off x="590550" y="1009650"/>
            <a:ext cx="2190750" cy="438150"/>
          </a:xfrm>
          <a:prstGeom xmlns:a="http://schemas.openxmlformats.org/drawingml/2006/main" prst="roundRect">
            <a:avLst>
              <a:gd name="adj" fmla="val 17391"/>
            </a:avLst>
          </a:prstGeom>
          <a:solidFill xmlns:a="http://schemas.openxmlformats.org/drawingml/2006/main">
            <a:srgbClr val="E77D22"/>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575" b="1" i="0">
                <a:solidFill>
                  <a:srgbClr val="FFFFFF"/>
                </a:solidFill>
                <a:latin typeface="Arial"/>
                <a:ea typeface="Arial"/>
                <a:cs typeface="Arial"/>
              </a:defRPr>
            </a:pPr>
            <a:r>
              <a:t>CHAPITRE 3</a:t>
            </a:r>
          </a:p>
        </p:txBody>
      </p:sp>
      <p:sp>
        <p:nvSpPr>
          <p:cNvPr id="4" name="">
            <a:extLst xmlns:a="http://schemas.openxmlformats.org/drawingml/2006/main">
              <a:ext uri="{FF2B5EF4-FFF2-40B4-BE49-F238E27FC236}">
                <a16:creationId xmlns:a16="http://schemas.microsoft.com/office/drawing/2014/main" id="{E0F508CB-18D3-4906-ADA5-6B358A430AC6}"/>
              </a:ext>
            </a:extLst>
          </p:cNvPr>
          <p:cNvSpPr>
            <a:spLocks xmlns:a="http://schemas.openxmlformats.org/drawingml/2006/main" noGrp="1"/>
          </p:cNvSpPr>
          <p:nvPr/>
        </p:nvSpPr>
        <p:spPr>
          <a:xfrm xmlns:a="http://schemas.openxmlformats.org/drawingml/2006/main">
            <a:off x="590550" y="1695450"/>
            <a:ext cx="4762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025" b="1" i="0">
                <a:solidFill>
                  <a:srgbClr val="B64F16"/>
                </a:solidFill>
                <a:latin typeface="Arial"/>
                <a:ea typeface="Arial"/>
                <a:cs typeface="Arial"/>
              </a:defRPr>
            </a:pPr>
            <a:r>
              <a:t>Séance 1</a:t>
            </a:r>
          </a:p>
        </p:txBody>
      </p:sp>
      <p:sp>
        <p:nvSpPr>
          <p:cNvPr id="5" name="">
            <a:extLst xmlns:a="http://schemas.openxmlformats.org/drawingml/2006/main">
              <a:ext uri="{FF2B5EF4-FFF2-40B4-BE49-F238E27FC236}">
                <a16:creationId xmlns:a16="http://schemas.microsoft.com/office/drawing/2014/main" id="{72717DF5-2965-4C36-8531-366E5F12FDFA}"/>
              </a:ext>
            </a:extLst>
          </p:cNvPr>
          <p:cNvSpPr>
            <a:spLocks xmlns:a="http://schemas.openxmlformats.org/drawingml/2006/main" noGrp="1"/>
          </p:cNvSpPr>
          <p:nvPr/>
        </p:nvSpPr>
        <p:spPr>
          <a:xfrm xmlns:a="http://schemas.openxmlformats.org/drawingml/2006/main">
            <a:off x="590550" y="2171700"/>
            <a:ext cx="5334000" cy="1447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3450" b="1" i="0">
                <a:solidFill>
                  <a:srgbClr val="173B57"/>
                </a:solidFill>
                <a:latin typeface="Arial"/>
                <a:ea typeface="Arial"/>
                <a:cs typeface="Arial"/>
              </a:defRPr>
            </a:pPr>
            <a:r>
              <a:t>Des libertés conquises par les lois</a:t>
            </a:r>
          </a:p>
        </p:txBody>
      </p:sp>
      <p:sp>
        <p:nvSpPr>
          <p:cNvPr id="6" name="">
            <a:extLst xmlns:a="http://schemas.openxmlformats.org/drawingml/2006/main">
              <a:ext uri="{FF2B5EF4-FFF2-40B4-BE49-F238E27FC236}">
                <a16:creationId xmlns:a16="http://schemas.microsoft.com/office/drawing/2014/main" id="{F5E3A8FF-47D8-4B8B-819C-D335381F31F5}"/>
              </a:ext>
            </a:extLst>
          </p:cNvPr>
          <p:cNvSpPr>
            <a:spLocks xmlns:a="http://schemas.openxmlformats.org/drawingml/2006/main" noGrp="1"/>
          </p:cNvSpPr>
          <p:nvPr/>
        </p:nvSpPr>
        <p:spPr>
          <a:xfrm xmlns:a="http://schemas.openxmlformats.org/drawingml/2006/main">
            <a:off x="609600" y="3943350"/>
            <a:ext cx="5238750" cy="1143000"/>
          </a:xfrm>
          <a:prstGeom xmlns:a="http://schemas.openxmlformats.org/drawingml/2006/main" prst="roundRect">
            <a:avLst>
              <a:gd name="adj" fmla="val 10000"/>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171450" tIns="152400" rIns="171450" bIns="152400" anchor="ctr">
            <a:normAutofit fontScale="93716"/>
          </a:bodyPr>
          <a:lstStyle xmlns:a="http://schemas.openxmlformats.org/drawingml/2006/main"/>
          <a:p xmlns:a="http://schemas.openxmlformats.org/drawingml/2006/main">
            <a:pPr algn="l">
              <a:defRPr sz="1800" b="0" i="0">
                <a:solidFill>
                  <a:srgbClr val="173B57"/>
                </a:solidFill>
                <a:latin typeface="Arial"/>
                <a:ea typeface="Arial"/>
                <a:cs typeface="Arial"/>
              </a:defRPr>
            </a:pPr>
            <a:r>
              <a:t>Comment des lois de la République protègent-elles la liberté de publier et de s’associer ?</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eb6354a2be4548cb"/>
          <a:stretch xmlns:a="http://schemas.openxmlformats.org/drawingml/2006/main"/>
        </p:blipFill>
        <p:spPr>
          <a:xfrm xmlns:a="http://schemas.openxmlformats.org/drawingml/2006/main">
            <a:off x="6334125" y="1151196"/>
            <a:ext cx="5286375" cy="3936484"/>
          </a:xfrm>
          <a:prstGeom xmlns:a="http://schemas.openxmlformats.org/drawingml/2006/main" prst="roundRect">
            <a:avLst>
              <a:gd name="adj" fmla="val 2330"/>
            </a:avLst>
          </a:prstGeom>
        </p:spPr>
      </p:pic>
      <p:sp>
        <p:nvSpPr>
          <p:cNvPr id="8" name="">
            <a:extLst xmlns:a="http://schemas.openxmlformats.org/drawingml/2006/main">
              <a:ext uri="{FF2B5EF4-FFF2-40B4-BE49-F238E27FC236}">
                <a16:creationId xmlns:a16="http://schemas.microsoft.com/office/drawing/2014/main" id="{BF6ED417-0FCB-4522-8EC6-0580DD640B78}"/>
              </a:ext>
            </a:extLst>
          </p:cNvPr>
          <p:cNvSpPr>
            <a:spLocks xmlns:a="http://schemas.openxmlformats.org/drawingml/2006/main" noGrp="1"/>
          </p:cNvSpPr>
          <p:nvPr/>
        </p:nvSpPr>
        <p:spPr>
          <a:xfrm xmlns:a="http://schemas.openxmlformats.org/drawingml/2006/main">
            <a:off x="6334125" y="666750"/>
            <a:ext cx="5286375" cy="4905375"/>
          </a:xfrm>
          <a:prstGeom xmlns:a="http://schemas.openxmlformats.org/drawingml/2006/main" prst="roundRect">
            <a:avLst>
              <a:gd name="adj" fmla="val 2330"/>
            </a:avLst>
          </a:prstGeom>
          <a:noFill xmlns:a="http://schemas.openxmlformats.org/drawingml/2006/main"/>
          <a:ln xmlns:a="http://schemas.openxmlformats.org/drawingml/2006/main" w="9525">
            <a:solidFill>
              <a:srgbClr val="D9B18D"/>
            </a:solidFill>
            <a:prstDash val="solid"/>
          </a:ln>
        </p:spPr>
      </p:sp>
      <p:sp>
        <p:nvSpPr>
          <p:cNvPr id="9" name="">
            <a:extLst xmlns:a="http://schemas.openxmlformats.org/drawingml/2006/main">
              <a:ext uri="{FF2B5EF4-FFF2-40B4-BE49-F238E27FC236}">
                <a16:creationId xmlns:a16="http://schemas.microsoft.com/office/drawing/2014/main" id="{13AD5CCC-A0B7-4F3A-8C35-9E90C93EF613}"/>
              </a:ext>
            </a:extLst>
          </p:cNvPr>
          <p:cNvSpPr>
            <a:spLocks xmlns:a="http://schemas.openxmlformats.org/drawingml/2006/main" noGrp="1"/>
          </p:cNvSpPr>
          <p:nvPr/>
        </p:nvSpPr>
        <p:spPr>
          <a:xfrm xmlns:a="http://schemas.openxmlformats.org/drawingml/2006/main">
            <a:off x="6381750" y="5638800"/>
            <a:ext cx="51911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defRPr sz="825" b="0" i="1">
                <a:solidFill>
                  <a:srgbClr val="5B6470"/>
                </a:solidFill>
                <a:latin typeface="Arial"/>
                <a:ea typeface="Arial"/>
                <a:cs typeface="Arial"/>
              </a:defRPr>
            </a:pPr>
            <a:r>
              <a:t>Publicité pour Le Nouveau Journal, 1880 — BnF/Gallica.</a:t>
            </a:r>
          </a:p>
        </p:txBody>
      </p:sp>
      <p:sp>
        <p:nvSpPr>
          <p:cNvPr id="10" name="">
            <a:extLst xmlns:a="http://schemas.openxmlformats.org/drawingml/2006/main">
              <a:ext uri="{FF2B5EF4-FFF2-40B4-BE49-F238E27FC236}">
                <a16:creationId xmlns:a16="http://schemas.microsoft.com/office/drawing/2014/main" id="{B6D5C1D5-C00B-4658-BA77-CD2FFD2CB4C8}"/>
              </a:ext>
            </a:extLst>
          </p:cNvPr>
          <p:cNvSpPr>
            <a:spLocks xmlns:a="http://schemas.openxmlformats.org/drawingml/2006/main" noGrp="1"/>
          </p:cNvSpPr>
          <p:nvPr/>
        </p:nvSpPr>
        <p:spPr>
          <a:xfrm xmlns:a="http://schemas.openxmlformats.org/drawingml/2006/main">
            <a:off x="590550" y="5810250"/>
            <a:ext cx="5334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975" b="0" i="1">
                <a:solidFill>
                  <a:srgbClr val="5B6470"/>
                </a:solidFill>
                <a:latin typeface="Arial"/>
                <a:ea typeface="Arial"/>
                <a:cs typeface="Arial"/>
              </a:defRPr>
            </a:pPr>
            <a:r>
              <a:t>Louise est un personnage fictif ; les fac-similés sont authentiques, identifiés et sourcés.</a:t>
            </a:r>
          </a:p>
        </p:txBody>
      </p:sp>
      <p:sp>
        <p:nvSpPr>
          <p:cNvPr id="11" name="">
            <a:extLst xmlns:a="http://schemas.openxmlformats.org/drawingml/2006/main">
              <a:ext uri="{FF2B5EF4-FFF2-40B4-BE49-F238E27FC236}">
                <a16:creationId xmlns:a16="http://schemas.microsoft.com/office/drawing/2014/main" id="{EA5DEED6-C212-4287-9C77-0A796DF4EC37}"/>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2" name="">
            <a:extLst xmlns:a="http://schemas.openxmlformats.org/drawingml/2006/main">
              <a:ext uri="{FF2B5EF4-FFF2-40B4-BE49-F238E27FC236}">
                <a16:creationId xmlns:a16="http://schemas.microsoft.com/office/drawing/2014/main" id="{F3911D7A-A9E0-4D82-A213-CD50F5D88648}"/>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13" name="">
            <a:extLst xmlns:a="http://schemas.openxmlformats.org/drawingml/2006/main">
              <a:ext uri="{FF2B5EF4-FFF2-40B4-BE49-F238E27FC236}">
                <a16:creationId xmlns:a16="http://schemas.microsoft.com/office/drawing/2014/main" id="{AE1FBC59-9ACA-4367-81E4-893EF179DC02}"/>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733331797"/>
      </p:ext>
    </p:extLst>
  </p:cSld>
</p:sld>
</file>

<file path=ppt/slides/slide2.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ED6BD43-AAC7-416E-BC29-8E7FB66BC9CE}"/>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71DEF3A8-8CD0-4563-BD01-0C0BA13E4739}"/>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3</a:t>
            </a:r>
          </a:p>
        </p:txBody>
      </p:sp>
      <p:sp>
        <p:nvSpPr>
          <p:cNvPr id="3" name="">
            <a:extLst xmlns:a="http://schemas.openxmlformats.org/drawingml/2006/main">
              <a:ext uri="{FF2B5EF4-FFF2-40B4-BE49-F238E27FC236}">
                <a16:creationId xmlns:a16="http://schemas.microsoft.com/office/drawing/2014/main" id="{FF2CCD06-5EF7-41F5-81D3-C94F6CFB134D}"/>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1 · RÉCIT · PHASE 1</a:t>
            </a:r>
          </a:p>
        </p:txBody>
      </p:sp>
      <p:sp>
        <p:nvSpPr>
          <p:cNvPr id="4" name="">
            <a:extLst xmlns:a="http://schemas.openxmlformats.org/drawingml/2006/main">
              <a:ext uri="{FF2B5EF4-FFF2-40B4-BE49-F238E27FC236}">
                <a16:creationId xmlns:a16="http://schemas.microsoft.com/office/drawing/2014/main" id="{4ACAD316-6E42-4B2A-A613-A7515C17F68B}"/>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Un journal doit-il demander la permission ?</a:t>
            </a:r>
          </a:p>
        </p:txBody>
      </p:sp>
      <p:sp>
        <p:nvSpPr>
          <p:cNvPr id="5" name="">
            <a:extLst xmlns:a="http://schemas.openxmlformats.org/drawingml/2006/main">
              <a:ext uri="{FF2B5EF4-FFF2-40B4-BE49-F238E27FC236}">
                <a16:creationId xmlns:a16="http://schemas.microsoft.com/office/drawing/2014/main" id="{EB160D6A-AB10-4A69-B619-DE47435D652F}"/>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À raconter comme une histoire ; suspendre le récit avant de montrer le document.</a:t>
            </a:r>
          </a:p>
        </p:txBody>
      </p:sp>
      <p:sp>
        <p:nvSpPr>
          <p:cNvPr id="6" name="">
            <a:extLst xmlns:a="http://schemas.openxmlformats.org/drawingml/2006/main">
              <a:ext uri="{FF2B5EF4-FFF2-40B4-BE49-F238E27FC236}">
                <a16:creationId xmlns:a16="http://schemas.microsoft.com/office/drawing/2014/main" id="{243856FB-634A-4072-8089-C74CB07831B8}"/>
              </a:ext>
            </a:extLst>
          </p:cNvPr>
          <p:cNvSpPr>
            <a:spLocks xmlns:a="http://schemas.openxmlformats.org/drawingml/2006/main" noGrp="1"/>
          </p:cNvSpPr>
          <p:nvPr/>
        </p:nvSpPr>
        <p:spPr>
          <a:xfrm xmlns:a="http://schemas.openxmlformats.org/drawingml/2006/main">
            <a:off x="704850" y="1571625"/>
            <a:ext cx="10782300" cy="3143250"/>
          </a:xfrm>
          <a:prstGeom xmlns:a="http://schemas.openxmlformats.org/drawingml/2006/main" prst="roundRect">
            <a:avLst>
              <a:gd name="adj" fmla="val 4848"/>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285750" tIns="228600" rIns="285750" bIns="228600" anchor="ctr">
            <a:normAutofit fontScale="100000"/>
          </a:bodyPr>
          <a:lstStyle xmlns:a="http://schemas.openxmlformats.org/drawingml/2006/main"/>
          <a:p xmlns:a="http://schemas.openxmlformats.org/drawingml/2006/main">
            <a:pPr algn="l">
              <a:defRPr sz="2025" b="0" i="0">
                <a:solidFill>
                  <a:srgbClr val="173B57"/>
                </a:solidFill>
                <a:latin typeface="Arial"/>
                <a:ea typeface="Arial"/>
                <a:cs typeface="Arial"/>
              </a:defRPr>
            </a:pPr>
            <a:r>
              <a:t>Paris, 1881. Louise s’arrête devant une grande affiche qui annonce un nouveau journal. Dans l’imprimerie, les articles sont prêts, mais une question inquiète encore l’équipe : faudra-t-il obtenir l’autorisation du pouvoir avant de publier le premier numéro ? Une loi toute récente contient la réponse.</a:t>
            </a:r>
          </a:p>
        </p:txBody>
      </p:sp>
      <p:sp>
        <p:nvSpPr>
          <p:cNvPr id="7" name="">
            <a:extLst xmlns:a="http://schemas.openxmlformats.org/drawingml/2006/main">
              <a:ext uri="{FF2B5EF4-FFF2-40B4-BE49-F238E27FC236}">
                <a16:creationId xmlns:a16="http://schemas.microsoft.com/office/drawing/2014/main" id="{1C350C74-4226-46A3-BC19-77FDFB7E26B2}"/>
              </a:ext>
            </a:extLst>
          </p:cNvPr>
          <p:cNvSpPr>
            <a:spLocks xmlns:a="http://schemas.openxmlformats.org/drawingml/2006/main" noGrp="1"/>
          </p:cNvSpPr>
          <p:nvPr/>
        </p:nvSpPr>
        <p:spPr>
          <a:xfrm xmlns:a="http://schemas.openxmlformats.org/drawingml/2006/main">
            <a:off x="685800" y="5000625"/>
            <a:ext cx="10820400" cy="914400"/>
          </a:xfrm>
          <a:prstGeom xmlns:a="http://schemas.openxmlformats.org/drawingml/2006/main" prst="roundRect">
            <a:avLst>
              <a:gd name="adj" fmla="val 12500"/>
            </a:avLst>
          </a:prstGeom>
          <a:solidFill xmlns:a="http://schemas.openxmlformats.org/drawingml/2006/main">
            <a:srgbClr val="FFF0EC"/>
          </a:solidFill>
          <a:ln xmlns:a="http://schemas.openxmlformats.org/drawingml/2006/main" w="19050">
            <a:solidFill>
              <a:srgbClr val="C53D32"/>
            </a:solidFill>
            <a:prstDash val="solid"/>
          </a:ln>
        </p:spPr>
        <p:txBody>
          <a:bodyPr xmlns:a="http://schemas.openxmlformats.org/drawingml/2006/main" wrap="square" lIns="171450" tIns="114300" rIns="171450" bIns="114300" anchor="ctr">
            <a:normAutofit fontScale="100000"/>
          </a:bodyPr>
          <a:lstStyle xmlns:a="http://schemas.openxmlformats.org/drawingml/2006/main"/>
          <a:p xmlns:a="http://schemas.openxmlformats.org/drawingml/2006/main">
            <a:pPr algn="l">
              <a:defRPr sz="1725" b="0" i="0">
                <a:solidFill>
                  <a:srgbClr val="173B57"/>
                </a:solidFill>
                <a:latin typeface="Arial"/>
                <a:ea typeface="Arial"/>
                <a:cs typeface="Arial"/>
              </a:defRPr>
            </a:pPr>
            <a:r>
              <a:rPr b="1">
                <a:solidFill>
                  <a:srgbClr val="C53D32"/>
                </a:solidFill>
              </a:rPr>
              <a:t>QUESTION-PROBLÈME  </a:t>
            </a:r>
            <a:r>
              <a:rPr b="1">
                <a:solidFill>
                  <a:srgbClr val="173B57"/>
                </a:solidFill>
              </a:rPr>
              <a:t>La loi de 1881 permet-elle de publier un journal sans autorisation préalable ?</a:t>
            </a:r>
          </a:p>
        </p:txBody>
      </p:sp>
      <p:sp>
        <p:nvSpPr>
          <p:cNvPr id="8" name="">
            <a:extLst xmlns:a="http://schemas.openxmlformats.org/drawingml/2006/main">
              <a:ext uri="{FF2B5EF4-FFF2-40B4-BE49-F238E27FC236}">
                <a16:creationId xmlns:a16="http://schemas.microsoft.com/office/drawing/2014/main" id="{7F47C6CE-2CE9-4610-AD28-3F5CDFE40344}"/>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9" name="">
            <a:extLst xmlns:a="http://schemas.openxmlformats.org/drawingml/2006/main">
              <a:ext uri="{FF2B5EF4-FFF2-40B4-BE49-F238E27FC236}">
                <a16:creationId xmlns:a16="http://schemas.microsoft.com/office/drawing/2014/main" id="{43AFA267-45B7-46E3-9030-EC3E116E483F}"/>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10" name="">
            <a:extLst xmlns:a="http://schemas.openxmlformats.org/drawingml/2006/main">
              <a:ext uri="{FF2B5EF4-FFF2-40B4-BE49-F238E27FC236}">
                <a16:creationId xmlns:a16="http://schemas.microsoft.com/office/drawing/2014/main" id="{12CCDBF3-B8B7-436F-BFC2-BC7A87C76F58}"/>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897310419"/>
      </p:ext>
    </p:extLst>
  </p:cSld>
</p:sld>
</file>

<file path=ppt/slides/slide3.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D9821188-16CA-4E18-9725-551AA57D27BC}"/>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ACFE475F-3BD3-4FC0-926B-B4010A97485C}"/>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3</a:t>
            </a:r>
          </a:p>
        </p:txBody>
      </p:sp>
      <p:sp>
        <p:nvSpPr>
          <p:cNvPr id="3" name="">
            <a:extLst xmlns:a="http://schemas.openxmlformats.org/drawingml/2006/main">
              <a:ext uri="{FF2B5EF4-FFF2-40B4-BE49-F238E27FC236}">
                <a16:creationId xmlns:a16="http://schemas.microsoft.com/office/drawing/2014/main" id="{230E200E-DDBA-4D40-9468-89F3813BED64}"/>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1 · DOCUMENTS AUTHENTIQUES · DOSSIER A</a:t>
            </a:r>
          </a:p>
        </p:txBody>
      </p:sp>
      <p:sp>
        <p:nvSpPr>
          <p:cNvPr id="4" name="">
            <a:extLst xmlns:a="http://schemas.openxmlformats.org/drawingml/2006/main">
              <a:ext uri="{FF2B5EF4-FFF2-40B4-BE49-F238E27FC236}">
                <a16:creationId xmlns:a16="http://schemas.microsoft.com/office/drawing/2014/main" id="{323E02FA-D6DE-4F4B-90CC-C81FEA1925E7}"/>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La liberté de la presse en 1881</a:t>
            </a:r>
          </a:p>
        </p:txBody>
      </p:sp>
      <p:sp>
        <p:nvSpPr>
          <p:cNvPr id="5" name="">
            <a:extLst xmlns:a="http://schemas.openxmlformats.org/drawingml/2006/main">
              <a:ext uri="{FF2B5EF4-FFF2-40B4-BE49-F238E27FC236}">
                <a16:creationId xmlns:a16="http://schemas.microsoft.com/office/drawing/2014/main" id="{0FAC9E61-CD1A-4E52-A2B0-6A9A215AEBD1}"/>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Couverture du Bulletin des lois n° 637 et publicité pour Le Nouveau Journal, 1880.</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8fc6cd111c894e6d"/>
          <a:stretch xmlns:a="http://schemas.openxmlformats.org/drawingml/2006/main"/>
        </p:blipFill>
        <p:spPr>
          <a:xfrm xmlns:a="http://schemas.openxmlformats.org/drawingml/2006/main">
            <a:off x="361950" y="1677789"/>
            <a:ext cx="2190750" cy="3788172"/>
          </a:xfrm>
          <a:prstGeom xmlns:a="http://schemas.openxmlformats.org/drawingml/2006/main" prst="roundRect">
            <a:avLst>
              <a:gd name="adj" fmla="val 5217"/>
            </a:avLst>
          </a:prstGeom>
        </p:spPr>
      </p:pic>
      <p:sp>
        <p:nvSpPr>
          <p:cNvPr id="7" name="">
            <a:extLst xmlns:a="http://schemas.openxmlformats.org/drawingml/2006/main">
              <a:ext uri="{FF2B5EF4-FFF2-40B4-BE49-F238E27FC236}">
                <a16:creationId xmlns:a16="http://schemas.microsoft.com/office/drawing/2014/main" id="{E78BD6F4-DC5C-46C5-923C-18527A31DC3C}"/>
              </a:ext>
            </a:extLst>
          </p:cNvPr>
          <p:cNvSpPr>
            <a:spLocks xmlns:a="http://schemas.openxmlformats.org/drawingml/2006/main" noGrp="1"/>
          </p:cNvSpPr>
          <p:nvPr/>
        </p:nvSpPr>
        <p:spPr>
          <a:xfrm xmlns:a="http://schemas.openxmlformats.org/drawingml/2006/main">
            <a:off x="361950" y="1571625"/>
            <a:ext cx="2190750" cy="4000500"/>
          </a:xfrm>
          <a:prstGeom xmlns:a="http://schemas.openxmlformats.org/drawingml/2006/main" prst="roundRect">
            <a:avLst>
              <a:gd name="adj" fmla="val 5217"/>
            </a:avLst>
          </a:prstGeom>
          <a:noFill xmlns:a="http://schemas.openxmlformats.org/drawingml/2006/main"/>
          <a:ln xmlns:a="http://schemas.openxmlformats.org/drawingml/2006/main" w="9525">
            <a:solidFill>
              <a:srgbClr val="D9B18D"/>
            </a:solidFill>
            <a:prstDash val="solid"/>
          </a:ln>
        </p:spPr>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d230fa91acc440c6"/>
          <a:stretch xmlns:a="http://schemas.openxmlformats.org/drawingml/2006/main"/>
        </p:blipFill>
        <p:spPr>
          <a:xfrm xmlns:a="http://schemas.openxmlformats.org/drawingml/2006/main">
            <a:off x="2647950" y="2756207"/>
            <a:ext cx="2190750" cy="1631336"/>
          </a:xfrm>
          <a:prstGeom xmlns:a="http://schemas.openxmlformats.org/drawingml/2006/main" prst="roundRect">
            <a:avLst>
              <a:gd name="adj" fmla="val 5217"/>
            </a:avLst>
          </a:prstGeom>
        </p:spPr>
      </p:pic>
      <p:sp>
        <p:nvSpPr>
          <p:cNvPr id="9" name="">
            <a:extLst xmlns:a="http://schemas.openxmlformats.org/drawingml/2006/main">
              <a:ext uri="{FF2B5EF4-FFF2-40B4-BE49-F238E27FC236}">
                <a16:creationId xmlns:a16="http://schemas.microsoft.com/office/drawing/2014/main" id="{11A4AD10-B1BC-4A43-B209-E6AACCF7F8CC}"/>
              </a:ext>
            </a:extLst>
          </p:cNvPr>
          <p:cNvSpPr>
            <a:spLocks xmlns:a="http://schemas.openxmlformats.org/drawingml/2006/main" noGrp="1"/>
          </p:cNvSpPr>
          <p:nvPr/>
        </p:nvSpPr>
        <p:spPr>
          <a:xfrm xmlns:a="http://schemas.openxmlformats.org/drawingml/2006/main">
            <a:off x="2647950" y="1571625"/>
            <a:ext cx="2190750" cy="4000500"/>
          </a:xfrm>
          <a:prstGeom xmlns:a="http://schemas.openxmlformats.org/drawingml/2006/main" prst="roundRect">
            <a:avLst>
              <a:gd name="adj" fmla="val 5217"/>
            </a:avLst>
          </a:prstGeom>
          <a:noFill xmlns:a="http://schemas.openxmlformats.org/drawingml/2006/main"/>
          <a:ln xmlns:a="http://schemas.openxmlformats.org/drawingml/2006/main" w="9525">
            <a:solidFill>
              <a:srgbClr val="D9B18D"/>
            </a:solidFill>
            <a:prstDash val="solid"/>
          </a:ln>
        </p:spPr>
      </p:sp>
      <p:sp>
        <p:nvSpPr>
          <p:cNvPr id="10" name="">
            <a:extLst xmlns:a="http://schemas.openxmlformats.org/drawingml/2006/main">
              <a:ext uri="{FF2B5EF4-FFF2-40B4-BE49-F238E27FC236}">
                <a16:creationId xmlns:a16="http://schemas.microsoft.com/office/drawing/2014/main" id="{7E796B49-071F-4EAB-8514-0C18B46BB5F5}"/>
              </a:ext>
            </a:extLst>
          </p:cNvPr>
          <p:cNvSpPr>
            <a:spLocks xmlns:a="http://schemas.openxmlformats.org/drawingml/2006/main" noGrp="1"/>
          </p:cNvSpPr>
          <p:nvPr/>
        </p:nvSpPr>
        <p:spPr>
          <a:xfrm xmlns:a="http://schemas.openxmlformats.org/drawingml/2006/main">
            <a:off x="5029200" y="1571625"/>
            <a:ext cx="3429000" cy="4000500"/>
          </a:xfrm>
          <a:prstGeom xmlns:a="http://schemas.openxmlformats.org/drawingml/2006/main" prst="roundRect">
            <a:avLst>
              <a:gd name="adj" fmla="val 3333"/>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152400" tIns="142875" rIns="152400" bIns="142875" anchor="ctr">
            <a:normAutofit fontScale="100000"/>
          </a:bodyPr>
          <a:lstStyle xmlns:a="http://schemas.openxmlformats.org/drawingml/2006/main"/>
          <a:p xmlns:a="http://schemas.openxmlformats.org/drawingml/2006/main">
            <a:pPr algn="l">
              <a:defRPr sz="1200" b="0" i="0">
                <a:solidFill>
                  <a:srgbClr val="173B57"/>
                </a:solidFill>
                <a:latin typeface="Arial"/>
                <a:ea typeface="Arial"/>
                <a:cs typeface="Arial"/>
              </a:defRPr>
            </a:pPr>
            <a:r>
              <a:t>Transcription de deux passages visibles dans la loi :</a:t>
            </a:r>
          </a:p>
          <a:p xmlns:a="http://schemas.openxmlformats.org/drawingml/2006/main">
            <a:pPr algn="l">
              <a:defRPr sz="1200" b="0" i="0">
                <a:solidFill>
                  <a:srgbClr val="173B57"/>
                </a:solidFill>
                <a:latin typeface="Arial"/>
                <a:ea typeface="Arial"/>
                <a:cs typeface="Arial"/>
              </a:defRPr>
            </a:pPr>
            <a:r>
              <a:t>Article 1 — « L’imprimerie et la librairie sont libres. »</a:t>
            </a:r>
          </a:p>
          <a:p xmlns:a="http://schemas.openxmlformats.org/drawingml/2006/main">
            <a:pPr algn="l">
              <a:defRPr sz="1200" b="0" i="0">
                <a:solidFill>
                  <a:srgbClr val="173B57"/>
                </a:solidFill>
                <a:latin typeface="Arial"/>
                <a:ea typeface="Arial"/>
                <a:cs typeface="Arial"/>
              </a:defRPr>
            </a:pPr>
            <a:r>
              <a:t>Article 5 — « Tout journal ou écrit périodique peut être publié, sans autorisation préalable […] après la déclaration prescrite par l’article 7. »</a:t>
            </a:r>
          </a:p>
          <a:p xmlns:a="http://schemas.openxmlformats.org/drawingml/2006/main">
            <a:pPr algn="l">
              <a:defRPr sz="1200" b="0" i="0">
                <a:solidFill>
                  <a:srgbClr val="173B57"/>
                </a:solidFill>
                <a:latin typeface="Arial"/>
                <a:ea typeface="Arial"/>
                <a:cs typeface="Arial"/>
              </a:defRPr>
            </a:pPr>
            <a:r>
              <a:t/>
            </a:r>
          </a:p>
          <a:p xmlns:a="http://schemas.openxmlformats.org/drawingml/2006/main">
            <a:pPr algn="l">
              <a:defRPr sz="1200" b="0" i="0">
                <a:solidFill>
                  <a:srgbClr val="173B57"/>
                </a:solidFill>
                <a:latin typeface="Arial"/>
                <a:ea typeface="Arial"/>
                <a:cs typeface="Arial"/>
              </a:defRPr>
            </a:pPr>
            <a:r>
              <a:t>Autorisation préalable : permission à obtenir avant de publier.</a:t>
            </a:r>
          </a:p>
        </p:txBody>
      </p:sp>
      <p:sp>
        <p:nvSpPr>
          <p:cNvPr id="11" name="">
            <a:extLst xmlns:a="http://schemas.openxmlformats.org/drawingml/2006/main">
              <a:ext uri="{FF2B5EF4-FFF2-40B4-BE49-F238E27FC236}">
                <a16:creationId xmlns:a16="http://schemas.microsoft.com/office/drawing/2014/main" id="{E02AE966-1E2F-4478-B7DE-19CEF80217A9}"/>
              </a:ext>
            </a:extLst>
          </p:cNvPr>
          <p:cNvSpPr>
            <a:spLocks xmlns:a="http://schemas.openxmlformats.org/drawingml/2006/main" noGrp="1"/>
          </p:cNvSpPr>
          <p:nvPr/>
        </p:nvSpPr>
        <p:spPr>
          <a:xfrm xmlns:a="http://schemas.openxmlformats.org/drawingml/2006/main">
            <a:off x="8648700" y="1571625"/>
            <a:ext cx="3143250" cy="4000500"/>
          </a:xfrm>
          <a:prstGeom xmlns:a="http://schemas.openxmlformats.org/drawingml/2006/main" prst="roundRect">
            <a:avLst>
              <a:gd name="adj" fmla="val 3636"/>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133350" tIns="123825" rIns="133350" bIns="123825" anchor="ctr">
            <a:normAutofit fontScale="100000"/>
          </a:bodyPr>
          <a:lstStyle xmlns:a="http://schemas.openxmlformats.org/drawingml/2006/main"/>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1. </a:t>
            </a:r>
            <a:r>
              <a:rPr b="1">
                <a:solidFill>
                  <a:srgbClr val="173B57"/>
                </a:solidFill>
              </a:rPr>
              <a:t>Identifie les deux documents : quelle est leur nature et leur date ?</a:t>
            </a:r>
          </a:p>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2. </a:t>
            </a:r>
            <a:r>
              <a:rPr b="1">
                <a:solidFill>
                  <a:srgbClr val="173B57"/>
                </a:solidFill>
              </a:rPr>
              <a:t>Recopie la phrase de l’article 1 qui affirme une liberté.</a:t>
            </a:r>
          </a:p>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3. </a:t>
            </a:r>
            <a:r>
              <a:rPr b="1">
                <a:solidFill>
                  <a:srgbClr val="173B57"/>
                </a:solidFill>
              </a:rPr>
              <a:t>Un journal doit-il obtenir une autorisation avant de paraître ? Cite les mots qui le prouvent.</a:t>
            </a:r>
          </a:p>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4. </a:t>
            </a:r>
            <a:r>
              <a:rPr b="1">
                <a:solidFill>
                  <a:srgbClr val="173B57"/>
                </a:solidFill>
              </a:rPr>
              <a:t>Quelle formalité reste demandée par l’article 5 ?</a:t>
            </a:r>
          </a:p>
        </p:txBody>
      </p:sp>
      <p:sp>
        <p:nvSpPr>
          <p:cNvPr id="12" name="">
            <a:extLst xmlns:a="http://schemas.openxmlformats.org/drawingml/2006/main">
              <a:ext uri="{FF2B5EF4-FFF2-40B4-BE49-F238E27FC236}">
                <a16:creationId xmlns:a16="http://schemas.microsoft.com/office/drawing/2014/main" id="{09AE551A-896D-448D-BDA9-E034F1801A0E}"/>
              </a:ext>
            </a:extLst>
          </p:cNvPr>
          <p:cNvSpPr>
            <a:spLocks xmlns:a="http://schemas.openxmlformats.org/drawingml/2006/main" noGrp="1"/>
          </p:cNvSpPr>
          <p:nvPr/>
        </p:nvSpPr>
        <p:spPr>
          <a:xfrm xmlns:a="http://schemas.openxmlformats.org/drawingml/2006/main">
            <a:off x="476250" y="5715000"/>
            <a:ext cx="8001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t">
            <a:normAutofit fontScale="77381"/>
          </a:bodyPr>
          <a:lstStyle xmlns:a="http://schemas.openxmlformats.org/drawingml/2006/main"/>
          <a:p xmlns:a="http://schemas.openxmlformats.org/drawingml/2006/main">
            <a:pPr algn="ctr">
              <a:defRPr sz="1050" b="1" i="0">
                <a:solidFill>
                  <a:srgbClr val="B64F16"/>
                </a:solidFill>
                <a:latin typeface="Arial"/>
                <a:ea typeface="Arial"/>
                <a:cs typeface="Arial"/>
              </a:defRPr>
            </a:pPr>
            <a:r>
              <a:t>Fac-similé à observer + transcription fidèle du passage utile</a:t>
            </a:r>
          </a:p>
        </p:txBody>
      </p:sp>
      <p:sp>
        <p:nvSpPr>
          <p:cNvPr id="13" name="">
            <a:extLst xmlns:a="http://schemas.openxmlformats.org/drawingml/2006/main">
              <a:ext uri="{FF2B5EF4-FFF2-40B4-BE49-F238E27FC236}">
                <a16:creationId xmlns:a16="http://schemas.microsoft.com/office/drawing/2014/main" id="{F839E4F3-BCC0-42DC-9355-2BD8C8F28361}"/>
              </a:ext>
            </a:extLst>
          </p:cNvPr>
          <p:cNvSpPr>
            <a:spLocks xmlns:a="http://schemas.openxmlformats.org/drawingml/2006/main" noGrp="1"/>
          </p:cNvSpPr>
          <p:nvPr/>
        </p:nvSpPr>
        <p:spPr>
          <a:xfrm xmlns:a="http://schemas.openxmlformats.org/drawingml/2006/main">
            <a:off x="533400" y="6096000"/>
            <a:ext cx="111252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825" b="0" i="1">
                <a:solidFill>
                  <a:srgbClr val="5B6470"/>
                </a:solidFill>
                <a:latin typeface="Arial"/>
                <a:ea typeface="Arial"/>
                <a:cs typeface="Arial"/>
              </a:defRPr>
            </a:pPr>
            <a:r>
              <a:t>Source : Bulletin des lois de la République française, loi du 29 juillet 1881 ; BnF/Gallica, publicité pour Le Nouveau Journal, 1880.</a:t>
            </a:r>
          </a:p>
        </p:txBody>
      </p:sp>
      <p:sp>
        <p:nvSpPr>
          <p:cNvPr id="14" name="">
            <a:extLst xmlns:a="http://schemas.openxmlformats.org/drawingml/2006/main">
              <a:ext uri="{FF2B5EF4-FFF2-40B4-BE49-F238E27FC236}">
                <a16:creationId xmlns:a16="http://schemas.microsoft.com/office/drawing/2014/main" id="{15ADA149-D451-4B36-ADD6-72C3A8EE85E5}"/>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5" name="">
            <a:extLst xmlns:a="http://schemas.openxmlformats.org/drawingml/2006/main">
              <a:ext uri="{FF2B5EF4-FFF2-40B4-BE49-F238E27FC236}">
                <a16:creationId xmlns:a16="http://schemas.microsoft.com/office/drawing/2014/main" id="{C5C1D660-4574-435D-A52E-838314994BE5}"/>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16" name="">
            <a:extLst xmlns:a="http://schemas.openxmlformats.org/drawingml/2006/main">
              <a:ext uri="{FF2B5EF4-FFF2-40B4-BE49-F238E27FC236}">
                <a16:creationId xmlns:a16="http://schemas.microsoft.com/office/drawing/2014/main" id="{A31BA72E-A0BA-4492-ACD4-FCF151950AD5}"/>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406776979"/>
      </p:ext>
    </p:extLst>
  </p:cSld>
</p:sld>
</file>

<file path=ppt/slides/slide4.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C8289974-BEF3-4D7E-80FD-D326630FFB91}"/>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0E94AE22-4A7B-4569-B02C-7B151C4C2A5A}"/>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3</a:t>
            </a:r>
          </a:p>
        </p:txBody>
      </p:sp>
      <p:sp>
        <p:nvSpPr>
          <p:cNvPr id="3" name="">
            <a:extLst xmlns:a="http://schemas.openxmlformats.org/drawingml/2006/main">
              <a:ext uri="{FF2B5EF4-FFF2-40B4-BE49-F238E27FC236}">
                <a16:creationId xmlns:a16="http://schemas.microsoft.com/office/drawing/2014/main" id="{98E51960-4881-4911-8DE5-38872F333AFA}"/>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1 · CORRECTION · DOSSIER A</a:t>
            </a:r>
          </a:p>
        </p:txBody>
      </p:sp>
      <p:sp>
        <p:nvSpPr>
          <p:cNvPr id="4" name="">
            <a:extLst xmlns:a="http://schemas.openxmlformats.org/drawingml/2006/main">
              <a:ext uri="{FF2B5EF4-FFF2-40B4-BE49-F238E27FC236}">
                <a16:creationId xmlns:a16="http://schemas.microsoft.com/office/drawing/2014/main" id="{63148CD3-B490-4B68-8961-EB1BC2EAB9DD}"/>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Correction — ce que prouve DOSSIER A</a:t>
            </a:r>
          </a:p>
        </p:txBody>
      </p:sp>
      <p:sp>
        <p:nvSpPr>
          <p:cNvPr id="5" name="">
            <a:extLst xmlns:a="http://schemas.openxmlformats.org/drawingml/2006/main">
              <a:ext uri="{FF2B5EF4-FFF2-40B4-BE49-F238E27FC236}">
                <a16:creationId xmlns:a16="http://schemas.microsoft.com/office/drawing/2014/main" id="{3E5360CD-2B72-430C-A321-B81BAF7F0773}"/>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Chaque réponse est reliée à un indice visible ou à une citation du support.</a:t>
            </a:r>
          </a:p>
        </p:txBody>
      </p:sp>
      <p:sp>
        <p:nvSpPr>
          <p:cNvPr id="6" name="">
            <a:extLst xmlns:a="http://schemas.openxmlformats.org/drawingml/2006/main">
              <a:ext uri="{FF2B5EF4-FFF2-40B4-BE49-F238E27FC236}">
                <a16:creationId xmlns:a16="http://schemas.microsoft.com/office/drawing/2014/main" id="{85696658-E38C-4611-8306-170E46E2CE62}"/>
              </a:ext>
            </a:extLst>
          </p:cNvPr>
          <p:cNvSpPr>
            <a:spLocks xmlns:a="http://schemas.openxmlformats.org/drawingml/2006/main" noGrp="1"/>
          </p:cNvSpPr>
          <p:nvPr/>
        </p:nvSpPr>
        <p:spPr>
          <a:xfrm xmlns:a="http://schemas.openxmlformats.org/drawingml/2006/main">
            <a:off x="523875" y="1571625"/>
            <a:ext cx="6858000" cy="3857625"/>
          </a:xfrm>
          <a:prstGeom xmlns:a="http://schemas.openxmlformats.org/drawingml/2006/main" prst="roundRect">
            <a:avLst>
              <a:gd name="adj" fmla="val 2963"/>
            </a:avLst>
          </a:prstGeom>
          <a:solidFill xmlns:a="http://schemas.openxmlformats.org/drawingml/2006/main">
            <a:srgbClr val="FFFDF8"/>
          </a:solidFill>
          <a:ln xmlns:a="http://schemas.openxmlformats.org/drawingml/2006/main" w="19050">
            <a:solidFill>
              <a:srgbClr val="2E7D32"/>
            </a:solidFill>
            <a:prstDash val="solid"/>
          </a:ln>
        </p:spPr>
        <p:txBody>
          <a:bodyPr xmlns:a="http://schemas.openxmlformats.org/drawingml/2006/main" wrap="square" lIns="190500" tIns="171450" rIns="190500" bIns="171450" anchor="ctr">
            <a:normAutofit fontScale="100000"/>
          </a:bodyPr>
          <a:lstStyle xmlns:a="http://schemas.openxmlformats.org/drawingml/2006/main"/>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1. </a:t>
            </a:r>
            <a:r>
              <a:rPr b="0">
                <a:solidFill>
                  <a:srgbClr val="2E7D32"/>
                </a:solidFill>
              </a:rPr>
              <a:t>Il s’agit de la couverture d’un Bulletin des lois de 1881 et d’une publicité pour un journal datée de 1880.</a:t>
            </a:r>
          </a:p>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2. </a:t>
            </a:r>
            <a:r>
              <a:rPr b="0">
                <a:solidFill>
                  <a:srgbClr val="2E7D32"/>
                </a:solidFill>
              </a:rPr>
              <a:t>« L’imprimerie et la librairie sont libres. »</a:t>
            </a:r>
          </a:p>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3. </a:t>
            </a:r>
            <a:r>
              <a:rPr b="0">
                <a:solidFill>
                  <a:srgbClr val="2E7D32"/>
                </a:solidFill>
              </a:rPr>
              <a:t>Non : il peut être publié « sans autorisation préalable ».</a:t>
            </a:r>
          </a:p>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4. </a:t>
            </a:r>
            <a:r>
              <a:rPr b="0">
                <a:solidFill>
                  <a:srgbClr val="2E7D32"/>
                </a:solidFill>
              </a:rPr>
              <a:t>Une déclaration prévue par l’article 7 reste demandée.</a:t>
            </a:r>
          </a:p>
        </p:txBody>
      </p:sp>
      <p:sp>
        <p:nvSpPr>
          <p:cNvPr id="7" name="">
            <a:extLst xmlns:a="http://schemas.openxmlformats.org/drawingml/2006/main">
              <a:ext uri="{FF2B5EF4-FFF2-40B4-BE49-F238E27FC236}">
                <a16:creationId xmlns:a16="http://schemas.microsoft.com/office/drawing/2014/main" id="{9B9FD2E9-7E2E-49B1-A78C-EC48AA814EDC}"/>
              </a:ext>
            </a:extLst>
          </p:cNvPr>
          <p:cNvSpPr>
            <a:spLocks xmlns:a="http://schemas.openxmlformats.org/drawingml/2006/main" noGrp="1"/>
          </p:cNvSpPr>
          <p:nvPr/>
        </p:nvSpPr>
        <p:spPr>
          <a:xfrm xmlns:a="http://schemas.openxmlformats.org/drawingml/2006/main">
            <a:off x="7715250" y="1666875"/>
            <a:ext cx="3524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defRPr sz="1275" b="1" i="0">
                <a:solidFill>
                  <a:srgbClr val="B64F16"/>
                </a:solidFill>
                <a:latin typeface="Arial"/>
                <a:ea typeface="Arial"/>
                <a:cs typeface="Arial"/>
              </a:defRPr>
            </a:pPr>
            <a:r>
              <a:t>PREUVES DANS LE DOCUMENT</a:t>
            </a:r>
          </a:p>
        </p:txBody>
      </p:sp>
      <p:sp>
        <p:nvSpPr>
          <p:cNvPr id="8" name="">
            <a:extLst xmlns:a="http://schemas.openxmlformats.org/drawingml/2006/main">
              <a:ext uri="{FF2B5EF4-FFF2-40B4-BE49-F238E27FC236}">
                <a16:creationId xmlns:a16="http://schemas.microsoft.com/office/drawing/2014/main" id="{8F5549E5-5BD9-443B-B31E-FA3C7C14AE8A}"/>
              </a:ext>
            </a:extLst>
          </p:cNvPr>
          <p:cNvSpPr>
            <a:spLocks xmlns:a="http://schemas.openxmlformats.org/drawingml/2006/main" noGrp="1"/>
          </p:cNvSpPr>
          <p:nvPr/>
        </p:nvSpPr>
        <p:spPr>
          <a:xfrm xmlns:a="http://schemas.openxmlformats.org/drawingml/2006/main">
            <a:off x="7620000" y="2000250"/>
            <a:ext cx="3810000" cy="2857500"/>
          </a:xfrm>
          <a:prstGeom xmlns:a="http://schemas.openxmlformats.org/drawingml/2006/main" prst="roundRect">
            <a:avLst>
              <a:gd name="adj" fmla="val 4000"/>
            </a:avLst>
          </a:prstGeom>
          <a:solidFill xmlns:a="http://schemas.openxmlformats.org/drawingml/2006/main">
            <a:srgbClr val="F7E3CC"/>
          </a:solidFill>
          <a:ln xmlns:a="http://schemas.openxmlformats.org/drawingml/2006/main" w="9525">
            <a:solidFill>
              <a:srgbClr val="E77D22"/>
            </a:solidFill>
            <a:prstDash val="solid"/>
          </a:ln>
        </p:spPr>
        <p:txBody>
          <a:bodyPr xmlns:a="http://schemas.openxmlformats.org/drawingml/2006/main" wrap="square" lIns="171450" tIns="152400" rIns="171450" bIns="152400" anchor="ctr">
            <a:normAutofit fontScale="100000"/>
          </a:bodyPr>
          <a:lstStyle xmlns:a="http://schemas.openxmlformats.org/drawingml/2006/main"/>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Les titres, la date de la loi et la nature de l’affiche sont visibles dans les fac-similés et leurs légendes.</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Article 1 transcrit à côté du fac-similé.</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Article 5 : « sans autorisation préalable ».</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Article 5 : « après la déclaration prescrite par l’article 7 ».</a:t>
            </a:r>
          </a:p>
        </p:txBody>
      </p:sp>
      <p:sp>
        <p:nvSpPr>
          <p:cNvPr id="9" name="">
            <a:extLst xmlns:a="http://schemas.openxmlformats.org/drawingml/2006/main">
              <a:ext uri="{FF2B5EF4-FFF2-40B4-BE49-F238E27FC236}">
                <a16:creationId xmlns:a16="http://schemas.microsoft.com/office/drawing/2014/main" id="{C8D146C4-9776-442E-9C9D-1511B82352D6}"/>
              </a:ext>
            </a:extLst>
          </p:cNvPr>
          <p:cNvSpPr>
            <a:spLocks xmlns:a="http://schemas.openxmlformats.org/drawingml/2006/main" noGrp="1"/>
          </p:cNvSpPr>
          <p:nvPr/>
        </p:nvSpPr>
        <p:spPr>
          <a:xfrm xmlns:a="http://schemas.openxmlformats.org/drawingml/2006/main">
            <a:off x="714375" y="5619750"/>
            <a:ext cx="10763250" cy="609600"/>
          </a:xfrm>
          <a:prstGeom xmlns:a="http://schemas.openxmlformats.org/drawingml/2006/main" prst="roundRect">
            <a:avLst>
              <a:gd name="adj" fmla="val 12500"/>
            </a:avLst>
          </a:prstGeom>
          <a:solidFill xmlns:a="http://schemas.openxmlformats.org/drawingml/2006/main">
            <a:srgbClr val="EEF7EA"/>
          </a:solidFill>
          <a:ln xmlns:a="http://schemas.openxmlformats.org/drawingml/2006/main" w="19050">
            <a:solidFill>
              <a:srgbClr val="2E7D32"/>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500" b="0" i="0">
                <a:solidFill>
                  <a:srgbClr val="173B57"/>
                </a:solidFill>
                <a:latin typeface="Arial"/>
                <a:ea typeface="Arial"/>
                <a:cs typeface="Arial"/>
              </a:defRPr>
            </a:pPr>
            <a:r>
              <a:rPr b="1">
                <a:solidFill>
                  <a:srgbClr val="2E7D32"/>
                </a:solidFill>
              </a:rPr>
              <a:t>À retenir : </a:t>
            </a:r>
            <a:r>
              <a:rPr b="1">
                <a:solidFill>
                  <a:srgbClr val="2E7D32"/>
                </a:solidFill>
              </a:rPr>
              <a:t>La loi de 1881 protège la liberté de publier sans autorisation préalable, mais elle conserve des règles.</a:t>
            </a:r>
          </a:p>
        </p:txBody>
      </p:sp>
      <p:sp>
        <p:nvSpPr>
          <p:cNvPr id="10" name="">
            <a:extLst xmlns:a="http://schemas.openxmlformats.org/drawingml/2006/main">
              <a:ext uri="{FF2B5EF4-FFF2-40B4-BE49-F238E27FC236}">
                <a16:creationId xmlns:a16="http://schemas.microsoft.com/office/drawing/2014/main" id="{B0960450-F204-451D-947F-A3540113D169}"/>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1" name="">
            <a:extLst xmlns:a="http://schemas.openxmlformats.org/drawingml/2006/main">
              <a:ext uri="{FF2B5EF4-FFF2-40B4-BE49-F238E27FC236}">
                <a16:creationId xmlns:a16="http://schemas.microsoft.com/office/drawing/2014/main" id="{BC22F89C-9A74-4681-AB35-1D4DE9C76D67}"/>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12" name="">
            <a:extLst xmlns:a="http://schemas.openxmlformats.org/drawingml/2006/main">
              <a:ext uri="{FF2B5EF4-FFF2-40B4-BE49-F238E27FC236}">
                <a16:creationId xmlns:a16="http://schemas.microsoft.com/office/drawing/2014/main" id="{3563C119-89E8-49B1-AD3F-A823D1EE2ADA}"/>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432662120"/>
      </p:ext>
    </p:extLst>
  </p:cSld>
</p:sld>
</file>

<file path=ppt/slides/slide5.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564BD726-4102-493A-A935-B917CE9A807C}"/>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1B4DA550-6134-4D9F-A32C-8074F87B104C}"/>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3</a:t>
            </a:r>
          </a:p>
        </p:txBody>
      </p:sp>
      <p:sp>
        <p:nvSpPr>
          <p:cNvPr id="3" name="">
            <a:extLst xmlns:a="http://schemas.openxmlformats.org/drawingml/2006/main">
              <a:ext uri="{FF2B5EF4-FFF2-40B4-BE49-F238E27FC236}">
                <a16:creationId xmlns:a16="http://schemas.microsoft.com/office/drawing/2014/main" id="{6D477943-F831-4854-93AF-4E9F98AEEF57}"/>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1 · RÉCIT · PHASE 2</a:t>
            </a:r>
          </a:p>
        </p:txBody>
      </p:sp>
      <p:sp>
        <p:nvSpPr>
          <p:cNvPr id="4" name="">
            <a:extLst xmlns:a="http://schemas.openxmlformats.org/drawingml/2006/main">
              <a:ext uri="{FF2B5EF4-FFF2-40B4-BE49-F238E27FC236}">
                <a16:creationId xmlns:a16="http://schemas.microsoft.com/office/drawing/2014/main" id="{881C8A78-0D75-482D-9C7B-90DF1D370F09}"/>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Peut-on se réunir sans permission ?</a:t>
            </a:r>
          </a:p>
        </p:txBody>
      </p:sp>
      <p:sp>
        <p:nvSpPr>
          <p:cNvPr id="5" name="">
            <a:extLst xmlns:a="http://schemas.openxmlformats.org/drawingml/2006/main">
              <a:ext uri="{FF2B5EF4-FFF2-40B4-BE49-F238E27FC236}">
                <a16:creationId xmlns:a16="http://schemas.microsoft.com/office/drawing/2014/main" id="{D2BC9F5C-F924-4293-8F11-F6718691BE29}"/>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À raconter comme une histoire ; suspendre le récit avant de montrer le document.</a:t>
            </a:r>
          </a:p>
        </p:txBody>
      </p:sp>
      <p:sp>
        <p:nvSpPr>
          <p:cNvPr id="6" name="">
            <a:extLst xmlns:a="http://schemas.openxmlformats.org/drawingml/2006/main">
              <a:ext uri="{FF2B5EF4-FFF2-40B4-BE49-F238E27FC236}">
                <a16:creationId xmlns:a16="http://schemas.microsoft.com/office/drawing/2014/main" id="{B0B9B369-6237-41EC-B3AA-570A487609DE}"/>
              </a:ext>
            </a:extLst>
          </p:cNvPr>
          <p:cNvSpPr>
            <a:spLocks xmlns:a="http://schemas.openxmlformats.org/drawingml/2006/main" noGrp="1"/>
          </p:cNvSpPr>
          <p:nvPr/>
        </p:nvSpPr>
        <p:spPr>
          <a:xfrm xmlns:a="http://schemas.openxmlformats.org/drawingml/2006/main">
            <a:off x="704850" y="1571625"/>
            <a:ext cx="10782300" cy="3143250"/>
          </a:xfrm>
          <a:prstGeom xmlns:a="http://schemas.openxmlformats.org/drawingml/2006/main" prst="roundRect">
            <a:avLst>
              <a:gd name="adj" fmla="val 4848"/>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285750" tIns="228600" rIns="285750" bIns="228600" anchor="ctr">
            <a:normAutofit fontScale="100000"/>
          </a:bodyPr>
          <a:lstStyle xmlns:a="http://schemas.openxmlformats.org/drawingml/2006/main"/>
          <a:p xmlns:a="http://schemas.openxmlformats.org/drawingml/2006/main">
            <a:pPr algn="l">
              <a:defRPr sz="2025" b="0" i="0">
                <a:solidFill>
                  <a:srgbClr val="173B57"/>
                </a:solidFill>
                <a:latin typeface="Arial"/>
                <a:ea typeface="Arial"/>
                <a:cs typeface="Arial"/>
              </a:defRPr>
            </a:pPr>
            <a:r>
              <a:t>Vingt ans plus tard, Louise et plusieurs habitants veulent créer une association pour ouvrir une bibliothèque et organiser des conférences. Ils rédigent leur projet, puis hésitent : l’administration peut-elle les empêcher de se regrouper avant même que l’association existe ? Le Journal officiel du 2 juillet 1901 vient de publier la nouvelle loi.</a:t>
            </a:r>
          </a:p>
        </p:txBody>
      </p:sp>
      <p:sp>
        <p:nvSpPr>
          <p:cNvPr id="7" name="">
            <a:extLst xmlns:a="http://schemas.openxmlformats.org/drawingml/2006/main">
              <a:ext uri="{FF2B5EF4-FFF2-40B4-BE49-F238E27FC236}">
                <a16:creationId xmlns:a16="http://schemas.microsoft.com/office/drawing/2014/main" id="{E784831E-6EC8-45B5-9A02-0C1E470A4891}"/>
              </a:ext>
            </a:extLst>
          </p:cNvPr>
          <p:cNvSpPr>
            <a:spLocks xmlns:a="http://schemas.openxmlformats.org/drawingml/2006/main" noGrp="1"/>
          </p:cNvSpPr>
          <p:nvPr/>
        </p:nvSpPr>
        <p:spPr>
          <a:xfrm xmlns:a="http://schemas.openxmlformats.org/drawingml/2006/main">
            <a:off x="685800" y="5000625"/>
            <a:ext cx="10820400" cy="914400"/>
          </a:xfrm>
          <a:prstGeom xmlns:a="http://schemas.openxmlformats.org/drawingml/2006/main" prst="roundRect">
            <a:avLst>
              <a:gd name="adj" fmla="val 12500"/>
            </a:avLst>
          </a:prstGeom>
          <a:solidFill xmlns:a="http://schemas.openxmlformats.org/drawingml/2006/main">
            <a:srgbClr val="FFF0EC"/>
          </a:solidFill>
          <a:ln xmlns:a="http://schemas.openxmlformats.org/drawingml/2006/main" w="19050">
            <a:solidFill>
              <a:srgbClr val="C53D32"/>
            </a:solidFill>
            <a:prstDash val="solid"/>
          </a:ln>
        </p:spPr>
        <p:txBody>
          <a:bodyPr xmlns:a="http://schemas.openxmlformats.org/drawingml/2006/main" wrap="square" lIns="171450" tIns="114300" rIns="171450" bIns="114300" anchor="ctr">
            <a:normAutofit fontScale="100000"/>
          </a:bodyPr>
          <a:lstStyle xmlns:a="http://schemas.openxmlformats.org/drawingml/2006/main"/>
          <a:p xmlns:a="http://schemas.openxmlformats.org/drawingml/2006/main">
            <a:pPr algn="l">
              <a:defRPr sz="1725" b="0" i="0">
                <a:solidFill>
                  <a:srgbClr val="173B57"/>
                </a:solidFill>
                <a:latin typeface="Arial"/>
                <a:ea typeface="Arial"/>
                <a:cs typeface="Arial"/>
              </a:defRPr>
            </a:pPr>
            <a:r>
              <a:rPr b="1">
                <a:solidFill>
                  <a:srgbClr val="C53D32"/>
                </a:solidFill>
              </a:rPr>
              <a:t>QUESTION-PROBLÈME  </a:t>
            </a:r>
            <a:r>
              <a:rPr b="1">
                <a:solidFill>
                  <a:srgbClr val="173B57"/>
                </a:solidFill>
              </a:rPr>
              <a:t>La loi de 1901 permet-elle de former librement une association ?</a:t>
            </a:r>
          </a:p>
        </p:txBody>
      </p:sp>
      <p:sp>
        <p:nvSpPr>
          <p:cNvPr id="8" name="">
            <a:extLst xmlns:a="http://schemas.openxmlformats.org/drawingml/2006/main">
              <a:ext uri="{FF2B5EF4-FFF2-40B4-BE49-F238E27FC236}">
                <a16:creationId xmlns:a16="http://schemas.microsoft.com/office/drawing/2014/main" id="{6CE36AC4-6265-467E-BFB8-AC7EA1F78B0E}"/>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9" name="">
            <a:extLst xmlns:a="http://schemas.openxmlformats.org/drawingml/2006/main">
              <a:ext uri="{FF2B5EF4-FFF2-40B4-BE49-F238E27FC236}">
                <a16:creationId xmlns:a16="http://schemas.microsoft.com/office/drawing/2014/main" id="{96A82410-B769-44BA-9312-6713C5DF198F}"/>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10" name="">
            <a:extLst xmlns:a="http://schemas.openxmlformats.org/drawingml/2006/main">
              <a:ext uri="{FF2B5EF4-FFF2-40B4-BE49-F238E27FC236}">
                <a16:creationId xmlns:a16="http://schemas.microsoft.com/office/drawing/2014/main" id="{B22D3D3D-D045-47CF-BA6F-70A0BEC416B0}"/>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071785083"/>
      </p:ext>
    </p:extLst>
  </p:cSld>
</p:sld>
</file>

<file path=ppt/slides/slide6.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2989FCF7-8927-4568-B9B2-F0EA7CA4FEFB}"/>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529DB637-52EA-4FE4-B860-010FD64608FB}"/>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3</a:t>
            </a:r>
          </a:p>
        </p:txBody>
      </p:sp>
      <p:sp>
        <p:nvSpPr>
          <p:cNvPr id="3" name="">
            <a:extLst xmlns:a="http://schemas.openxmlformats.org/drawingml/2006/main">
              <a:ext uri="{FF2B5EF4-FFF2-40B4-BE49-F238E27FC236}">
                <a16:creationId xmlns:a16="http://schemas.microsoft.com/office/drawing/2014/main" id="{C790DD3D-90A8-48AC-9044-95CC61331084}"/>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1 · DOCUMENTS AUTHENTIQUES · DOSSIER B</a:t>
            </a:r>
          </a:p>
        </p:txBody>
      </p:sp>
      <p:sp>
        <p:nvSpPr>
          <p:cNvPr id="4" name="">
            <a:extLst xmlns:a="http://schemas.openxmlformats.org/drawingml/2006/main">
              <a:ext uri="{FF2B5EF4-FFF2-40B4-BE49-F238E27FC236}">
                <a16:creationId xmlns:a16="http://schemas.microsoft.com/office/drawing/2014/main" id="{37420A1D-90B6-4B1D-958E-BE517F4780DF}"/>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La liberté d’association en 1901</a:t>
            </a:r>
          </a:p>
        </p:txBody>
      </p:sp>
      <p:sp>
        <p:nvSpPr>
          <p:cNvPr id="5" name="">
            <a:extLst xmlns:a="http://schemas.openxmlformats.org/drawingml/2006/main">
              <a:ext uri="{FF2B5EF4-FFF2-40B4-BE49-F238E27FC236}">
                <a16:creationId xmlns:a16="http://schemas.microsoft.com/office/drawing/2014/main" id="{EC98AA3B-D295-4AEE-A2C3-3585A4E34AF4}"/>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Journal officiel de la République française du 2 juillet 1901, page publiant la loi du 1er juillet 1901.</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c7a13a607f614683"/>
          <a:stretch xmlns:a="http://schemas.openxmlformats.org/drawingml/2006/main"/>
        </p:blipFill>
        <p:spPr>
          <a:xfrm xmlns:a="http://schemas.openxmlformats.org/drawingml/2006/main">
            <a:off x="1091147" y="1571625"/>
            <a:ext cx="3104080" cy="4048125"/>
          </a:xfrm>
          <a:prstGeom xmlns:a="http://schemas.openxmlformats.org/drawingml/2006/main" prst="roundRect">
            <a:avLst>
              <a:gd name="adj" fmla="val 2824"/>
            </a:avLst>
          </a:prstGeom>
        </p:spPr>
      </p:pic>
      <p:sp>
        <p:nvSpPr>
          <p:cNvPr id="7" name="">
            <a:extLst xmlns:a="http://schemas.openxmlformats.org/drawingml/2006/main">
              <a:ext uri="{FF2B5EF4-FFF2-40B4-BE49-F238E27FC236}">
                <a16:creationId xmlns:a16="http://schemas.microsoft.com/office/drawing/2014/main" id="{2057B03B-5570-4495-B3B1-72D16CC64059}"/>
              </a:ext>
            </a:extLst>
          </p:cNvPr>
          <p:cNvSpPr>
            <a:spLocks xmlns:a="http://schemas.openxmlformats.org/drawingml/2006/main" noGrp="1"/>
          </p:cNvSpPr>
          <p:nvPr/>
        </p:nvSpPr>
        <p:spPr>
          <a:xfrm xmlns:a="http://schemas.openxmlformats.org/drawingml/2006/main">
            <a:off x="428625" y="1571625"/>
            <a:ext cx="4429125" cy="4048125"/>
          </a:xfrm>
          <a:prstGeom xmlns:a="http://schemas.openxmlformats.org/drawingml/2006/main" prst="roundRect">
            <a:avLst>
              <a:gd name="adj" fmla="val 2824"/>
            </a:avLst>
          </a:prstGeom>
          <a:noFill xmlns:a="http://schemas.openxmlformats.org/drawingml/2006/main"/>
          <a:ln xmlns:a="http://schemas.openxmlformats.org/drawingml/2006/main" w="9525">
            <a:solidFill>
              <a:srgbClr val="D9B18D"/>
            </a:solidFill>
            <a:prstDash val="solid"/>
          </a:ln>
        </p:spPr>
      </p:sp>
      <p:sp>
        <p:nvSpPr>
          <p:cNvPr id="8" name="">
            <a:extLst xmlns:a="http://schemas.openxmlformats.org/drawingml/2006/main">
              <a:ext uri="{FF2B5EF4-FFF2-40B4-BE49-F238E27FC236}">
                <a16:creationId xmlns:a16="http://schemas.microsoft.com/office/drawing/2014/main" id="{2F5764AF-CB30-4A2D-A9D0-292F0420A4FA}"/>
              </a:ext>
            </a:extLst>
          </p:cNvPr>
          <p:cNvSpPr>
            <a:spLocks xmlns:a="http://schemas.openxmlformats.org/drawingml/2006/main" noGrp="1"/>
          </p:cNvSpPr>
          <p:nvPr/>
        </p:nvSpPr>
        <p:spPr>
          <a:xfrm xmlns:a="http://schemas.openxmlformats.org/drawingml/2006/main">
            <a:off x="5029200" y="1571625"/>
            <a:ext cx="3429000" cy="4000500"/>
          </a:xfrm>
          <a:prstGeom xmlns:a="http://schemas.openxmlformats.org/drawingml/2006/main" prst="roundRect">
            <a:avLst>
              <a:gd name="adj" fmla="val 3333"/>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152400" tIns="142875" rIns="152400" bIns="142875" anchor="ctr">
            <a:normAutofit fontScale="100000"/>
          </a:bodyPr>
          <a:lstStyle xmlns:a="http://schemas.openxmlformats.org/drawingml/2006/main"/>
          <a:p xmlns:a="http://schemas.openxmlformats.org/drawingml/2006/main">
            <a:pPr algn="l">
              <a:defRPr sz="1200" b="0" i="0">
                <a:solidFill>
                  <a:srgbClr val="173B57"/>
                </a:solidFill>
                <a:latin typeface="Arial"/>
                <a:ea typeface="Arial"/>
                <a:cs typeface="Arial"/>
              </a:defRPr>
            </a:pPr>
            <a:r>
              <a:t>Transcription d’un passage visible dans le fac-similé :</a:t>
            </a:r>
          </a:p>
          <a:p xmlns:a="http://schemas.openxmlformats.org/drawingml/2006/main">
            <a:pPr algn="l">
              <a:defRPr sz="1200" b="0" i="0">
                <a:solidFill>
                  <a:srgbClr val="173B57"/>
                </a:solidFill>
                <a:latin typeface="Arial"/>
                <a:ea typeface="Arial"/>
                <a:cs typeface="Arial"/>
              </a:defRPr>
            </a:pPr>
            <a:r>
              <a:t>Article 2 — « Les associations de personnes pourront se former librement sans autorisation ni déclaration préalable, mais elles ne jouiront de la capacité juridique que si elles se sont conformées aux dispositions de l’article 5. »</a:t>
            </a:r>
          </a:p>
          <a:p xmlns:a="http://schemas.openxmlformats.org/drawingml/2006/main">
            <a:pPr algn="l">
              <a:defRPr sz="1200" b="0" i="0">
                <a:solidFill>
                  <a:srgbClr val="173B57"/>
                </a:solidFill>
                <a:latin typeface="Arial"/>
                <a:ea typeface="Arial"/>
                <a:cs typeface="Arial"/>
              </a:defRPr>
            </a:pPr>
            <a:r>
              <a:t/>
            </a:r>
          </a:p>
          <a:p xmlns:a="http://schemas.openxmlformats.org/drawingml/2006/main">
            <a:pPr algn="l">
              <a:defRPr sz="1200" b="0" i="0">
                <a:solidFill>
                  <a:srgbClr val="173B57"/>
                </a:solidFill>
                <a:latin typeface="Arial"/>
                <a:ea typeface="Arial"/>
                <a:cs typeface="Arial"/>
              </a:defRPr>
            </a:pPr>
            <a:r>
              <a:t>Capacité juridique : possibilité d’agir officiellement, de posséder des biens ou de signer un contrat.</a:t>
            </a:r>
          </a:p>
        </p:txBody>
      </p:sp>
      <p:sp>
        <p:nvSpPr>
          <p:cNvPr id="9" name="">
            <a:extLst xmlns:a="http://schemas.openxmlformats.org/drawingml/2006/main">
              <a:ext uri="{FF2B5EF4-FFF2-40B4-BE49-F238E27FC236}">
                <a16:creationId xmlns:a16="http://schemas.microsoft.com/office/drawing/2014/main" id="{1F9354E9-D5F0-483F-A2A6-2095EEAD5F33}"/>
              </a:ext>
            </a:extLst>
          </p:cNvPr>
          <p:cNvSpPr>
            <a:spLocks xmlns:a="http://schemas.openxmlformats.org/drawingml/2006/main" noGrp="1"/>
          </p:cNvSpPr>
          <p:nvPr/>
        </p:nvSpPr>
        <p:spPr>
          <a:xfrm xmlns:a="http://schemas.openxmlformats.org/drawingml/2006/main">
            <a:off x="8648700" y="1571625"/>
            <a:ext cx="3143250" cy="4000500"/>
          </a:xfrm>
          <a:prstGeom xmlns:a="http://schemas.openxmlformats.org/drawingml/2006/main" prst="roundRect">
            <a:avLst>
              <a:gd name="adj" fmla="val 3636"/>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133350" tIns="123825" rIns="133350" bIns="123825" anchor="ctr">
            <a:normAutofit fontScale="100000"/>
          </a:bodyPr>
          <a:lstStyle xmlns:a="http://schemas.openxmlformats.org/drawingml/2006/main"/>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1. </a:t>
            </a:r>
            <a:r>
              <a:rPr b="1">
                <a:solidFill>
                  <a:srgbClr val="173B57"/>
                </a:solidFill>
              </a:rPr>
              <a:t>Identifie le document : qui le publie, à quelle date et quel texte contient-il ?</a:t>
            </a:r>
          </a:p>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2. </a:t>
            </a:r>
            <a:r>
              <a:rPr b="1">
                <a:solidFill>
                  <a:srgbClr val="173B57"/>
                </a:solidFill>
              </a:rPr>
              <a:t>Recopie les mots qui montrent que les personnes peuvent se regrouper.</a:t>
            </a:r>
          </a:p>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3. </a:t>
            </a:r>
            <a:r>
              <a:rPr b="1">
                <a:solidFill>
                  <a:srgbClr val="173B57"/>
                </a:solidFill>
              </a:rPr>
              <a:t>Faut-il une autorisation préalable pour former une association ? Justifie.</a:t>
            </a:r>
          </a:p>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4. </a:t>
            </a:r>
            <a:r>
              <a:rPr b="1">
                <a:solidFill>
                  <a:srgbClr val="173B57"/>
                </a:solidFill>
              </a:rPr>
              <a:t>Quelle condition est nécessaire pour obtenir la capacité juridique ?</a:t>
            </a:r>
          </a:p>
        </p:txBody>
      </p:sp>
      <p:sp>
        <p:nvSpPr>
          <p:cNvPr id="10" name="">
            <a:extLst xmlns:a="http://schemas.openxmlformats.org/drawingml/2006/main">
              <a:ext uri="{FF2B5EF4-FFF2-40B4-BE49-F238E27FC236}">
                <a16:creationId xmlns:a16="http://schemas.microsoft.com/office/drawing/2014/main" id="{F2B59605-5360-44F6-9040-09055CFDDD2E}"/>
              </a:ext>
            </a:extLst>
          </p:cNvPr>
          <p:cNvSpPr>
            <a:spLocks xmlns:a="http://schemas.openxmlformats.org/drawingml/2006/main" noGrp="1"/>
          </p:cNvSpPr>
          <p:nvPr/>
        </p:nvSpPr>
        <p:spPr>
          <a:xfrm xmlns:a="http://schemas.openxmlformats.org/drawingml/2006/main">
            <a:off x="476250" y="5715000"/>
            <a:ext cx="8001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t">
            <a:normAutofit fontScale="77381"/>
          </a:bodyPr>
          <a:lstStyle xmlns:a="http://schemas.openxmlformats.org/drawingml/2006/main"/>
          <a:p xmlns:a="http://schemas.openxmlformats.org/drawingml/2006/main">
            <a:pPr algn="ctr">
              <a:defRPr sz="1050" b="1" i="0">
                <a:solidFill>
                  <a:srgbClr val="B64F16"/>
                </a:solidFill>
                <a:latin typeface="Arial"/>
                <a:ea typeface="Arial"/>
                <a:cs typeface="Arial"/>
              </a:defRPr>
            </a:pPr>
            <a:r>
              <a:t>Fac-similé à observer + transcription fidèle du passage utile</a:t>
            </a:r>
          </a:p>
        </p:txBody>
      </p:sp>
      <p:sp>
        <p:nvSpPr>
          <p:cNvPr id="11" name="">
            <a:extLst xmlns:a="http://schemas.openxmlformats.org/drawingml/2006/main">
              <a:ext uri="{FF2B5EF4-FFF2-40B4-BE49-F238E27FC236}">
                <a16:creationId xmlns:a16="http://schemas.microsoft.com/office/drawing/2014/main" id="{60E149BA-CE94-4783-8331-17636D52C86F}"/>
              </a:ext>
            </a:extLst>
          </p:cNvPr>
          <p:cNvSpPr>
            <a:spLocks xmlns:a="http://schemas.openxmlformats.org/drawingml/2006/main" noGrp="1"/>
          </p:cNvSpPr>
          <p:nvPr/>
        </p:nvSpPr>
        <p:spPr>
          <a:xfrm xmlns:a="http://schemas.openxmlformats.org/drawingml/2006/main">
            <a:off x="533400" y="6096000"/>
            <a:ext cx="111252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825" b="0" i="1">
                <a:solidFill>
                  <a:srgbClr val="5B6470"/>
                </a:solidFill>
                <a:latin typeface="Arial"/>
                <a:ea typeface="Arial"/>
                <a:cs typeface="Arial"/>
              </a:defRPr>
            </a:pPr>
            <a:r>
              <a:t>Source : Journal officiel de la République française, 2 juillet 1901 ; texte vérifié sur Associations.gouv.fr et au Sénat.</a:t>
            </a:r>
          </a:p>
        </p:txBody>
      </p:sp>
      <p:sp>
        <p:nvSpPr>
          <p:cNvPr id="12" name="">
            <a:extLst xmlns:a="http://schemas.openxmlformats.org/drawingml/2006/main">
              <a:ext uri="{FF2B5EF4-FFF2-40B4-BE49-F238E27FC236}">
                <a16:creationId xmlns:a16="http://schemas.microsoft.com/office/drawing/2014/main" id="{71369C1D-748D-47E9-B493-D8613F6B6321}"/>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3" name="">
            <a:extLst xmlns:a="http://schemas.openxmlformats.org/drawingml/2006/main">
              <a:ext uri="{FF2B5EF4-FFF2-40B4-BE49-F238E27FC236}">
                <a16:creationId xmlns:a16="http://schemas.microsoft.com/office/drawing/2014/main" id="{875A3B3B-A72C-4B27-ACF1-E0EE9DF0848B}"/>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14" name="">
            <a:extLst xmlns:a="http://schemas.openxmlformats.org/drawingml/2006/main">
              <a:ext uri="{FF2B5EF4-FFF2-40B4-BE49-F238E27FC236}">
                <a16:creationId xmlns:a16="http://schemas.microsoft.com/office/drawing/2014/main" id="{39BE15E1-8B2C-47BB-ACA2-B94292D71D95}"/>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2035079869"/>
      </p:ext>
    </p:extLst>
  </p:cSld>
</p:sld>
</file>

<file path=ppt/slides/slide7.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07D0A77-72ED-43EB-9368-7DE60082ABF3}"/>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1619B715-860C-43E5-8011-743761F746A9}"/>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3</a:t>
            </a:r>
          </a:p>
        </p:txBody>
      </p:sp>
      <p:sp>
        <p:nvSpPr>
          <p:cNvPr id="3" name="">
            <a:extLst xmlns:a="http://schemas.openxmlformats.org/drawingml/2006/main">
              <a:ext uri="{FF2B5EF4-FFF2-40B4-BE49-F238E27FC236}">
                <a16:creationId xmlns:a16="http://schemas.microsoft.com/office/drawing/2014/main" id="{D1B91FB9-87CA-4A95-9FB0-BB2DA7B20E28}"/>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1 · CORRECTION · DOSSIER B</a:t>
            </a:r>
          </a:p>
        </p:txBody>
      </p:sp>
      <p:sp>
        <p:nvSpPr>
          <p:cNvPr id="4" name="">
            <a:extLst xmlns:a="http://schemas.openxmlformats.org/drawingml/2006/main">
              <a:ext uri="{FF2B5EF4-FFF2-40B4-BE49-F238E27FC236}">
                <a16:creationId xmlns:a16="http://schemas.microsoft.com/office/drawing/2014/main" id="{8C3A6724-F84B-4306-9DBD-CE9688915E11}"/>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Correction — ce que prouve DOSSIER B</a:t>
            </a:r>
          </a:p>
        </p:txBody>
      </p:sp>
      <p:sp>
        <p:nvSpPr>
          <p:cNvPr id="5" name="">
            <a:extLst xmlns:a="http://schemas.openxmlformats.org/drawingml/2006/main">
              <a:ext uri="{FF2B5EF4-FFF2-40B4-BE49-F238E27FC236}">
                <a16:creationId xmlns:a16="http://schemas.microsoft.com/office/drawing/2014/main" id="{9E0A34A0-188B-4545-A5A6-B9037C3ED543}"/>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Chaque réponse est reliée à un indice visible ou à une citation du support.</a:t>
            </a:r>
          </a:p>
        </p:txBody>
      </p:sp>
      <p:sp>
        <p:nvSpPr>
          <p:cNvPr id="6" name="">
            <a:extLst xmlns:a="http://schemas.openxmlformats.org/drawingml/2006/main">
              <a:ext uri="{FF2B5EF4-FFF2-40B4-BE49-F238E27FC236}">
                <a16:creationId xmlns:a16="http://schemas.microsoft.com/office/drawing/2014/main" id="{362CFC69-F5A4-49F1-A88D-E06E0EE240E1}"/>
              </a:ext>
            </a:extLst>
          </p:cNvPr>
          <p:cNvSpPr>
            <a:spLocks xmlns:a="http://schemas.openxmlformats.org/drawingml/2006/main" noGrp="1"/>
          </p:cNvSpPr>
          <p:nvPr/>
        </p:nvSpPr>
        <p:spPr>
          <a:xfrm xmlns:a="http://schemas.openxmlformats.org/drawingml/2006/main">
            <a:off x="523875" y="1571625"/>
            <a:ext cx="6858000" cy="3857625"/>
          </a:xfrm>
          <a:prstGeom xmlns:a="http://schemas.openxmlformats.org/drawingml/2006/main" prst="roundRect">
            <a:avLst>
              <a:gd name="adj" fmla="val 2963"/>
            </a:avLst>
          </a:prstGeom>
          <a:solidFill xmlns:a="http://schemas.openxmlformats.org/drawingml/2006/main">
            <a:srgbClr val="FFFDF8"/>
          </a:solidFill>
          <a:ln xmlns:a="http://schemas.openxmlformats.org/drawingml/2006/main" w="19050">
            <a:solidFill>
              <a:srgbClr val="2E7D32"/>
            </a:solidFill>
            <a:prstDash val="solid"/>
          </a:ln>
        </p:spPr>
        <p:txBody>
          <a:bodyPr xmlns:a="http://schemas.openxmlformats.org/drawingml/2006/main" wrap="square" lIns="190500" tIns="171450" rIns="190500" bIns="171450" anchor="ctr">
            <a:normAutofit fontScale="100000"/>
          </a:bodyPr>
          <a:lstStyle xmlns:a="http://schemas.openxmlformats.org/drawingml/2006/main"/>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1. </a:t>
            </a:r>
            <a:r>
              <a:rPr b="0">
                <a:solidFill>
                  <a:srgbClr val="2E7D32"/>
                </a:solidFill>
              </a:rPr>
              <a:t>Le Journal officiel de la République française du 2 juillet 1901 publie la loi du 1er juillet 1901 sur les associations.</a:t>
            </a:r>
          </a:p>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2. </a:t>
            </a:r>
            <a:r>
              <a:rPr b="0">
                <a:solidFill>
                  <a:srgbClr val="2E7D32"/>
                </a:solidFill>
              </a:rPr>
              <a:t>Les associations peuvent « se former librement ».</a:t>
            </a:r>
          </a:p>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3. </a:t>
            </a:r>
            <a:r>
              <a:rPr b="0">
                <a:solidFill>
                  <a:srgbClr val="2E7D32"/>
                </a:solidFill>
              </a:rPr>
              <a:t>Non : elles se forment « sans autorisation ni déclaration préalable ».</a:t>
            </a:r>
          </a:p>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4. </a:t>
            </a:r>
            <a:r>
              <a:rPr b="0">
                <a:solidFill>
                  <a:srgbClr val="2E7D32"/>
                </a:solidFill>
              </a:rPr>
              <a:t>Elles doivent respecter les dispositions de l’article 5.</a:t>
            </a:r>
          </a:p>
        </p:txBody>
      </p:sp>
      <p:sp>
        <p:nvSpPr>
          <p:cNvPr id="7" name="">
            <a:extLst xmlns:a="http://schemas.openxmlformats.org/drawingml/2006/main">
              <a:ext uri="{FF2B5EF4-FFF2-40B4-BE49-F238E27FC236}">
                <a16:creationId xmlns:a16="http://schemas.microsoft.com/office/drawing/2014/main" id="{6BB26CD8-FC84-455B-AA6F-CDB09A17F8E0}"/>
              </a:ext>
            </a:extLst>
          </p:cNvPr>
          <p:cNvSpPr>
            <a:spLocks xmlns:a="http://schemas.openxmlformats.org/drawingml/2006/main" noGrp="1"/>
          </p:cNvSpPr>
          <p:nvPr/>
        </p:nvSpPr>
        <p:spPr>
          <a:xfrm xmlns:a="http://schemas.openxmlformats.org/drawingml/2006/main">
            <a:off x="7715250" y="1666875"/>
            <a:ext cx="3524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defRPr sz="1275" b="1" i="0">
                <a:solidFill>
                  <a:srgbClr val="B64F16"/>
                </a:solidFill>
                <a:latin typeface="Arial"/>
                <a:ea typeface="Arial"/>
                <a:cs typeface="Arial"/>
              </a:defRPr>
            </a:pPr>
            <a:r>
              <a:t>PREUVES DANS LE DOCUMENT</a:t>
            </a:r>
          </a:p>
        </p:txBody>
      </p:sp>
      <p:sp>
        <p:nvSpPr>
          <p:cNvPr id="8" name="">
            <a:extLst xmlns:a="http://schemas.openxmlformats.org/drawingml/2006/main">
              <a:ext uri="{FF2B5EF4-FFF2-40B4-BE49-F238E27FC236}">
                <a16:creationId xmlns:a16="http://schemas.microsoft.com/office/drawing/2014/main" id="{6B7DB9AC-4087-4846-8749-A4119BBDB635}"/>
              </a:ext>
            </a:extLst>
          </p:cNvPr>
          <p:cNvSpPr>
            <a:spLocks xmlns:a="http://schemas.openxmlformats.org/drawingml/2006/main" noGrp="1"/>
          </p:cNvSpPr>
          <p:nvPr/>
        </p:nvSpPr>
        <p:spPr>
          <a:xfrm xmlns:a="http://schemas.openxmlformats.org/drawingml/2006/main">
            <a:off x="7620000" y="2000250"/>
            <a:ext cx="3810000" cy="2857500"/>
          </a:xfrm>
          <a:prstGeom xmlns:a="http://schemas.openxmlformats.org/drawingml/2006/main" prst="roundRect">
            <a:avLst>
              <a:gd name="adj" fmla="val 4000"/>
            </a:avLst>
          </a:prstGeom>
          <a:solidFill xmlns:a="http://schemas.openxmlformats.org/drawingml/2006/main">
            <a:srgbClr val="F7E3CC"/>
          </a:solidFill>
          <a:ln xmlns:a="http://schemas.openxmlformats.org/drawingml/2006/main" w="9525">
            <a:solidFill>
              <a:srgbClr val="E77D22"/>
            </a:solidFill>
            <a:prstDash val="solid"/>
          </a:ln>
        </p:spPr>
        <p:txBody>
          <a:bodyPr xmlns:a="http://schemas.openxmlformats.org/drawingml/2006/main" wrap="square" lIns="171450" tIns="152400" rIns="171450" bIns="152400" anchor="ctr">
            <a:normAutofit fontScale="100000"/>
          </a:bodyPr>
          <a:lstStyle xmlns:a="http://schemas.openxmlformats.org/drawingml/2006/main"/>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En-tête, date et titre de la loi visibles dans le fac-similé.</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Article 2 : « se former librement ».</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Article 2 : « sans autorisation ni déclaration préalable ».</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Article 2 : « si elles se sont conformées aux dispositions de l’article 5 ».</a:t>
            </a:r>
          </a:p>
        </p:txBody>
      </p:sp>
      <p:sp>
        <p:nvSpPr>
          <p:cNvPr id="9" name="">
            <a:extLst xmlns:a="http://schemas.openxmlformats.org/drawingml/2006/main">
              <a:ext uri="{FF2B5EF4-FFF2-40B4-BE49-F238E27FC236}">
                <a16:creationId xmlns:a16="http://schemas.microsoft.com/office/drawing/2014/main" id="{168728F9-5DCA-4D33-AA81-F610AA8B1BB2}"/>
              </a:ext>
            </a:extLst>
          </p:cNvPr>
          <p:cNvSpPr>
            <a:spLocks xmlns:a="http://schemas.openxmlformats.org/drawingml/2006/main" noGrp="1"/>
          </p:cNvSpPr>
          <p:nvPr/>
        </p:nvSpPr>
        <p:spPr>
          <a:xfrm xmlns:a="http://schemas.openxmlformats.org/drawingml/2006/main">
            <a:off x="714375" y="5619750"/>
            <a:ext cx="10763250" cy="609600"/>
          </a:xfrm>
          <a:prstGeom xmlns:a="http://schemas.openxmlformats.org/drawingml/2006/main" prst="roundRect">
            <a:avLst>
              <a:gd name="adj" fmla="val 12500"/>
            </a:avLst>
          </a:prstGeom>
          <a:solidFill xmlns:a="http://schemas.openxmlformats.org/drawingml/2006/main">
            <a:srgbClr val="EEF7EA"/>
          </a:solidFill>
          <a:ln xmlns:a="http://schemas.openxmlformats.org/drawingml/2006/main" w="19050">
            <a:solidFill>
              <a:srgbClr val="2E7D32"/>
            </a:solidFill>
            <a:prstDash val="solid"/>
          </a:ln>
        </p:spPr>
        <p:txBody>
          <a:bodyPr xmlns:a="http://schemas.openxmlformats.org/drawingml/2006/main" wrap="square" lIns="152400" tIns="95250" rIns="152400" bIns="95250" anchor="ctr">
            <a:normAutofit fontScale="82437"/>
          </a:bodyPr>
          <a:lstStyle xmlns:a="http://schemas.openxmlformats.org/drawingml/2006/main"/>
          <a:p xmlns:a="http://schemas.openxmlformats.org/drawingml/2006/main">
            <a:pPr algn="ctr">
              <a:defRPr sz="1500" b="0" i="0">
                <a:solidFill>
                  <a:srgbClr val="173B57"/>
                </a:solidFill>
                <a:latin typeface="Arial"/>
                <a:ea typeface="Arial"/>
                <a:cs typeface="Arial"/>
              </a:defRPr>
            </a:pPr>
            <a:r>
              <a:rPr b="1">
                <a:solidFill>
                  <a:srgbClr val="2E7D32"/>
                </a:solidFill>
              </a:rPr>
              <a:t>À retenir : </a:t>
            </a:r>
            <a:r>
              <a:rPr b="1">
                <a:solidFill>
                  <a:srgbClr val="2E7D32"/>
                </a:solidFill>
              </a:rPr>
              <a:t>La loi de 1901 permet de former librement une association ; une déclaration est nécessaire pour qu’elle puisse agir officiellement.</a:t>
            </a:r>
          </a:p>
        </p:txBody>
      </p:sp>
      <p:sp>
        <p:nvSpPr>
          <p:cNvPr id="10" name="">
            <a:extLst xmlns:a="http://schemas.openxmlformats.org/drawingml/2006/main">
              <a:ext uri="{FF2B5EF4-FFF2-40B4-BE49-F238E27FC236}">
                <a16:creationId xmlns:a16="http://schemas.microsoft.com/office/drawing/2014/main" id="{2D80DA34-75F3-44E8-986B-EF983CF047E1}"/>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1" name="">
            <a:extLst xmlns:a="http://schemas.openxmlformats.org/drawingml/2006/main">
              <a:ext uri="{FF2B5EF4-FFF2-40B4-BE49-F238E27FC236}">
                <a16:creationId xmlns:a16="http://schemas.microsoft.com/office/drawing/2014/main" id="{C4952162-6853-47EC-9F67-DCDA4A7D7CC0}"/>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12" name="">
            <a:extLst xmlns:a="http://schemas.openxmlformats.org/drawingml/2006/main">
              <a:ext uri="{FF2B5EF4-FFF2-40B4-BE49-F238E27FC236}">
                <a16:creationId xmlns:a16="http://schemas.microsoft.com/office/drawing/2014/main" id="{B709E22C-BE51-4BF1-BD0C-B736CAAD395D}"/>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890814951"/>
      </p:ext>
    </p:extLst>
  </p:cSld>
</p:sld>
</file>

<file path=ppt/slides/slide8.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3B646874-2706-4B79-98C1-6BA489E0134A}"/>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9F4A9B55-2676-4C9E-BF9B-FC134015C1FC}"/>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3</a:t>
            </a:r>
          </a:p>
        </p:txBody>
      </p:sp>
      <p:sp>
        <p:nvSpPr>
          <p:cNvPr id="3" name="">
            <a:extLst xmlns:a="http://schemas.openxmlformats.org/drawingml/2006/main">
              <a:ext uri="{FF2B5EF4-FFF2-40B4-BE49-F238E27FC236}">
                <a16:creationId xmlns:a16="http://schemas.microsoft.com/office/drawing/2014/main" id="{5F3AA9FF-27EB-40F3-B5F0-810085A03C7C}"/>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1 · SYNTHÈSE INDIVIDUELLE</a:t>
            </a:r>
          </a:p>
        </p:txBody>
      </p:sp>
      <p:sp>
        <p:nvSpPr>
          <p:cNvPr id="4" name="">
            <a:extLst xmlns:a="http://schemas.openxmlformats.org/drawingml/2006/main">
              <a:ext uri="{FF2B5EF4-FFF2-40B4-BE49-F238E27FC236}">
                <a16:creationId xmlns:a16="http://schemas.microsoft.com/office/drawing/2014/main" id="{47A19CE2-B37D-4F8D-AC79-FD72C7DFFF8A}"/>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Je compare les deux lois</a:t>
            </a:r>
          </a:p>
        </p:txBody>
      </p:sp>
      <p:sp>
        <p:nvSpPr>
          <p:cNvPr id="5" name="">
            <a:extLst xmlns:a="http://schemas.openxmlformats.org/drawingml/2006/main">
              <a:ext uri="{FF2B5EF4-FFF2-40B4-BE49-F238E27FC236}">
                <a16:creationId xmlns:a16="http://schemas.microsoft.com/office/drawing/2014/main" id="{5F3EF9A7-77ED-4346-8C81-7813C8BCED29}"/>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Complète seul le tableau, puis corrige avec la classe.</a:t>
            </a:r>
          </a:p>
        </p:txBody>
      </p:sp>
      <p:sp>
        <p:nvSpPr>
          <p:cNvPr id="6" name="">
            <a:extLst xmlns:a="http://schemas.openxmlformats.org/drawingml/2006/main">
              <a:ext uri="{FF2B5EF4-FFF2-40B4-BE49-F238E27FC236}">
                <a16:creationId xmlns:a16="http://schemas.microsoft.com/office/drawing/2014/main" id="{696DF9EA-CF61-475F-8824-93989815D440}"/>
              </a:ext>
            </a:extLst>
          </p:cNvPr>
          <p:cNvSpPr>
            <a:spLocks xmlns:a="http://schemas.openxmlformats.org/drawingml/2006/main" noGrp="1"/>
          </p:cNvSpPr>
          <p:nvPr/>
        </p:nvSpPr>
        <p:spPr>
          <a:xfrm xmlns:a="http://schemas.openxmlformats.org/drawingml/2006/main">
            <a:off x="666750" y="1714500"/>
            <a:ext cx="1428750" cy="571500"/>
          </a:xfrm>
          <a:prstGeom xmlns:a="http://schemas.openxmlformats.org/drawingml/2006/main" prst="rect">
            <a:avLst/>
          </a:prstGeom>
          <a:solidFill xmlns:a="http://schemas.openxmlformats.org/drawingml/2006/main">
            <a:srgbClr val="E77D22"/>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200" b="1" i="0">
                <a:solidFill>
                  <a:srgbClr val="FFFFFF"/>
                </a:solidFill>
                <a:latin typeface="Arial"/>
                <a:ea typeface="Arial"/>
                <a:cs typeface="Arial"/>
              </a:defRPr>
            </a:pPr>
            <a:r>
              <a:t>DATE</a:t>
            </a:r>
          </a:p>
        </p:txBody>
      </p:sp>
      <p:sp>
        <p:nvSpPr>
          <p:cNvPr id="7" name="">
            <a:extLst xmlns:a="http://schemas.openxmlformats.org/drawingml/2006/main">
              <a:ext uri="{FF2B5EF4-FFF2-40B4-BE49-F238E27FC236}">
                <a16:creationId xmlns:a16="http://schemas.microsoft.com/office/drawing/2014/main" id="{1553E79F-A6CE-4B16-ABED-A2C2D3F69B2C}"/>
              </a:ext>
            </a:extLst>
          </p:cNvPr>
          <p:cNvSpPr>
            <a:spLocks xmlns:a="http://schemas.openxmlformats.org/drawingml/2006/main" noGrp="1"/>
          </p:cNvSpPr>
          <p:nvPr/>
        </p:nvSpPr>
        <p:spPr>
          <a:xfrm xmlns:a="http://schemas.openxmlformats.org/drawingml/2006/main">
            <a:off x="2095500" y="1714500"/>
            <a:ext cx="2762250" cy="571500"/>
          </a:xfrm>
          <a:prstGeom xmlns:a="http://schemas.openxmlformats.org/drawingml/2006/main" prst="rect">
            <a:avLst/>
          </a:prstGeom>
          <a:solidFill xmlns:a="http://schemas.openxmlformats.org/drawingml/2006/main">
            <a:srgbClr val="E77D22"/>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200" b="1" i="0">
                <a:solidFill>
                  <a:srgbClr val="FFFFFF"/>
                </a:solidFill>
                <a:latin typeface="Arial"/>
                <a:ea typeface="Arial"/>
                <a:cs typeface="Arial"/>
              </a:defRPr>
            </a:pPr>
            <a:r>
              <a:t>LIBERTÉ PROTÉGÉE</a:t>
            </a:r>
          </a:p>
        </p:txBody>
      </p:sp>
      <p:sp>
        <p:nvSpPr>
          <p:cNvPr id="8" name="">
            <a:extLst xmlns:a="http://schemas.openxmlformats.org/drawingml/2006/main">
              <a:ext uri="{FF2B5EF4-FFF2-40B4-BE49-F238E27FC236}">
                <a16:creationId xmlns:a16="http://schemas.microsoft.com/office/drawing/2014/main" id="{377CEE3E-26FF-4C45-9992-7DE59FCCD1E9}"/>
              </a:ext>
            </a:extLst>
          </p:cNvPr>
          <p:cNvSpPr>
            <a:spLocks xmlns:a="http://schemas.openxmlformats.org/drawingml/2006/main" noGrp="1"/>
          </p:cNvSpPr>
          <p:nvPr/>
        </p:nvSpPr>
        <p:spPr>
          <a:xfrm xmlns:a="http://schemas.openxmlformats.org/drawingml/2006/main">
            <a:off x="4857750" y="1714500"/>
            <a:ext cx="3238500" cy="571500"/>
          </a:xfrm>
          <a:prstGeom xmlns:a="http://schemas.openxmlformats.org/drawingml/2006/main" prst="rect">
            <a:avLst/>
          </a:prstGeom>
          <a:solidFill xmlns:a="http://schemas.openxmlformats.org/drawingml/2006/main">
            <a:srgbClr val="E77D22"/>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200" b="1" i="0">
                <a:solidFill>
                  <a:srgbClr val="FFFFFF"/>
                </a:solidFill>
                <a:latin typeface="Arial"/>
                <a:ea typeface="Arial"/>
                <a:cs typeface="Arial"/>
              </a:defRPr>
            </a:pPr>
            <a:r>
              <a:t>MOTS-PREUVES</a:t>
            </a:r>
          </a:p>
        </p:txBody>
      </p:sp>
      <p:sp>
        <p:nvSpPr>
          <p:cNvPr id="9" name="">
            <a:extLst xmlns:a="http://schemas.openxmlformats.org/drawingml/2006/main">
              <a:ext uri="{FF2B5EF4-FFF2-40B4-BE49-F238E27FC236}">
                <a16:creationId xmlns:a16="http://schemas.microsoft.com/office/drawing/2014/main" id="{5A109DA7-1E16-479C-9D32-D83465F8F8B7}"/>
              </a:ext>
            </a:extLst>
          </p:cNvPr>
          <p:cNvSpPr>
            <a:spLocks xmlns:a="http://schemas.openxmlformats.org/drawingml/2006/main" noGrp="1"/>
          </p:cNvSpPr>
          <p:nvPr/>
        </p:nvSpPr>
        <p:spPr>
          <a:xfrm xmlns:a="http://schemas.openxmlformats.org/drawingml/2006/main">
            <a:off x="8096250" y="1714500"/>
            <a:ext cx="3143250" cy="571500"/>
          </a:xfrm>
          <a:prstGeom xmlns:a="http://schemas.openxmlformats.org/drawingml/2006/main" prst="rect">
            <a:avLst/>
          </a:prstGeom>
          <a:solidFill xmlns:a="http://schemas.openxmlformats.org/drawingml/2006/main">
            <a:srgbClr val="E77D22"/>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200" b="1" i="0">
                <a:solidFill>
                  <a:srgbClr val="FFFFFF"/>
                </a:solidFill>
                <a:latin typeface="Arial"/>
                <a:ea typeface="Arial"/>
                <a:cs typeface="Arial"/>
              </a:defRPr>
            </a:pPr>
            <a:r>
              <a:t>RÈGLE QUI DEMEURE</a:t>
            </a:r>
          </a:p>
        </p:txBody>
      </p:sp>
      <p:sp>
        <p:nvSpPr>
          <p:cNvPr id="10" name="">
            <a:extLst xmlns:a="http://schemas.openxmlformats.org/drawingml/2006/main">
              <a:ext uri="{FF2B5EF4-FFF2-40B4-BE49-F238E27FC236}">
                <a16:creationId xmlns:a16="http://schemas.microsoft.com/office/drawing/2014/main" id="{434E5FF1-DB06-43DC-91AA-C3C0686F961E}"/>
              </a:ext>
            </a:extLst>
          </p:cNvPr>
          <p:cNvSpPr>
            <a:spLocks xmlns:a="http://schemas.openxmlformats.org/drawingml/2006/main" noGrp="1"/>
          </p:cNvSpPr>
          <p:nvPr/>
        </p:nvSpPr>
        <p:spPr>
          <a:xfrm xmlns:a="http://schemas.openxmlformats.org/drawingml/2006/main">
            <a:off x="666750" y="2381250"/>
            <a:ext cx="1428750" cy="857250"/>
          </a:xfrm>
          <a:prstGeom xmlns:a="http://schemas.openxmlformats.org/drawingml/2006/main" prst="rect">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425" b="1" i="0">
                <a:solidFill>
                  <a:srgbClr val="173B57"/>
                </a:solidFill>
                <a:latin typeface="Arial"/>
                <a:ea typeface="Arial"/>
                <a:cs typeface="Arial"/>
              </a:defRPr>
            </a:pPr>
            <a:r>
              <a:t>1881</a:t>
            </a:r>
          </a:p>
        </p:txBody>
      </p:sp>
      <p:sp>
        <p:nvSpPr>
          <p:cNvPr id="11" name="">
            <a:extLst xmlns:a="http://schemas.openxmlformats.org/drawingml/2006/main">
              <a:ext uri="{FF2B5EF4-FFF2-40B4-BE49-F238E27FC236}">
                <a16:creationId xmlns:a16="http://schemas.microsoft.com/office/drawing/2014/main" id="{8CF16D5E-6689-46AA-8F01-827A3E255675}"/>
              </a:ext>
            </a:extLst>
          </p:cNvPr>
          <p:cNvSpPr>
            <a:spLocks xmlns:a="http://schemas.openxmlformats.org/drawingml/2006/main" noGrp="1"/>
          </p:cNvSpPr>
          <p:nvPr/>
        </p:nvSpPr>
        <p:spPr>
          <a:xfrm xmlns:a="http://schemas.openxmlformats.org/drawingml/2006/main">
            <a:off x="2095500" y="2381250"/>
            <a:ext cx="2762250" cy="857250"/>
          </a:xfrm>
          <a:prstGeom xmlns:a="http://schemas.openxmlformats.org/drawingml/2006/main" prst="rect">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425" b="1" i="0">
                <a:solidFill>
                  <a:srgbClr val="173B57"/>
                </a:solidFill>
                <a:latin typeface="Arial"/>
                <a:ea typeface="Arial"/>
                <a:cs typeface="Arial"/>
              </a:defRPr>
            </a:pPr>
            <a:r>
              <a:t>Liberté de la presse</a:t>
            </a:r>
          </a:p>
        </p:txBody>
      </p:sp>
      <p:sp>
        <p:nvSpPr>
          <p:cNvPr id="12" name="">
            <a:extLst xmlns:a="http://schemas.openxmlformats.org/drawingml/2006/main">
              <a:ext uri="{FF2B5EF4-FFF2-40B4-BE49-F238E27FC236}">
                <a16:creationId xmlns:a16="http://schemas.microsoft.com/office/drawing/2014/main" id="{4BB19395-B868-4171-A733-E5B251B0A003}"/>
              </a:ext>
            </a:extLst>
          </p:cNvPr>
          <p:cNvSpPr>
            <a:spLocks xmlns:a="http://schemas.openxmlformats.org/drawingml/2006/main" noGrp="1"/>
          </p:cNvSpPr>
          <p:nvPr/>
        </p:nvSpPr>
        <p:spPr>
          <a:xfrm xmlns:a="http://schemas.openxmlformats.org/drawingml/2006/main">
            <a:off x="4857750" y="2381250"/>
            <a:ext cx="3238500" cy="857250"/>
          </a:xfrm>
          <a:prstGeom xmlns:a="http://schemas.openxmlformats.org/drawingml/2006/main" prst="rect">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425" b="1" i="0">
                <a:solidFill>
                  <a:srgbClr val="2E7D32"/>
                </a:solidFill>
                <a:latin typeface="Arial"/>
                <a:ea typeface="Arial"/>
                <a:cs typeface="Arial"/>
              </a:defRPr>
            </a:pPr>
            <a:r>
              <a:t>sans autorisation préalable</a:t>
            </a:r>
          </a:p>
        </p:txBody>
      </p:sp>
      <p:sp>
        <p:nvSpPr>
          <p:cNvPr id="13" name="">
            <a:extLst xmlns:a="http://schemas.openxmlformats.org/drawingml/2006/main">
              <a:ext uri="{FF2B5EF4-FFF2-40B4-BE49-F238E27FC236}">
                <a16:creationId xmlns:a16="http://schemas.microsoft.com/office/drawing/2014/main" id="{41E7F109-6281-4C6D-B29A-7FF629DC36D2}"/>
              </a:ext>
            </a:extLst>
          </p:cNvPr>
          <p:cNvSpPr>
            <a:spLocks xmlns:a="http://schemas.openxmlformats.org/drawingml/2006/main" noGrp="1"/>
          </p:cNvSpPr>
          <p:nvPr/>
        </p:nvSpPr>
        <p:spPr>
          <a:xfrm xmlns:a="http://schemas.openxmlformats.org/drawingml/2006/main">
            <a:off x="8096250" y="2381250"/>
            <a:ext cx="3143250" cy="857250"/>
          </a:xfrm>
          <a:prstGeom xmlns:a="http://schemas.openxmlformats.org/drawingml/2006/main" prst="rect">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425" b="1" i="0">
                <a:solidFill>
                  <a:srgbClr val="173B57"/>
                </a:solidFill>
                <a:latin typeface="Arial"/>
                <a:ea typeface="Arial"/>
                <a:cs typeface="Arial"/>
              </a:defRPr>
            </a:pPr>
            <a:r>
              <a:t>une déclaration</a:t>
            </a:r>
          </a:p>
        </p:txBody>
      </p:sp>
      <p:sp>
        <p:nvSpPr>
          <p:cNvPr id="14" name="">
            <a:extLst xmlns:a="http://schemas.openxmlformats.org/drawingml/2006/main">
              <a:ext uri="{FF2B5EF4-FFF2-40B4-BE49-F238E27FC236}">
                <a16:creationId xmlns:a16="http://schemas.microsoft.com/office/drawing/2014/main" id="{95193D01-6A90-4B61-91D2-396CB782E301}"/>
              </a:ext>
            </a:extLst>
          </p:cNvPr>
          <p:cNvSpPr>
            <a:spLocks xmlns:a="http://schemas.openxmlformats.org/drawingml/2006/main" noGrp="1"/>
          </p:cNvSpPr>
          <p:nvPr/>
        </p:nvSpPr>
        <p:spPr>
          <a:xfrm xmlns:a="http://schemas.openxmlformats.org/drawingml/2006/main">
            <a:off x="666750" y="3381375"/>
            <a:ext cx="1428750" cy="857250"/>
          </a:xfrm>
          <a:prstGeom xmlns:a="http://schemas.openxmlformats.org/drawingml/2006/main" prst="rect">
            <a:avLst/>
          </a:prstGeom>
          <a:solidFill xmlns:a="http://schemas.openxmlformats.org/drawingml/2006/main">
            <a:srgbClr val="F7E3CC"/>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425" b="1" i="0">
                <a:solidFill>
                  <a:srgbClr val="173B57"/>
                </a:solidFill>
                <a:latin typeface="Arial"/>
                <a:ea typeface="Arial"/>
                <a:cs typeface="Arial"/>
              </a:defRPr>
            </a:pPr>
            <a:r>
              <a:t>1901</a:t>
            </a:r>
          </a:p>
        </p:txBody>
      </p:sp>
      <p:sp>
        <p:nvSpPr>
          <p:cNvPr id="15" name="">
            <a:extLst xmlns:a="http://schemas.openxmlformats.org/drawingml/2006/main">
              <a:ext uri="{FF2B5EF4-FFF2-40B4-BE49-F238E27FC236}">
                <a16:creationId xmlns:a16="http://schemas.microsoft.com/office/drawing/2014/main" id="{9759BD2B-6431-47B5-8763-22111EBEE37C}"/>
              </a:ext>
            </a:extLst>
          </p:cNvPr>
          <p:cNvSpPr>
            <a:spLocks xmlns:a="http://schemas.openxmlformats.org/drawingml/2006/main" noGrp="1"/>
          </p:cNvSpPr>
          <p:nvPr/>
        </p:nvSpPr>
        <p:spPr>
          <a:xfrm xmlns:a="http://schemas.openxmlformats.org/drawingml/2006/main">
            <a:off x="2095500" y="3381375"/>
            <a:ext cx="2762250" cy="857250"/>
          </a:xfrm>
          <a:prstGeom xmlns:a="http://schemas.openxmlformats.org/drawingml/2006/main" prst="rect">
            <a:avLst/>
          </a:prstGeom>
          <a:solidFill xmlns:a="http://schemas.openxmlformats.org/drawingml/2006/main">
            <a:srgbClr val="F7E3CC"/>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425" b="1" i="0">
                <a:solidFill>
                  <a:srgbClr val="173B57"/>
                </a:solidFill>
                <a:latin typeface="Arial"/>
                <a:ea typeface="Arial"/>
                <a:cs typeface="Arial"/>
              </a:defRPr>
            </a:pPr>
            <a:r>
              <a:t>Liberté d’association</a:t>
            </a:r>
          </a:p>
        </p:txBody>
      </p:sp>
      <p:sp>
        <p:nvSpPr>
          <p:cNvPr id="16" name="">
            <a:extLst xmlns:a="http://schemas.openxmlformats.org/drawingml/2006/main">
              <a:ext uri="{FF2B5EF4-FFF2-40B4-BE49-F238E27FC236}">
                <a16:creationId xmlns:a16="http://schemas.microsoft.com/office/drawing/2014/main" id="{68DB3A12-FB2A-4407-AAAB-EA0DDDACC5E9}"/>
              </a:ext>
            </a:extLst>
          </p:cNvPr>
          <p:cNvSpPr>
            <a:spLocks xmlns:a="http://schemas.openxmlformats.org/drawingml/2006/main" noGrp="1"/>
          </p:cNvSpPr>
          <p:nvPr/>
        </p:nvSpPr>
        <p:spPr>
          <a:xfrm xmlns:a="http://schemas.openxmlformats.org/drawingml/2006/main">
            <a:off x="4857750" y="3381375"/>
            <a:ext cx="3238500" cy="857250"/>
          </a:xfrm>
          <a:prstGeom xmlns:a="http://schemas.openxmlformats.org/drawingml/2006/main" prst="rect">
            <a:avLst/>
          </a:prstGeom>
          <a:solidFill xmlns:a="http://schemas.openxmlformats.org/drawingml/2006/main">
            <a:srgbClr val="F7E3CC"/>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425" b="1" i="0">
                <a:solidFill>
                  <a:srgbClr val="2E7D32"/>
                </a:solidFill>
                <a:latin typeface="Arial"/>
                <a:ea typeface="Arial"/>
                <a:cs typeface="Arial"/>
              </a:defRPr>
            </a:pPr>
            <a:r>
              <a:t>se former librement</a:t>
            </a:r>
          </a:p>
        </p:txBody>
      </p:sp>
      <p:sp>
        <p:nvSpPr>
          <p:cNvPr id="17" name="">
            <a:extLst xmlns:a="http://schemas.openxmlformats.org/drawingml/2006/main">
              <a:ext uri="{FF2B5EF4-FFF2-40B4-BE49-F238E27FC236}">
                <a16:creationId xmlns:a16="http://schemas.microsoft.com/office/drawing/2014/main" id="{1C078E58-E62F-4D26-AD33-D2B96EACFDD6}"/>
              </a:ext>
            </a:extLst>
          </p:cNvPr>
          <p:cNvSpPr>
            <a:spLocks xmlns:a="http://schemas.openxmlformats.org/drawingml/2006/main" noGrp="1"/>
          </p:cNvSpPr>
          <p:nvPr/>
        </p:nvSpPr>
        <p:spPr>
          <a:xfrm xmlns:a="http://schemas.openxmlformats.org/drawingml/2006/main">
            <a:off x="8096250" y="3381375"/>
            <a:ext cx="3143250" cy="857250"/>
          </a:xfrm>
          <a:prstGeom xmlns:a="http://schemas.openxmlformats.org/drawingml/2006/main" prst="rect">
            <a:avLst/>
          </a:prstGeom>
          <a:solidFill xmlns:a="http://schemas.openxmlformats.org/drawingml/2006/main">
            <a:srgbClr val="F7E3CC"/>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425" b="1" i="0">
                <a:solidFill>
                  <a:srgbClr val="173B57"/>
                </a:solidFill>
                <a:latin typeface="Arial"/>
                <a:ea typeface="Arial"/>
                <a:cs typeface="Arial"/>
              </a:defRPr>
            </a:pPr>
            <a:r>
              <a:t>déclaration pour agir officiellement</a:t>
            </a:r>
          </a:p>
        </p:txBody>
      </p:sp>
      <p:sp>
        <p:nvSpPr>
          <p:cNvPr id="18" name="">
            <a:extLst xmlns:a="http://schemas.openxmlformats.org/drawingml/2006/main">
              <a:ext uri="{FF2B5EF4-FFF2-40B4-BE49-F238E27FC236}">
                <a16:creationId xmlns:a16="http://schemas.microsoft.com/office/drawing/2014/main" id="{0B768B1B-5281-464A-99CE-1EF5C8F654DC}"/>
              </a:ext>
            </a:extLst>
          </p:cNvPr>
          <p:cNvSpPr>
            <a:spLocks xmlns:a="http://schemas.openxmlformats.org/drawingml/2006/main" noGrp="1"/>
          </p:cNvSpPr>
          <p:nvPr/>
        </p:nvSpPr>
        <p:spPr>
          <a:xfrm xmlns:a="http://schemas.openxmlformats.org/drawingml/2006/main">
            <a:off x="1143000" y="4762500"/>
            <a:ext cx="9906000" cy="781050"/>
          </a:xfrm>
          <a:prstGeom xmlns:a="http://schemas.openxmlformats.org/drawingml/2006/main" prst="roundRect">
            <a:avLst>
              <a:gd name="adj" fmla="val 14634"/>
            </a:avLst>
          </a:prstGeom>
          <a:solidFill xmlns:a="http://schemas.openxmlformats.org/drawingml/2006/main">
            <a:srgbClr val="FFF0EC"/>
          </a:solidFill>
          <a:ln xmlns:a="http://schemas.openxmlformats.org/drawingml/2006/main" w="19050">
            <a:solidFill>
              <a:srgbClr val="C53D32"/>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875" b="1" i="0">
                <a:solidFill>
                  <a:srgbClr val="173B57"/>
                </a:solidFill>
                <a:latin typeface="Arial"/>
                <a:ea typeface="Arial"/>
                <a:cs typeface="Arial"/>
              </a:defRPr>
            </a:pPr>
            <a:r>
              <a:t>Phrase finale : « Ces deux lois permettent aux citoyens de… »</a:t>
            </a:r>
          </a:p>
        </p:txBody>
      </p:sp>
      <p:sp>
        <p:nvSpPr>
          <p:cNvPr id="19" name="">
            <a:extLst xmlns:a="http://schemas.openxmlformats.org/drawingml/2006/main">
              <a:ext uri="{FF2B5EF4-FFF2-40B4-BE49-F238E27FC236}">
                <a16:creationId xmlns:a16="http://schemas.microsoft.com/office/drawing/2014/main" id="{F5CC351A-D70A-4F17-A0AC-28B0C60F4A73}"/>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20" name="">
            <a:extLst xmlns:a="http://schemas.openxmlformats.org/drawingml/2006/main">
              <a:ext uri="{FF2B5EF4-FFF2-40B4-BE49-F238E27FC236}">
                <a16:creationId xmlns:a16="http://schemas.microsoft.com/office/drawing/2014/main" id="{D0F4E4D9-0332-48E4-A653-D06008C4150A}"/>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21" name="">
            <a:extLst xmlns:a="http://schemas.openxmlformats.org/drawingml/2006/main">
              <a:ext uri="{FF2B5EF4-FFF2-40B4-BE49-F238E27FC236}">
                <a16:creationId xmlns:a16="http://schemas.microsoft.com/office/drawing/2014/main" id="{4FFAA704-4673-4AFA-8502-EAF854C4D7F4}"/>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554484513"/>
      </p:ext>
    </p:extLst>
  </p:cSld>
</p:sld>
</file>

<file path=ppt/slides/slide9.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258A1ACC-D79F-4946-A10C-83C8B63E0CF1}"/>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B724F695-0B6E-453A-8547-482E0FF92727}"/>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3</a:t>
            </a:r>
          </a:p>
        </p:txBody>
      </p:sp>
      <p:sp>
        <p:nvSpPr>
          <p:cNvPr id="3" name="">
            <a:extLst xmlns:a="http://schemas.openxmlformats.org/drawingml/2006/main">
              <a:ext uri="{FF2B5EF4-FFF2-40B4-BE49-F238E27FC236}">
                <a16:creationId xmlns:a16="http://schemas.microsoft.com/office/drawing/2014/main" id="{713B256E-C431-4255-A6B6-C7F089236D3B}"/>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1 · TRACE ÉCRITE</a:t>
            </a:r>
          </a:p>
        </p:txBody>
      </p:sp>
      <p:sp>
        <p:nvSpPr>
          <p:cNvPr id="4" name="">
            <a:extLst xmlns:a="http://schemas.openxmlformats.org/drawingml/2006/main">
              <a:ext uri="{FF2B5EF4-FFF2-40B4-BE49-F238E27FC236}">
                <a16:creationId xmlns:a16="http://schemas.microsoft.com/office/drawing/2014/main" id="{515D44C4-F9F7-4A12-8DE6-0596E8135A74}"/>
              </a:ext>
            </a:extLst>
          </p:cNvPr>
          <p:cNvSpPr>
            <a:spLocks xmlns:a="http://schemas.openxmlformats.org/drawingml/2006/main" noGrp="1"/>
          </p:cNvSpPr>
          <p:nvPr/>
        </p:nvSpPr>
        <p:spPr>
          <a:xfrm xmlns:a="http://schemas.openxmlformats.org/drawingml/2006/main">
            <a:off x="457200" y="628650"/>
            <a:ext cx="8763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0057B8"/>
                </a:solidFill>
                <a:latin typeface="Arial"/>
                <a:ea typeface="Arial"/>
                <a:cs typeface="Arial"/>
              </a:defRPr>
            </a:pPr>
            <a:r>
              <a:t>Des libertés conquises par les lois</a:t>
            </a:r>
          </a:p>
        </p:txBody>
      </p:sp>
      <p:sp>
        <p:nvSpPr>
          <p:cNvPr id="5" name="">
            <a:extLst xmlns:a="http://schemas.openxmlformats.org/drawingml/2006/main">
              <a:ext uri="{FF2B5EF4-FFF2-40B4-BE49-F238E27FC236}">
                <a16:creationId xmlns:a16="http://schemas.microsoft.com/office/drawing/2014/main" id="{2F788D0A-8092-4C74-B25D-78B17672EF0B}"/>
              </a:ext>
            </a:extLst>
          </p:cNvPr>
          <p:cNvSpPr>
            <a:spLocks xmlns:a="http://schemas.openxmlformats.org/drawingml/2006/main" noGrp="1"/>
          </p:cNvSpPr>
          <p:nvPr/>
        </p:nvSpPr>
        <p:spPr>
          <a:xfrm xmlns:a="http://schemas.openxmlformats.org/drawingml/2006/main">
            <a:off x="457200" y="1162050"/>
            <a:ext cx="6334125" cy="28575"/>
          </a:xfrm>
          <a:prstGeom xmlns:a="http://schemas.openxmlformats.org/drawingml/2006/main" prst="rect">
            <a:avLst/>
          </a:prstGeom>
          <a:solidFill xmlns:a="http://schemas.openxmlformats.org/drawingml/2006/main">
            <a:srgbClr val="D62828"/>
          </a:solidFill>
          <a:ln xmlns:a="http://schemas.openxmlformats.org/drawingml/2006/main" w="0">
            <a:solidFill>
              <a:srgbClr val="D62828"/>
            </a:solidFill>
            <a:prstDash val="solid"/>
          </a:ln>
        </p:spPr>
      </p:sp>
      <p:sp>
        <p:nvSpPr>
          <p:cNvPr id="6" name="">
            <a:extLst xmlns:a="http://schemas.openxmlformats.org/drawingml/2006/main">
              <a:ext uri="{FF2B5EF4-FFF2-40B4-BE49-F238E27FC236}">
                <a16:creationId xmlns:a16="http://schemas.microsoft.com/office/drawing/2014/main" id="{419045D8-4429-4B65-BC76-C3FEFF9EC473}"/>
              </a:ext>
            </a:extLst>
          </p:cNvPr>
          <p:cNvSpPr>
            <a:spLocks xmlns:a="http://schemas.openxmlformats.org/drawingml/2006/main" noGrp="1"/>
          </p:cNvSpPr>
          <p:nvPr/>
        </p:nvSpPr>
        <p:spPr>
          <a:xfrm xmlns:a="http://schemas.openxmlformats.org/drawingml/2006/main">
            <a:off x="457200" y="1238250"/>
            <a:ext cx="6334125" cy="28575"/>
          </a:xfrm>
          <a:prstGeom xmlns:a="http://schemas.openxmlformats.org/drawingml/2006/main" prst="rect">
            <a:avLst/>
          </a:prstGeom>
          <a:solidFill xmlns:a="http://schemas.openxmlformats.org/drawingml/2006/main">
            <a:srgbClr val="D62828"/>
          </a:solidFill>
          <a:ln xmlns:a="http://schemas.openxmlformats.org/drawingml/2006/main" w="0">
            <a:solidFill>
              <a:srgbClr val="D62828"/>
            </a:solidFill>
            <a:prstDash val="solid"/>
          </a:ln>
        </p:spPr>
      </p:sp>
      <p:sp>
        <p:nvSpPr>
          <p:cNvPr id="7" name="">
            <a:extLst xmlns:a="http://schemas.openxmlformats.org/drawingml/2006/main">
              <a:ext uri="{FF2B5EF4-FFF2-40B4-BE49-F238E27FC236}">
                <a16:creationId xmlns:a16="http://schemas.microsoft.com/office/drawing/2014/main" id="{2B9C7188-EE48-46D6-A5A2-94A962B09DC8}"/>
              </a:ext>
            </a:extLst>
          </p:cNvPr>
          <p:cNvSpPr>
            <a:spLocks xmlns:a="http://schemas.openxmlformats.org/drawingml/2006/main" noGrp="1"/>
          </p:cNvSpPr>
          <p:nvPr/>
        </p:nvSpPr>
        <p:spPr>
          <a:xfrm xmlns:a="http://schemas.openxmlformats.org/drawingml/2006/main">
            <a:off x="9810750" y="685800"/>
            <a:ext cx="1619250" cy="361950"/>
          </a:xfrm>
          <a:prstGeom xmlns:a="http://schemas.openxmlformats.org/drawingml/2006/main" prst="roundRect">
            <a:avLst>
              <a:gd name="adj" fmla="val 21053"/>
            </a:avLst>
          </a:prstGeom>
          <a:solidFill xmlns:a="http://schemas.openxmlformats.org/drawingml/2006/main">
            <a:srgbClr val="C53D32"/>
          </a:solidFill>
          <a:ln xmlns:a="http://schemas.openxmlformats.org/drawingml/2006/main" w="0">
            <a:noFill/>
            <a:prstDash val="solid"/>
          </a:ln>
        </p:spPr>
        <p:txBody>
          <a:bodyPr xmlns:a="http://schemas.openxmlformats.org/drawingml/2006/main" wrap="square" lIns="76200" tIns="57150" rIns="76200" bIns="57150" anchor="ctr">
            <a:normAutofit fontScale="98674"/>
          </a:bodyPr>
          <a:lstStyle xmlns:a="http://schemas.openxmlformats.org/drawingml/2006/main"/>
          <a:p xmlns:a="http://schemas.openxmlformats.org/drawingml/2006/main">
            <a:pPr algn="ctr">
              <a:defRPr sz="1350" b="1" i="0">
                <a:solidFill>
                  <a:srgbClr val="FFFFFF"/>
                </a:solidFill>
                <a:latin typeface="Arial"/>
                <a:ea typeface="Arial"/>
                <a:cs typeface="Arial"/>
              </a:defRPr>
            </a:pPr>
            <a:r>
              <a:t>À copier</a:t>
            </a:r>
          </a:p>
        </p:txBody>
      </p:sp>
      <p:sp>
        <p:nvSpPr>
          <p:cNvPr id="8" name="">
            <a:extLst xmlns:a="http://schemas.openxmlformats.org/drawingml/2006/main">
              <a:ext uri="{FF2B5EF4-FFF2-40B4-BE49-F238E27FC236}">
                <a16:creationId xmlns:a16="http://schemas.microsoft.com/office/drawing/2014/main" id="{EDE7E23E-5D4F-4B8A-A947-3FC8E24951C5}"/>
              </a:ext>
            </a:extLst>
          </p:cNvPr>
          <p:cNvSpPr>
            <a:spLocks xmlns:a="http://schemas.openxmlformats.org/drawingml/2006/main" noGrp="1"/>
          </p:cNvSpPr>
          <p:nvPr/>
        </p:nvSpPr>
        <p:spPr>
          <a:xfrm xmlns:a="http://schemas.openxmlformats.org/drawingml/2006/main">
            <a:off x="685800" y="1428750"/>
            <a:ext cx="10820400" cy="461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114300" tIns="95250" rIns="114300" bIns="95250" anchor="t">
            <a:normAutofit fontScale="100000"/>
          </a:bodyPr>
          <a:lstStyle xmlns:a="http://schemas.openxmlformats.org/drawingml/2006/main"/>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Sous la </a:t>
            </a:r>
            <a:r>
              <a:rPr b="1">
                <a:solidFill>
                  <a:srgbClr val="D62828"/>
                </a:solidFill>
              </a:rPr>
              <a:t>Troisième République</a:t>
            </a:r>
            <a:r>
              <a:rPr b="0">
                <a:solidFill>
                  <a:srgbClr val="0057B8"/>
                </a:solidFill>
              </a:rPr>
              <a:t>, des lois protègent progressivement les </a:t>
            </a:r>
            <a:r>
              <a:rPr b="1">
                <a:solidFill>
                  <a:srgbClr val="D62828"/>
                </a:solidFill>
              </a:rPr>
              <a:t>libertés publiques</a:t>
            </a:r>
            <a:r>
              <a:rPr b="0">
                <a:solidFill>
                  <a:srgbClr val="0057B8"/>
                </a:solidFill>
              </a:rPr>
              <a:t>.</a:t>
            </a:r>
          </a:p>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La loi du </a:t>
            </a:r>
            <a:r>
              <a:rPr b="1">
                <a:solidFill>
                  <a:srgbClr val="D62828"/>
                </a:solidFill>
              </a:rPr>
              <a:t>29 juillet 1881</a:t>
            </a:r>
            <a:r>
              <a:rPr b="0">
                <a:solidFill>
                  <a:srgbClr val="0057B8"/>
                </a:solidFill>
              </a:rPr>
              <a:t> affirme la </a:t>
            </a:r>
            <a:r>
              <a:rPr b="1">
                <a:solidFill>
                  <a:srgbClr val="D62828"/>
                </a:solidFill>
              </a:rPr>
              <a:t>liberté de la presse</a:t>
            </a:r>
            <a:r>
              <a:rPr b="0">
                <a:solidFill>
                  <a:srgbClr val="0057B8"/>
                </a:solidFill>
              </a:rPr>
              <a:t> : un journal peut paraître sans autorisation préalable.</a:t>
            </a:r>
          </a:p>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La loi du </a:t>
            </a:r>
            <a:r>
              <a:rPr b="1">
                <a:solidFill>
                  <a:srgbClr val="D62828"/>
                </a:solidFill>
              </a:rPr>
              <a:t>1er juillet 1901</a:t>
            </a:r>
            <a:r>
              <a:rPr b="0">
                <a:solidFill>
                  <a:srgbClr val="0057B8"/>
                </a:solidFill>
              </a:rPr>
              <a:t> reconnaît la </a:t>
            </a:r>
            <a:r>
              <a:rPr b="1">
                <a:solidFill>
                  <a:srgbClr val="D62828"/>
                </a:solidFill>
              </a:rPr>
              <a:t>liberté d’association</a:t>
            </a:r>
            <a:r>
              <a:rPr b="0">
                <a:solidFill>
                  <a:srgbClr val="0057B8"/>
                </a:solidFill>
              </a:rPr>
              <a:t> : des personnes peuvent se regrouper librement.</a:t>
            </a:r>
          </a:p>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Ces libertés sont protégées mais aussi organisées par la loi : certaines règles doivent être respectées.</a:t>
            </a:r>
          </a:p>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Publier, s’informer et agir ensemble permettent aux citoyens de participer à la </a:t>
            </a:r>
            <a:r>
              <a:rPr b="1">
                <a:solidFill>
                  <a:srgbClr val="D62828"/>
                </a:solidFill>
              </a:rPr>
              <a:t>démocratie</a:t>
            </a:r>
            <a:r>
              <a:rPr b="0">
                <a:solidFill>
                  <a:srgbClr val="0057B8"/>
                </a:solidFill>
              </a:rPr>
              <a:t>.</a:t>
            </a:r>
          </a:p>
        </p:txBody>
      </p:sp>
      <p:sp>
        <p:nvSpPr>
          <p:cNvPr id="9" name="">
            <a:extLst xmlns:a="http://schemas.openxmlformats.org/drawingml/2006/main">
              <a:ext uri="{FF2B5EF4-FFF2-40B4-BE49-F238E27FC236}">
                <a16:creationId xmlns:a16="http://schemas.microsoft.com/office/drawing/2014/main" id="{E97B8FF7-554A-4BBA-8D68-82B72F3C0EEE}"/>
              </a:ext>
            </a:extLst>
          </p:cNvPr>
          <p:cNvSpPr>
            <a:spLocks xmlns:a="http://schemas.openxmlformats.org/drawingml/2006/main" noGrp="1"/>
          </p:cNvSpPr>
          <p:nvPr/>
        </p:nvSpPr>
        <p:spPr>
          <a:xfrm xmlns:a="http://schemas.openxmlformats.org/drawingml/2006/main">
            <a:off x="552450" y="1276350"/>
            <a:ext cx="11087100" cy="4953000"/>
          </a:xfrm>
          <a:prstGeom xmlns:a="http://schemas.openxmlformats.org/drawingml/2006/main" prst="roundRect">
            <a:avLst>
              <a:gd name="adj" fmla="val 3077"/>
            </a:avLst>
          </a:prstGeom>
          <a:noFill xmlns:a="http://schemas.openxmlformats.org/drawingml/2006/main"/>
          <a:ln xmlns:a="http://schemas.openxmlformats.org/drawingml/2006/main" w="28575">
            <a:solidFill>
              <a:srgbClr val="E77D22"/>
            </a:solidFill>
            <a:prstDash val="solid"/>
          </a:ln>
        </p:spPr>
      </p:sp>
      <p:sp>
        <p:nvSpPr>
          <p:cNvPr id="10" name="">
            <a:extLst xmlns:a="http://schemas.openxmlformats.org/drawingml/2006/main">
              <a:ext uri="{FF2B5EF4-FFF2-40B4-BE49-F238E27FC236}">
                <a16:creationId xmlns:a16="http://schemas.microsoft.com/office/drawing/2014/main" id="{6F9BE113-F909-4BAC-B27D-04AD2B3A1D65}"/>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1" name="">
            <a:extLst xmlns:a="http://schemas.openxmlformats.org/drawingml/2006/main">
              <a:ext uri="{FF2B5EF4-FFF2-40B4-BE49-F238E27FC236}">
                <a16:creationId xmlns:a16="http://schemas.microsoft.com/office/drawing/2014/main" id="{205B8B86-B885-4CF1-BACB-8E822566AC5C}"/>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Des républiques, une démocratie : des libertés, des droits et des devoirs</a:t>
            </a:r>
          </a:p>
        </p:txBody>
      </p:sp>
      <p:sp>
        <p:nvSpPr>
          <p:cNvPr id="12" name="">
            <a:extLst xmlns:a="http://schemas.openxmlformats.org/drawingml/2006/main">
              <a:ext uri="{FF2B5EF4-FFF2-40B4-BE49-F238E27FC236}">
                <a16:creationId xmlns:a16="http://schemas.microsoft.com/office/drawing/2014/main" id="{1D4C8B4B-1406-4EE0-99BC-B08A75BF3DE9}"/>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72267266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2026-08-23T18:01:00.5550000Z</dcterms:created>
  <dcterms:modified xsi:type="dcterms:W3CDTF">2026-08-23T18:01:00.5550000Z</dcterms:modified>
</coreProperties>
</file>