
<file path=[Content_Types].xml><?xml version="1.0" encoding="utf-8"?>
<Types xmlns="http://schemas.openxmlformats.org/package/2006/content-types">
  <Default Extension="xml" ContentType="application/vnd.openxmlformats-package.core-properties+xml"/>
  <Default Extension="pn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d2a0f5e57f4796" /><Relationship Type="http://schemas.openxmlformats.org/officeDocument/2006/relationships/extended-properties" Target="/docProps/app.xml" Id="R6118626f146a42bd" /><Relationship Type="http://schemas.openxmlformats.org/officeDocument/2006/relationships/officeDocument" Target="/ppt/presentation.xml" Id="Re5e27df0f227450e" /></Relationships>
</file>

<file path=ppt/presentation.xml><?xml version="1.0" encoding="utf-8"?>
<p:presentation xmlns:p="http://schemas.openxmlformats.org/presentationml/2006/main">
  <p:sldMasterIdLst>
    <p:sldMasterId xmlns:r="http://schemas.openxmlformats.org/officeDocument/2006/relationships" id="2147483648" r:id="Rd0aba4d658424d7c"/>
  </p:sldMasterIdLst>
  <p:notesMasterIdLst>
    <p:notesMasterId xmlns:r="http://schemas.openxmlformats.org/officeDocument/2006/relationships" r:id="Re0556a737d1041af"/>
  </p:notesMasterIdLst>
  <p:sldIdLst>
    <p:sldId xmlns:r="http://schemas.openxmlformats.org/officeDocument/2006/relationships" id="256" r:id="R582cd85018b64bf1"/>
    <p:sldId xmlns:r="http://schemas.openxmlformats.org/officeDocument/2006/relationships" id="257" r:id="R6f28f51eccf7426d"/>
    <p:sldId xmlns:r="http://schemas.openxmlformats.org/officeDocument/2006/relationships" id="258" r:id="Ra38b00c64dce43fa"/>
    <p:sldId xmlns:r="http://schemas.openxmlformats.org/officeDocument/2006/relationships" id="259" r:id="R94009a215f1242c0"/>
    <p:sldId xmlns:r="http://schemas.openxmlformats.org/officeDocument/2006/relationships" id="260" r:id="Rcfe45b975e264608"/>
    <p:sldId xmlns:r="http://schemas.openxmlformats.org/officeDocument/2006/relationships" id="261" r:id="R70dd66d18c2a4077"/>
    <p:sldId xmlns:r="http://schemas.openxmlformats.org/officeDocument/2006/relationships" id="262" r:id="Rbff0f8a6655d4b79"/>
    <p:sldId xmlns:r="http://schemas.openxmlformats.org/officeDocument/2006/relationships" id="263" r:id="R5dcb36c0701e4f71"/>
    <p:sldId xmlns:r="http://schemas.openxmlformats.org/officeDocument/2006/relationships" id="264" r:id="Rf1fc22db54c34b0b"/>
    <p:sldId xmlns:r="http://schemas.openxmlformats.org/officeDocument/2006/relationships" id="265" r:id="R506f8f9c771a4bf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07b4ea6d2b84768" /><Relationship Type="http://schemas.openxmlformats.org/officeDocument/2006/relationships/slideMaster" Target="/ppt/slideMasters/slideMaster1.xml" Id="Rd0aba4d658424d7c" /><Relationship Type="http://schemas.openxmlformats.org/officeDocument/2006/relationships/notesMaster" Target="/ppt/notesMasters/notesMaster1.xml" Id="Re0556a737d1041af" /><Relationship Type="http://schemas.openxmlformats.org/officeDocument/2006/relationships/presProps" Target="/ppt/presProps.xml" Id="R1fb3f62438544d70" /><Relationship Type="http://schemas.openxmlformats.org/officeDocument/2006/relationships/tableStyles" Target="/ppt/tableStyles.xml" Id="Rf6f13b77989f414b" /><Relationship Type="http://schemas.openxmlformats.org/officeDocument/2006/relationships/slide" Target="/ppt/slides/slide1.xml" Id="R582cd85018b64bf1" /><Relationship Type="http://schemas.openxmlformats.org/officeDocument/2006/relationships/slide" Target="/ppt/slides/slide2.xml" Id="R6f28f51eccf7426d" /><Relationship Type="http://schemas.openxmlformats.org/officeDocument/2006/relationships/slide" Target="/ppt/slides/slide3.xml" Id="Ra38b00c64dce43fa" /><Relationship Type="http://schemas.openxmlformats.org/officeDocument/2006/relationships/slide" Target="/ppt/slides/slide4.xml" Id="R94009a215f1242c0" /><Relationship Type="http://schemas.openxmlformats.org/officeDocument/2006/relationships/slide" Target="/ppt/slides/slide5.xml" Id="Rcfe45b975e264608" /><Relationship Type="http://schemas.openxmlformats.org/officeDocument/2006/relationships/slide" Target="/ppt/slides/slide6.xml" Id="R70dd66d18c2a4077" /><Relationship Type="http://schemas.openxmlformats.org/officeDocument/2006/relationships/slide" Target="/ppt/slides/slide7.xml" Id="Rbff0f8a6655d4b79" /><Relationship Type="http://schemas.openxmlformats.org/officeDocument/2006/relationships/slide" Target="/ppt/slides/slide8.xml" Id="R5dcb36c0701e4f71" /><Relationship Type="http://schemas.openxmlformats.org/officeDocument/2006/relationships/slide" Target="/ppt/slides/slide9.xml" Id="Rf1fc22db54c34b0b" /><Relationship Type="http://schemas.openxmlformats.org/officeDocument/2006/relationships/slide" Target="/ppt/slides/slide10.xml" Id="R506f8f9c771a4bf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3bad3a50da4c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7272fd0e3b54d93" /><Relationship Type="http://schemas.openxmlformats.org/officeDocument/2006/relationships/notesMaster" Target="/ppt/notesMasters/notesMaster1.xml" Id="R97ee74a18fc845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eea3b3f5c734f93" /><Relationship Type="http://schemas.openxmlformats.org/officeDocument/2006/relationships/notesMaster" Target="/ppt/notesMasters/notesMaster1.xml" Id="R1093ac1013ad4be4"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2f913ad9d4491b" /><Relationship Type="http://schemas.openxmlformats.org/officeDocument/2006/relationships/notesMaster" Target="/ppt/notesMasters/notesMaster1.xml" Id="Ra2f3a57718af4f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377205f1a643e9" /><Relationship Type="http://schemas.openxmlformats.org/officeDocument/2006/relationships/notesMaster" Target="/ppt/notesMasters/notesMaster1.xml" Id="R8bd86ee6080944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d9b5317c42437b" /><Relationship Type="http://schemas.openxmlformats.org/officeDocument/2006/relationships/notesMaster" Target="/ppt/notesMasters/notesMaster1.xml" Id="R63a07f8490d048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5af46d6a7894fb3" /><Relationship Type="http://schemas.openxmlformats.org/officeDocument/2006/relationships/notesMaster" Target="/ppt/notesMasters/notesMaster1.xml" Id="R0884e6a766eb49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285358df3440cd" /><Relationship Type="http://schemas.openxmlformats.org/officeDocument/2006/relationships/notesMaster" Target="/ppt/notesMasters/notesMaster1.xml" Id="Re0ba4626b3a845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dc345cbe1d94729" /><Relationship Type="http://schemas.openxmlformats.org/officeDocument/2006/relationships/notesMaster" Target="/ppt/notesMasters/notesMaster1.xml" Id="R876b529fdf764d7f"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995a5ee7224711" /><Relationship Type="http://schemas.openxmlformats.org/officeDocument/2006/relationships/notesMaster" Target="/ppt/notesMasters/notesMaster1.xml" Id="R2dfa26256f8b40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954339007904d2f" /><Relationship Type="http://schemas.openxmlformats.org/officeDocument/2006/relationships/notesMaster" Target="/ppt/notesMasters/notesMaster1.xml" Id="R094916f410c54a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BnF, via L’Histoire par l’image ; Musée Carnavalet – Histoire de Paris, CC0 Paris Musées, inv. AFF4975. — https://histoire-image.org/oeuvres/vote-fusil</a:t>
            </a:r>
          </a:p>
          <a:p xmlns:a="http://schemas.openxmlformats.org/drawingml/2006/main">
            <a:r>
              <a:t>- BnF, via L’Histoire par l’image ; Musée Carnavalet – Histoire de Paris, CC0 Paris Musées, inv. AFF4975. — https://www.parismuseescollections.paris.fr/fr/musee-carnavalet/oeuvres/republique-francaise-liberte-egalite-fraternite-mairie-du-4e-0</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BnF, via L’Histoire par l’image ; Musée Carnavalet – Histoire de Paris, CC0 Paris Musées, inv. AFF4975. — https://histoire-image.org/oeuvres/vote-fusil</a:t>
            </a:r>
          </a:p>
          <a:p xmlns:a="http://schemas.openxmlformats.org/drawingml/2006/main">
            <a:r>
              <a:t>- BnF, via L’Histoire par l’image ; Musée Carnavalet – Histoire de Paris, CC0 Paris Musées, inv. AFF4975. — https://www.parismuseescollections.paris.fr/fr/musee-carnavalet/oeuvres/republique-francaise-liberte-egalite-fraternite-mairie-du-4e-0</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Carnavalet / Roger-Viollet, via L’Histoire par l’image ; Archives de l’Assemblée nationale ; Légifrance. — https://histoire-image.org/etudes/premier-vote-femmes-france</a:t>
            </a:r>
          </a:p>
          <a:p xmlns:a="http://schemas.openxmlformats.org/drawingml/2006/main">
            <a:r>
              <a:t>- Musée Carnavalet / Roger-Viollet, via L’Histoire par l’image ; Archives de l’Assemblée nationale ; Légifrance. — https://archives.assemblee-nationale.fr/5/cri/1973-1974-ordinaire2/015.pdf</a:t>
            </a:r>
          </a:p>
          <a:p xmlns:a="http://schemas.openxmlformats.org/drawingml/2006/main">
            <a:r>
              <a:t>- Musée Carnavalet / Roger-Viollet, via L’Histoire par l’image ; Archives de l’Assemblée nationale ; Légifrance. — https://www.legifrance.gouv.fr/loda/id/JORFTEXT000000700039/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2dd5a2b69704bb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8a0260b1164894" /><Relationship Type="http://schemas.openxmlformats.org/officeDocument/2006/relationships/slideLayout" Target="/ppt/slideLayouts/slideLayout1.xml" Id="R87deeb77f1644d2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deeb77f1644d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48cbbb3115e41f2" /><Relationship Type="http://schemas.openxmlformats.org/officeDocument/2006/relationships/image" Target="/ppt/media/image.jpg" Id="Rb6f5757c814447b0" /><Relationship Type="http://schemas.openxmlformats.org/officeDocument/2006/relationships/notesSlide" Target="/ppt/notesSlides/notesSlide1.xml" Id="Rf885473958e84b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bbf6243ace04495" /><Relationship Type="http://schemas.openxmlformats.org/officeDocument/2006/relationships/notesSlide" Target="/ppt/notesSlides/notesSlide2.xml" Id="Ra5c71f789a8140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049885416484cf6" /><Relationship Type="http://schemas.openxmlformats.org/officeDocument/2006/relationships/notesSlide" Target="/ppt/notesSlides/notesSlide3.xml" Id="R5934967c387e43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35f988825e543a1" /><Relationship Type="http://schemas.openxmlformats.org/officeDocument/2006/relationships/image" Target="/ppt/media/image2.jpg" Id="Re313546aab4f4ea3" /><Relationship Type="http://schemas.openxmlformats.org/officeDocument/2006/relationships/image" Target="/ppt/media/image3.jpg" Id="Rb2c5f9c204a94b35" /><Relationship Type="http://schemas.openxmlformats.org/officeDocument/2006/relationships/notesSlide" Target="/ppt/notesSlides/notesSlide4.xml" Id="R612c2b0e3667485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fc3b998304141d9" /><Relationship Type="http://schemas.openxmlformats.org/officeDocument/2006/relationships/notesSlide" Target="/ppt/notesSlides/notesSlide5.xml" Id="Re780da7fa9334e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7fe304423aa44d3" /><Relationship Type="http://schemas.openxmlformats.org/officeDocument/2006/relationships/notesSlide" Target="/ppt/notesSlides/notesSlide6.xml" Id="Re9f31df3aecd44d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5f21244f98e42b9" /><Relationship Type="http://schemas.openxmlformats.org/officeDocument/2006/relationships/image" Target="/ppt/media/image4.jpg" Id="R7332ef47a4b941ff" /><Relationship Type="http://schemas.openxmlformats.org/officeDocument/2006/relationships/image" Target="/ppt/media/image5.jpg" Id="R11d08f0ecf5b47d3" /><Relationship Type="http://schemas.openxmlformats.org/officeDocument/2006/relationships/notesSlide" Target="/ppt/notesSlides/notesSlide7.xml" Id="R2f84a3c115c8402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8c6fb7ddb7e48ff" /><Relationship Type="http://schemas.openxmlformats.org/officeDocument/2006/relationships/notesSlide" Target="/ppt/notesSlides/notesSlide8.xml" Id="Rb91a3d92c2c947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03e15cfd2704c72" /><Relationship Type="http://schemas.openxmlformats.org/officeDocument/2006/relationships/notesSlide" Target="/ppt/notesSlides/notesSlide9.xml" Id="R5d77c3d1fe5246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7ddeb8013bc4ac0" /><Relationship Type="http://schemas.openxmlformats.org/officeDocument/2006/relationships/notesSlide" Target="/ppt/notesSlides/notesSlide10.xml" Id="Rd7b4264b68414c43"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BCED6EC-FEF6-4A82-A535-C0092DB020CA}"/>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21325CA-451A-4133-8CDE-59502F2E6F46}"/>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1</a:t>
            </a:r>
          </a:p>
        </p:txBody>
      </p:sp>
      <p:sp>
        <p:nvSpPr>
          <p:cNvPr id="3" name="">
            <a:extLst xmlns:a="http://schemas.openxmlformats.org/drawingml/2006/main">
              <a:ext uri="{FF2B5EF4-FFF2-40B4-BE49-F238E27FC236}">
                <a16:creationId xmlns:a16="http://schemas.microsoft.com/office/drawing/2014/main" id="{A980CF64-AB34-4D39-AB8A-78A46F822571}"/>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3</a:t>
            </a:r>
          </a:p>
        </p:txBody>
      </p:sp>
      <p:sp>
        <p:nvSpPr>
          <p:cNvPr id="4" name="">
            <a:extLst xmlns:a="http://schemas.openxmlformats.org/drawingml/2006/main">
              <a:ext uri="{FF2B5EF4-FFF2-40B4-BE49-F238E27FC236}">
                <a16:creationId xmlns:a16="http://schemas.microsoft.com/office/drawing/2014/main" id="{20ACDD90-014F-4E29-9141-0DC847022713}"/>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2</a:t>
            </a:r>
          </a:p>
        </p:txBody>
      </p:sp>
      <p:sp>
        <p:nvSpPr>
          <p:cNvPr id="5" name="">
            <a:extLst xmlns:a="http://schemas.openxmlformats.org/drawingml/2006/main">
              <a:ext uri="{FF2B5EF4-FFF2-40B4-BE49-F238E27FC236}">
                <a16:creationId xmlns:a16="http://schemas.microsoft.com/office/drawing/2014/main" id="{94F1C1EE-2151-4A9C-B828-6446E509347A}"/>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3450" b="1" i="0">
                <a:solidFill>
                  <a:srgbClr val="173B57"/>
                </a:solidFill>
                <a:latin typeface="Arial"/>
                <a:ea typeface="Arial"/>
                <a:cs typeface="Arial"/>
              </a:defRPr>
            </a:pPr>
            <a:r>
              <a:t>Le droit de vote s’élargit</a:t>
            </a:r>
          </a:p>
        </p:txBody>
      </p:sp>
      <p:sp>
        <p:nvSpPr>
          <p:cNvPr id="6" name="">
            <a:extLst xmlns:a="http://schemas.openxmlformats.org/drawingml/2006/main">
              <a:ext uri="{FF2B5EF4-FFF2-40B4-BE49-F238E27FC236}">
                <a16:creationId xmlns:a16="http://schemas.microsoft.com/office/drawing/2014/main" id="{2E5FD104-7C3F-4ECA-A868-AA50B4E940EC}"/>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le droit de vote s’est-il élargi de 1848 à 1974 ?</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6f5757c814447b0"/>
          <a:stretch xmlns:a="http://schemas.openxmlformats.org/drawingml/2006/main"/>
        </p:blipFill>
        <p:spPr>
          <a:xfrm xmlns:a="http://schemas.openxmlformats.org/drawingml/2006/main">
            <a:off x="6660921" y="666750"/>
            <a:ext cx="4632784" cy="4905375"/>
          </a:xfrm>
          <a:prstGeom xmlns:a="http://schemas.openxmlformats.org/drawingml/2006/main" prst="roundRect">
            <a:avLst>
              <a:gd name="adj" fmla="val 2330"/>
            </a:avLst>
          </a:prstGeom>
        </p:spPr>
      </p:pic>
      <p:sp>
        <p:nvSpPr>
          <p:cNvPr id="8" name="">
            <a:extLst xmlns:a="http://schemas.openxmlformats.org/drawingml/2006/main">
              <a:ext uri="{FF2B5EF4-FFF2-40B4-BE49-F238E27FC236}">
                <a16:creationId xmlns:a16="http://schemas.microsoft.com/office/drawing/2014/main" id="{9311E698-F6F6-4A1A-9005-07ACEEEB3EB8}"/>
              </a:ext>
            </a:extLst>
          </p:cNvPr>
          <p:cNvSpPr>
            <a:spLocks xmlns:a="http://schemas.openxmlformats.org/drawingml/2006/main" noGrp="1"/>
          </p:cNvSpPr>
          <p:nvPr/>
        </p:nvSpPr>
        <p:spPr>
          <a:xfrm xmlns:a="http://schemas.openxmlformats.org/drawingml/2006/main">
            <a:off x="6334125" y="666750"/>
            <a:ext cx="5286375" cy="4905375"/>
          </a:xfrm>
          <a:prstGeom xmlns:a="http://schemas.openxmlformats.org/drawingml/2006/main" prst="roundRect">
            <a:avLst>
              <a:gd name="adj" fmla="val 2330"/>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F54DBF7A-D8E3-4742-9F4C-E80C8568DC7D}"/>
              </a:ext>
            </a:extLst>
          </p:cNvPr>
          <p:cNvSpPr>
            <a:spLocks xmlns:a="http://schemas.openxmlformats.org/drawingml/2006/main" noGrp="1"/>
          </p:cNvSpPr>
          <p:nvPr/>
        </p:nvSpPr>
        <p:spPr>
          <a:xfrm xmlns:a="http://schemas.openxmlformats.org/drawingml/2006/main">
            <a:off x="6381750" y="56388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825" b="0" i="1">
                <a:solidFill>
                  <a:srgbClr val="5B6470"/>
                </a:solidFill>
                <a:latin typeface="Arial"/>
                <a:ea typeface="Arial"/>
                <a:cs typeface="Arial"/>
              </a:defRPr>
            </a:pPr>
            <a:r>
              <a:t>Premier vote des femmes, 29 avril 1945 — Roger Schall, Musée Carnavalet.</a:t>
            </a:r>
          </a:p>
        </p:txBody>
      </p:sp>
      <p:sp>
        <p:nvSpPr>
          <p:cNvPr id="10" name="">
            <a:extLst xmlns:a="http://schemas.openxmlformats.org/drawingml/2006/main">
              <a:ext uri="{FF2B5EF4-FFF2-40B4-BE49-F238E27FC236}">
                <a16:creationId xmlns:a16="http://schemas.microsoft.com/office/drawing/2014/main" id="{84C0DAAF-F916-4569-832F-92AD5E7B692F}"/>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Louise est un personnage fictif ; les fac-similés sont authentiques, identifiés et sourcés.</a:t>
            </a:r>
          </a:p>
        </p:txBody>
      </p:sp>
      <p:sp>
        <p:nvSpPr>
          <p:cNvPr id="11" name="">
            <a:extLst xmlns:a="http://schemas.openxmlformats.org/drawingml/2006/main">
              <a:ext uri="{FF2B5EF4-FFF2-40B4-BE49-F238E27FC236}">
                <a16:creationId xmlns:a16="http://schemas.microsoft.com/office/drawing/2014/main" id="{24636757-6DA8-455D-B284-6EA3A1A639B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2" name="">
            <a:extLst xmlns:a="http://schemas.openxmlformats.org/drawingml/2006/main">
              <a:ext uri="{FF2B5EF4-FFF2-40B4-BE49-F238E27FC236}">
                <a16:creationId xmlns:a16="http://schemas.microsoft.com/office/drawing/2014/main" id="{C67C9D0B-3285-48D4-B2A9-6B1460F1F221}"/>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3" name="">
            <a:extLst xmlns:a="http://schemas.openxmlformats.org/drawingml/2006/main">
              <a:ext uri="{FF2B5EF4-FFF2-40B4-BE49-F238E27FC236}">
                <a16:creationId xmlns:a16="http://schemas.microsoft.com/office/drawing/2014/main" id="{CCB17355-D06F-40A9-B74D-668EBB76891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27175803"/>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4C6A66C-CBA0-4962-B200-0CFDF33BA13D}"/>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07ED69DA-7418-4C09-8DCC-50BA95E9678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F820C65A-CA52-4F52-B080-D606E98EDE17}"/>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ORGANISATION DU TRAVAIL</a:t>
            </a:r>
          </a:p>
        </p:txBody>
      </p:sp>
      <p:sp>
        <p:nvSpPr>
          <p:cNvPr id="4" name="">
            <a:extLst xmlns:a="http://schemas.openxmlformats.org/drawingml/2006/main">
              <a:ext uri="{FF2B5EF4-FFF2-40B4-BE49-F238E27FC236}">
                <a16:creationId xmlns:a16="http://schemas.microsoft.com/office/drawing/2014/main" id="{80FCCF9E-4F04-456D-B7C6-D9AD7324DCCB}"/>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frise à construire comme une enquête</a:t>
            </a:r>
          </a:p>
        </p:txBody>
      </p:sp>
      <p:sp>
        <p:nvSpPr>
          <p:cNvPr id="5" name="">
            <a:extLst xmlns:a="http://schemas.openxmlformats.org/drawingml/2006/main">
              <a:ext uri="{FF2B5EF4-FFF2-40B4-BE49-F238E27FC236}">
                <a16:creationId xmlns:a16="http://schemas.microsoft.com/office/drawing/2014/main" id="{318A632F-3A2E-40E6-91B1-B1F810A606B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Enquête chronologique en binômes : observer, découper, classer et justifier une frise.</a:t>
            </a:r>
          </a:p>
        </p:txBody>
      </p:sp>
      <p:sp>
        <p:nvSpPr>
          <p:cNvPr id="6" name="">
            <a:extLst xmlns:a="http://schemas.openxmlformats.org/drawingml/2006/main">
              <a:ext uri="{FF2B5EF4-FFF2-40B4-BE49-F238E27FC236}">
                <a16:creationId xmlns:a16="http://schemas.microsoft.com/office/drawing/2014/main" id="{AE1F4048-51A3-4B02-B9D5-D408989D0EE9}"/>
              </a:ext>
            </a:extLst>
          </p:cNvPr>
          <p:cNvSpPr>
            <a:spLocks xmlns:a="http://schemas.openxmlformats.org/drawingml/2006/main" noGrp="1"/>
          </p:cNvSpPr>
          <p:nvPr/>
        </p:nvSpPr>
        <p:spPr>
          <a:xfrm xmlns:a="http://schemas.openxmlformats.org/drawingml/2006/main">
            <a:off x="666750" y="1666875"/>
            <a:ext cx="6667500" cy="3810000"/>
          </a:xfrm>
          <a:prstGeom xmlns:a="http://schemas.openxmlformats.org/drawingml/2006/main" prst="roundRect">
            <a:avLst>
              <a:gd name="adj" fmla="val 3000"/>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28600" tIns="190500" rIns="228600" bIns="190500" anchor="ctr">
            <a:normAutofit fontScale="100000"/>
          </a:bodyPr>
          <a:lstStyle xmlns:a="http://schemas.openxmlformats.org/drawingml/2006/main"/>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1</a:t>
            </a:r>
            <a:r>
              <a:rPr b="1">
                <a:solidFill>
                  <a:srgbClr val="173B57"/>
                </a:solidFill>
              </a:rPr>
              <a:t>  Observez les documents par binôme.</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2</a:t>
            </a:r>
            <a:r>
              <a:rPr b="1">
                <a:solidFill>
                  <a:srgbClr val="173B57"/>
                </a:solidFill>
              </a:rPr>
              <a:t>  Découpez les quatre cartes-date.</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3</a:t>
            </a:r>
            <a:r>
              <a:rPr b="1">
                <a:solidFill>
                  <a:srgbClr val="173B57"/>
                </a:solidFill>
              </a:rPr>
              <a:t>  Classez-les sans les coller.</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4</a:t>
            </a:r>
            <a:r>
              <a:rPr b="1">
                <a:solidFill>
                  <a:srgbClr val="173B57"/>
                </a:solidFill>
              </a:rPr>
              <a:t>  Justifiez chaque place avant de coller.</a:t>
            </a:r>
          </a:p>
        </p:txBody>
      </p:sp>
      <p:sp>
        <p:nvSpPr>
          <p:cNvPr id="7" name="">
            <a:extLst xmlns:a="http://schemas.openxmlformats.org/drawingml/2006/main">
              <a:ext uri="{FF2B5EF4-FFF2-40B4-BE49-F238E27FC236}">
                <a16:creationId xmlns:a16="http://schemas.microsoft.com/office/drawing/2014/main" id="{BCC66B55-D6B0-4039-83A6-F4FA6A44BC65}"/>
              </a:ext>
            </a:extLst>
          </p:cNvPr>
          <p:cNvSpPr>
            <a:spLocks xmlns:a="http://schemas.openxmlformats.org/drawingml/2006/main" noGrp="1"/>
          </p:cNvSpPr>
          <p:nvPr/>
        </p:nvSpPr>
        <p:spPr>
          <a:xfrm xmlns:a="http://schemas.openxmlformats.org/drawingml/2006/main">
            <a:off x="7858125" y="171450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500" b="1" i="0">
                <a:solidFill>
                  <a:srgbClr val="B64F16"/>
                </a:solidFill>
                <a:latin typeface="Arial"/>
                <a:ea typeface="Arial"/>
                <a:cs typeface="Arial"/>
              </a:defRPr>
            </a:pPr>
            <a:r>
              <a:t>RÔLES</a:t>
            </a:r>
          </a:p>
        </p:txBody>
      </p:sp>
      <p:sp>
        <p:nvSpPr>
          <p:cNvPr id="8" name="">
            <a:extLst xmlns:a="http://schemas.openxmlformats.org/drawingml/2006/main">
              <a:ext uri="{FF2B5EF4-FFF2-40B4-BE49-F238E27FC236}">
                <a16:creationId xmlns:a16="http://schemas.microsoft.com/office/drawing/2014/main" id="{1F215552-FDBA-4FDB-BFC1-DB92A0061E01}"/>
              </a:ext>
            </a:extLst>
          </p:cNvPr>
          <p:cNvSpPr>
            <a:spLocks xmlns:a="http://schemas.openxmlformats.org/drawingml/2006/main" noGrp="1"/>
          </p:cNvSpPr>
          <p:nvPr/>
        </p:nvSpPr>
        <p:spPr>
          <a:xfrm xmlns:a="http://schemas.openxmlformats.org/drawingml/2006/main">
            <a:off x="7667625" y="2143125"/>
            <a:ext cx="3619500" cy="2381250"/>
          </a:xfrm>
          <a:prstGeom xmlns:a="http://schemas.openxmlformats.org/drawingml/2006/main" prst="roundRect">
            <a:avLst>
              <a:gd name="adj" fmla="val 4800"/>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Observateur d’indices</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Lecteur des légendes</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Gardien de la chronologie</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Porte-parole du binôme</a:t>
            </a:r>
          </a:p>
        </p:txBody>
      </p:sp>
      <p:sp>
        <p:nvSpPr>
          <p:cNvPr id="9" name="">
            <a:extLst xmlns:a="http://schemas.openxmlformats.org/drawingml/2006/main">
              <a:ext uri="{FF2B5EF4-FFF2-40B4-BE49-F238E27FC236}">
                <a16:creationId xmlns:a16="http://schemas.microsoft.com/office/drawing/2014/main" id="{7DB4B750-B5CE-4CD4-A1D0-CB29C8CE5EE5}"/>
              </a:ext>
            </a:extLst>
          </p:cNvPr>
          <p:cNvSpPr>
            <a:spLocks xmlns:a="http://schemas.openxmlformats.org/drawingml/2006/main" noGrp="1"/>
          </p:cNvSpPr>
          <p:nvPr/>
        </p:nvSpPr>
        <p:spPr>
          <a:xfrm xmlns:a="http://schemas.openxmlformats.org/drawingml/2006/main">
            <a:off x="666750" y="5476875"/>
            <a:ext cx="10620375" cy="666750"/>
          </a:xfrm>
          <a:prstGeom xmlns:a="http://schemas.openxmlformats.org/drawingml/2006/main" prst="roundRect">
            <a:avLst>
              <a:gd name="adj" fmla="val 11429"/>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33350" tIns="76200" rIns="133350" bIns="76200" anchor="ctr">
            <a:normAutofit fontScale="100000"/>
          </a:bodyPr>
          <a:lstStyle xmlns:a="http://schemas.openxmlformats.org/drawingml/2006/main"/>
          <a:p xmlns:a="http://schemas.openxmlformats.org/drawingml/2006/main">
            <a:pPr algn="l">
              <a:defRPr sz="1125" b="1" i="0">
                <a:solidFill>
                  <a:srgbClr val="173B57"/>
                </a:solidFill>
                <a:latin typeface="Arial"/>
                <a:ea typeface="Arial"/>
                <a:cs typeface="Arial"/>
              </a:defRPr>
            </a:pPr>
            <a:r>
              <a:t>PLAN B — 32 min en individuel : chaque élève étudie les quatre documents, découpe et place seul les cartes sans les coller, puis rédige une justification par date. Correction collective de 10 min avec la frise projetée ; collage seulement après validation.</a:t>
            </a:r>
          </a:p>
        </p:txBody>
      </p:sp>
      <p:sp>
        <p:nvSpPr>
          <p:cNvPr id="10" name="">
            <a:extLst xmlns:a="http://schemas.openxmlformats.org/drawingml/2006/main">
              <a:ext uri="{FF2B5EF4-FFF2-40B4-BE49-F238E27FC236}">
                <a16:creationId xmlns:a16="http://schemas.microsoft.com/office/drawing/2014/main" id="{A54B4140-CCA3-429B-80C7-8580A7C82BCA}"/>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9E3FACDD-F51B-45E7-9695-ECE8E05DAE4A}"/>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DF0B1F3D-5C31-422D-8759-5BF349E7CE6D}"/>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956253994"/>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E7DFBE2-4ED0-4621-B265-8EFE3A73DFC6}"/>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7C05EDB6-2269-4474-A942-41B0E441432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5D5DBF4B-F52D-4F8A-BEAB-CDB9FB5D7AC5}"/>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RÉCIT · PHASE 1</a:t>
            </a:r>
          </a:p>
        </p:txBody>
      </p:sp>
      <p:sp>
        <p:nvSpPr>
          <p:cNvPr id="4" name="">
            <a:extLst xmlns:a="http://schemas.openxmlformats.org/drawingml/2006/main">
              <a:ext uri="{FF2B5EF4-FFF2-40B4-BE49-F238E27FC236}">
                <a16:creationId xmlns:a16="http://schemas.microsoft.com/office/drawing/2014/main" id="{DB38852C-071F-4792-AFA4-0B1BF37D5079}"/>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En 1848, le bulletin remplace-t-il le fusil ?</a:t>
            </a:r>
          </a:p>
        </p:txBody>
      </p:sp>
      <p:sp>
        <p:nvSpPr>
          <p:cNvPr id="5" name="">
            <a:extLst xmlns:a="http://schemas.openxmlformats.org/drawingml/2006/main">
              <a:ext uri="{FF2B5EF4-FFF2-40B4-BE49-F238E27FC236}">
                <a16:creationId xmlns:a16="http://schemas.microsoft.com/office/drawing/2014/main" id="{7E347863-B8D5-4781-AD03-B5598619DB1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8A4CA63B-6D09-4C61-81E0-9A89C38F5A78}"/>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Février 1848. La monarchie vient de tomber et la Deuxième République est proclamée. Une estampe oppose deux moyens d’agir : le fusil et le bulletin de vote. Quelques mois plus tard, une affiche parisienne annonce une élection. Louise veut comprendre ce qui change vraiment, et surtout qui est autorisé à voter.</a:t>
            </a:r>
          </a:p>
        </p:txBody>
      </p:sp>
      <p:sp>
        <p:nvSpPr>
          <p:cNvPr id="7" name="">
            <a:extLst xmlns:a="http://schemas.openxmlformats.org/drawingml/2006/main">
              <a:ext uri="{FF2B5EF4-FFF2-40B4-BE49-F238E27FC236}">
                <a16:creationId xmlns:a16="http://schemas.microsoft.com/office/drawing/2014/main" id="{27825E8F-FEFE-4D67-9E0E-5B2A750AAD5F}"/>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 montrent les documents de 1848 sur la nouvelle manière de participer à la vie politique ?</a:t>
            </a:r>
          </a:p>
        </p:txBody>
      </p:sp>
      <p:sp>
        <p:nvSpPr>
          <p:cNvPr id="8" name="">
            <a:extLst xmlns:a="http://schemas.openxmlformats.org/drawingml/2006/main">
              <a:ext uri="{FF2B5EF4-FFF2-40B4-BE49-F238E27FC236}">
                <a16:creationId xmlns:a16="http://schemas.microsoft.com/office/drawing/2014/main" id="{6E9B965D-5313-424F-8AA7-BCCAE1910A97}"/>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4B4EE67F-CFAF-4FE3-8947-1DAA7D145FB3}"/>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0" name="">
            <a:extLst xmlns:a="http://schemas.openxmlformats.org/drawingml/2006/main">
              <a:ext uri="{FF2B5EF4-FFF2-40B4-BE49-F238E27FC236}">
                <a16:creationId xmlns:a16="http://schemas.microsoft.com/office/drawing/2014/main" id="{F24F2B4D-9994-4BBE-AC05-6CC73CDB1982}"/>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836647"/>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27DE3ED-529C-46CA-B067-6771C6BD063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F2349E6F-8B08-412A-BC66-70E1FED10EA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0B969CAB-BFC2-4468-BF81-A013713740EB}"/>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DOCUMENTS AUTHENTIQUES · DOCUMENTS 1A ET 1B</a:t>
            </a:r>
          </a:p>
        </p:txBody>
      </p:sp>
      <p:sp>
        <p:nvSpPr>
          <p:cNvPr id="4" name="">
            <a:extLst xmlns:a="http://schemas.openxmlformats.org/drawingml/2006/main">
              <a:ext uri="{FF2B5EF4-FFF2-40B4-BE49-F238E27FC236}">
                <a16:creationId xmlns:a16="http://schemas.microsoft.com/office/drawing/2014/main" id="{A57F15EA-D879-4A25-87A6-B0B6036CAD6F}"/>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Voter sous la Deuxième République</a:t>
            </a:r>
          </a:p>
        </p:txBody>
      </p:sp>
      <p:sp>
        <p:nvSpPr>
          <p:cNvPr id="5" name="">
            <a:extLst xmlns:a="http://schemas.openxmlformats.org/drawingml/2006/main">
              <a:ext uri="{FF2B5EF4-FFF2-40B4-BE49-F238E27FC236}">
                <a16:creationId xmlns:a16="http://schemas.microsoft.com/office/drawing/2014/main" id="{4A1FAF27-8FCE-4B3D-B51C-3CA27AEBDB3A}"/>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Louis-Marie Bosredon, Le Vote ou le Fusil, estampe, 1848 ; affiche de la mairie du 4e arrondissement de Paris, décembre 1848.</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e313546aab4f4ea3"/>
          <a:stretch xmlns:a="http://schemas.openxmlformats.org/drawingml/2006/main"/>
        </p:blipFill>
        <p:spPr>
          <a:xfrm xmlns:a="http://schemas.openxmlformats.org/drawingml/2006/main">
            <a:off x="361950" y="2027540"/>
            <a:ext cx="2190750" cy="3088671"/>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E8B30D17-6350-42F4-8FC0-DCAF8A380AF5}"/>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b2c5f9c204a94b35"/>
          <a:stretch xmlns:a="http://schemas.openxmlformats.org/drawingml/2006/main"/>
        </p:blipFill>
        <p:spPr>
          <a:xfrm xmlns:a="http://schemas.openxmlformats.org/drawingml/2006/main">
            <a:off x="2647950" y="2708052"/>
            <a:ext cx="2190750" cy="1727645"/>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5774C78F-BB2E-44D7-8825-1ACAA10DDD3F}"/>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F84E2E13-B3B7-431D-8662-B8D8EA59850F}"/>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Repère de lecture vérifié : en 1848, le suffrage devient universel masculin. Les hommes français âgés d’au moins 21 ans votent ; les femmes restent exclues. L’affiche concerne l’élection du président de la République des 10 et 11 décembre 1848 et organise la distribution des cartes d’électeur.</a:t>
            </a:r>
          </a:p>
        </p:txBody>
      </p:sp>
      <p:sp>
        <p:nvSpPr>
          <p:cNvPr id="11" name="">
            <a:extLst xmlns:a="http://schemas.openxmlformats.org/drawingml/2006/main">
              <a:ext uri="{FF2B5EF4-FFF2-40B4-BE49-F238E27FC236}">
                <a16:creationId xmlns:a16="http://schemas.microsoft.com/office/drawing/2014/main" id="{A9A68A0D-5FEB-400E-9F7C-4F97B16AE48B}"/>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1. </a:t>
            </a:r>
            <a:r>
              <a:rPr b="1">
                <a:solidFill>
                  <a:srgbClr val="173B57"/>
                </a:solidFill>
              </a:rPr>
              <a:t>Document 1A. Quels sont les deux moyens d’action opposés par l’image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2. </a:t>
            </a:r>
            <a:r>
              <a:rPr b="1">
                <a:solidFill>
                  <a:srgbClr val="173B57"/>
                </a:solidFill>
              </a:rPr>
              <a:t>Document 1A. Lequel est présenté comme la nouvelle arme du citoyen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3. </a:t>
            </a:r>
            <a:r>
              <a:rPr b="1">
                <a:solidFill>
                  <a:srgbClr val="173B57"/>
                </a:solidFill>
              </a:rPr>
              <a:t>Document 1B. Quelle élection est annoncée et à quelles dates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4. </a:t>
            </a:r>
            <a:r>
              <a:rPr b="1">
                <a:solidFill>
                  <a:srgbClr val="173B57"/>
                </a:solidFill>
              </a:rPr>
              <a:t>Document 1B. Quel document les électeurs doivent-ils retirer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5. </a:t>
            </a:r>
            <a:r>
              <a:rPr b="1">
                <a:solidFill>
                  <a:srgbClr val="173B57"/>
                </a:solidFill>
              </a:rPr>
              <a:t>D’après le repère de lecture, qui vote en 1848 et qui reste exclu ?</a:t>
            </a:r>
          </a:p>
        </p:txBody>
      </p:sp>
      <p:sp>
        <p:nvSpPr>
          <p:cNvPr id="12" name="">
            <a:extLst xmlns:a="http://schemas.openxmlformats.org/drawingml/2006/main">
              <a:ext uri="{FF2B5EF4-FFF2-40B4-BE49-F238E27FC236}">
                <a16:creationId xmlns:a16="http://schemas.microsoft.com/office/drawing/2014/main" id="{9908EAF3-89A9-42BD-9604-A20A14D9D50E}"/>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Fac-similé à observer + transcription fidèle du passage utile</a:t>
            </a:r>
          </a:p>
        </p:txBody>
      </p:sp>
      <p:sp>
        <p:nvSpPr>
          <p:cNvPr id="13" name="">
            <a:extLst xmlns:a="http://schemas.openxmlformats.org/drawingml/2006/main">
              <a:ext uri="{FF2B5EF4-FFF2-40B4-BE49-F238E27FC236}">
                <a16:creationId xmlns:a16="http://schemas.microsoft.com/office/drawing/2014/main" id="{6C737665-4CD2-426E-A95F-97CCB680A91C}"/>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BnF, via L’Histoire par l’image ; Musée Carnavalet – Histoire de Paris, CC0 Paris Musées, inv. AFF4975.</a:t>
            </a:r>
          </a:p>
        </p:txBody>
      </p:sp>
      <p:sp>
        <p:nvSpPr>
          <p:cNvPr id="14" name="">
            <a:extLst xmlns:a="http://schemas.openxmlformats.org/drawingml/2006/main">
              <a:ext uri="{FF2B5EF4-FFF2-40B4-BE49-F238E27FC236}">
                <a16:creationId xmlns:a16="http://schemas.microsoft.com/office/drawing/2014/main" id="{95F819FD-659C-4813-A5AF-5B226682A4E3}"/>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61145DB9-EA00-4607-B142-8888BE82555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6" name="">
            <a:extLst xmlns:a="http://schemas.openxmlformats.org/drawingml/2006/main">
              <a:ext uri="{FF2B5EF4-FFF2-40B4-BE49-F238E27FC236}">
                <a16:creationId xmlns:a16="http://schemas.microsoft.com/office/drawing/2014/main" id="{330FF991-A52A-451F-9948-603C21D4686C}"/>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8733163"/>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DF7DF0A-BC51-4091-8C94-5AAB50F40986}"/>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29900455-1986-47CA-860D-9A006197FF56}"/>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9FBE417F-15DF-4E01-9212-D4A0B8E953AC}"/>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CORRECTION · DOCUMENTS 1A ET 1B</a:t>
            </a:r>
          </a:p>
        </p:txBody>
      </p:sp>
      <p:sp>
        <p:nvSpPr>
          <p:cNvPr id="4" name="">
            <a:extLst xmlns:a="http://schemas.openxmlformats.org/drawingml/2006/main">
              <a:ext uri="{FF2B5EF4-FFF2-40B4-BE49-F238E27FC236}">
                <a16:creationId xmlns:a16="http://schemas.microsoft.com/office/drawing/2014/main" id="{179E0AB7-E852-42D6-89BB-6B6A65DAA12F}"/>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DOCUMENTS 1A ET 1B</a:t>
            </a:r>
          </a:p>
        </p:txBody>
      </p:sp>
      <p:sp>
        <p:nvSpPr>
          <p:cNvPr id="5" name="">
            <a:extLst xmlns:a="http://schemas.openxmlformats.org/drawingml/2006/main">
              <a:ext uri="{FF2B5EF4-FFF2-40B4-BE49-F238E27FC236}">
                <a16:creationId xmlns:a16="http://schemas.microsoft.com/office/drawing/2014/main" id="{4C61157C-C6CC-43AA-A3D5-7902AF33F75A}"/>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830213DF-C23F-4827-944A-6678FA6861F9}"/>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1. </a:t>
            </a:r>
            <a:r>
              <a:rPr b="0">
                <a:solidFill>
                  <a:srgbClr val="2E7D32"/>
                </a:solidFill>
              </a:rPr>
              <a:t>Le fusil et le bulletin de vote.</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2. </a:t>
            </a:r>
            <a:r>
              <a:rPr b="0">
                <a:solidFill>
                  <a:srgbClr val="2E7D32"/>
                </a:solidFill>
              </a:rPr>
              <a:t>Le bulletin de vote est présenté comme la nouvelle arme du citoyen.</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3. </a:t>
            </a:r>
            <a:r>
              <a:rPr b="0">
                <a:solidFill>
                  <a:srgbClr val="2E7D32"/>
                </a:solidFill>
              </a:rPr>
              <a:t>L’élection du président de la République des 10 et 11 décembre 1848.</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4. </a:t>
            </a:r>
            <a:r>
              <a:rPr b="0">
                <a:solidFill>
                  <a:srgbClr val="2E7D32"/>
                </a:solidFill>
              </a:rPr>
              <a:t>Ils doivent retirer leur carte d’électeur.</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5. </a:t>
            </a:r>
            <a:r>
              <a:rPr b="0">
                <a:solidFill>
                  <a:srgbClr val="2E7D32"/>
                </a:solidFill>
              </a:rPr>
              <a:t>Les hommes français d’au moins 21 ans votent ; les femmes restent exclues.</a:t>
            </a:r>
          </a:p>
        </p:txBody>
      </p:sp>
      <p:sp>
        <p:nvSpPr>
          <p:cNvPr id="7" name="">
            <a:extLst xmlns:a="http://schemas.openxmlformats.org/drawingml/2006/main">
              <a:ext uri="{FF2B5EF4-FFF2-40B4-BE49-F238E27FC236}">
                <a16:creationId xmlns:a16="http://schemas.microsoft.com/office/drawing/2014/main" id="{C500721F-522F-4697-B5F3-F8350784AE67}"/>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6585EE23-CD71-4ABC-983E-2E44F2A1FC63}"/>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L’estampe montre et nomme le fusil et le vote.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personnage écarte le fusil et désigne l’urne/le bulletin.</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Titre et lignes de l’affiche, agrandis à côté du fac-similé.</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Mention « cartes d’électeurs » visible sur l’affiche.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Repère de lecture institutionnel placé sous les deux fac-similés.</a:t>
            </a:r>
          </a:p>
        </p:txBody>
      </p:sp>
      <p:sp>
        <p:nvSpPr>
          <p:cNvPr id="9" name="">
            <a:extLst xmlns:a="http://schemas.openxmlformats.org/drawingml/2006/main">
              <a:ext uri="{FF2B5EF4-FFF2-40B4-BE49-F238E27FC236}">
                <a16:creationId xmlns:a16="http://schemas.microsoft.com/office/drawing/2014/main" id="{4F99BDAD-7D44-427E-8B13-8B21EC600320}"/>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97922"/>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En 1848, le vote devient le moyen de participation de millions d’hommes, mais les femmes restent exclues.</a:t>
            </a:r>
          </a:p>
        </p:txBody>
      </p:sp>
      <p:sp>
        <p:nvSpPr>
          <p:cNvPr id="10" name="">
            <a:extLst xmlns:a="http://schemas.openxmlformats.org/drawingml/2006/main">
              <a:ext uri="{FF2B5EF4-FFF2-40B4-BE49-F238E27FC236}">
                <a16:creationId xmlns:a16="http://schemas.microsoft.com/office/drawing/2014/main" id="{46894979-87B6-4E99-98C5-024174C4BB5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273FB56C-BAB8-403D-AC2D-976E1FCE07C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979CFA50-5DA4-41AD-81C0-0BD849D5673B}"/>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80174526"/>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37B1865-9641-4FFB-B877-05AC31C82F0E}"/>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60A54AC-FCFD-4500-8073-30266D1C8EB0}"/>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B7F931BA-8410-49C9-AE38-823688B3ECD3}"/>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RÉCIT · PHASE 2</a:t>
            </a:r>
          </a:p>
        </p:txBody>
      </p:sp>
      <p:sp>
        <p:nvSpPr>
          <p:cNvPr id="4" name="">
            <a:extLst xmlns:a="http://schemas.openxmlformats.org/drawingml/2006/main">
              <a:ext uri="{FF2B5EF4-FFF2-40B4-BE49-F238E27FC236}">
                <a16:creationId xmlns:a16="http://schemas.microsoft.com/office/drawing/2014/main" id="{F0FE858D-7E28-4B6D-986C-A6F04EBA7F7E}"/>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Qui entre ensuite dans le corps électoral ?</a:t>
            </a:r>
          </a:p>
        </p:txBody>
      </p:sp>
      <p:sp>
        <p:nvSpPr>
          <p:cNvPr id="5" name="">
            <a:extLst xmlns:a="http://schemas.openxmlformats.org/drawingml/2006/main">
              <a:ext uri="{FF2B5EF4-FFF2-40B4-BE49-F238E27FC236}">
                <a16:creationId xmlns:a16="http://schemas.microsoft.com/office/drawing/2014/main" id="{5FBCEB39-74CC-4DF1-AA51-C0D19698E43D}"/>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541FB58E-13E6-4644-962F-6D35811BB3F0}"/>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Près d’un siècle plus tard, en avril 1945, Louise observe une longue file devant un bureau de vote. Certaines personnes présentes n’auraient pas pu voter d’après les règles étudiées pour 1848. Plus tard, en 1974, une page de débat de l’Assemblée nationale porte sur l’âge des électeurs. Louise doit retrouver les deux changements précis et les placer dans l’ordre.</a:t>
            </a:r>
          </a:p>
        </p:txBody>
      </p:sp>
      <p:sp>
        <p:nvSpPr>
          <p:cNvPr id="7" name="">
            <a:extLst xmlns:a="http://schemas.openxmlformats.org/drawingml/2006/main">
              <a:ext uri="{FF2B5EF4-FFF2-40B4-BE49-F238E27FC236}">
                <a16:creationId xmlns:a16="http://schemas.microsoft.com/office/drawing/2014/main" id="{29E11D53-D744-461C-B632-5C9B11B892B6}"/>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Quelles nouvelles étapes élargissent le droit de vote en 1944-1945 puis en 1974 ?</a:t>
            </a:r>
          </a:p>
        </p:txBody>
      </p:sp>
      <p:sp>
        <p:nvSpPr>
          <p:cNvPr id="8" name="">
            <a:extLst xmlns:a="http://schemas.openxmlformats.org/drawingml/2006/main">
              <a:ext uri="{FF2B5EF4-FFF2-40B4-BE49-F238E27FC236}">
                <a16:creationId xmlns:a16="http://schemas.microsoft.com/office/drawing/2014/main" id="{52053684-7534-474C-BA1B-C2B8DB71E750}"/>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505E2180-63FF-4FC7-A8B2-53ABBEAA36B0}"/>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0" name="">
            <a:extLst xmlns:a="http://schemas.openxmlformats.org/drawingml/2006/main">
              <a:ext uri="{FF2B5EF4-FFF2-40B4-BE49-F238E27FC236}">
                <a16:creationId xmlns:a16="http://schemas.microsoft.com/office/drawing/2014/main" id="{5CAC8F1E-0123-42B4-9FB0-2E80CF0CE644}"/>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06714779"/>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CAD7A1E-5897-4316-A7F2-89F28EA79CC7}"/>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553B64A-964D-4933-ACD9-B9F685F08E38}"/>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D536A551-6540-4050-9A88-A010A528AC49}"/>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DOCUMENTS AUTHENTIQUES · DOCUMENTS 2A ET 2B</a:t>
            </a:r>
          </a:p>
        </p:txBody>
      </p:sp>
      <p:sp>
        <p:nvSpPr>
          <p:cNvPr id="4" name="">
            <a:extLst xmlns:a="http://schemas.openxmlformats.org/drawingml/2006/main">
              <a:ext uri="{FF2B5EF4-FFF2-40B4-BE49-F238E27FC236}">
                <a16:creationId xmlns:a16="http://schemas.microsoft.com/office/drawing/2014/main" id="{46083799-C9A4-49FC-A758-DDED52960F6A}"/>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Des femmes électrices au vote à 18 ans</a:t>
            </a:r>
          </a:p>
        </p:txBody>
      </p:sp>
      <p:sp>
        <p:nvSpPr>
          <p:cNvPr id="5" name="">
            <a:extLst xmlns:a="http://schemas.openxmlformats.org/drawingml/2006/main">
              <a:ext uri="{FF2B5EF4-FFF2-40B4-BE49-F238E27FC236}">
                <a16:creationId xmlns:a16="http://schemas.microsoft.com/office/drawing/2014/main" id="{6012BE4D-5F7B-4974-BABF-4FE2EB2D593A}"/>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Roger Schall, premier vote des femmes, 29 avril 1945 ; débat à l’Assemblée nationale sur la majorité électorale, 1974.</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7332ef47a4b941ff"/>
          <a:stretch xmlns:a="http://schemas.openxmlformats.org/drawingml/2006/main"/>
        </p:blipFill>
        <p:spPr>
          <a:xfrm xmlns:a="http://schemas.openxmlformats.org/drawingml/2006/main">
            <a:off x="361950" y="2412049"/>
            <a:ext cx="2190750" cy="2319653"/>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77382725-E2AB-4236-9E54-34C2103A4AF5}"/>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1d08f0ecf5b47d3"/>
          <a:stretch xmlns:a="http://schemas.openxmlformats.org/drawingml/2006/main"/>
        </p:blipFill>
        <p:spPr>
          <a:xfrm xmlns:a="http://schemas.openxmlformats.org/drawingml/2006/main">
            <a:off x="2647950" y="2137088"/>
            <a:ext cx="2190750" cy="2869574"/>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0CF58273-8995-48EA-B3C4-CBEEFE805E05}"/>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0C74E2DF-8FAE-4DB7-9FB3-FA88A8447F6B}"/>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Texte officiel de 1944 : « Les femmes sont électrices et éligibles dans les mêmes conditions que les hommes. » Elles votent pour la première fois le 29 avril 1945 lors des élections municipales.</a:t>
            </a:r>
          </a:p>
          <a:p xmlns:a="http://schemas.openxmlformats.org/drawingml/2006/main">
            <a:pPr algn="l">
              <a:defRPr sz="1200" b="0" i="0">
                <a:solidFill>
                  <a:srgbClr val="173B57"/>
                </a:solidFill>
                <a:latin typeface="Arial"/>
                <a:ea typeface="Arial"/>
                <a:cs typeface="Arial"/>
              </a:defRPr>
            </a:pPr>
            <a:r>
              <a:t/>
            </a:r>
          </a:p>
          <a:p xmlns:a="http://schemas.openxmlformats.org/drawingml/2006/main">
            <a:pPr algn="l">
              <a:defRPr sz="1200" b="0" i="0">
                <a:solidFill>
                  <a:srgbClr val="173B57"/>
                </a:solidFill>
                <a:latin typeface="Arial"/>
                <a:ea typeface="Arial"/>
                <a:cs typeface="Arial"/>
              </a:defRPr>
            </a:pPr>
            <a:r>
              <a:t>La loi du 5 juillet 1974 abaisse de 21 à 18 ans l’âge de la majorité électorale.</a:t>
            </a:r>
          </a:p>
        </p:txBody>
      </p:sp>
      <p:sp>
        <p:nvSpPr>
          <p:cNvPr id="11" name="">
            <a:extLst xmlns:a="http://schemas.openxmlformats.org/drawingml/2006/main">
              <a:ext uri="{FF2B5EF4-FFF2-40B4-BE49-F238E27FC236}">
                <a16:creationId xmlns:a16="http://schemas.microsoft.com/office/drawing/2014/main" id="{45B967F7-3681-4FAC-894C-9749A71157F4}"/>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Document 2A. Quel indice montre que les femmes participent désormais à l’élection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Quels deux droits les femmes obtiennent-elles en 1944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Quand les femmes votent-elles pour la première fois en France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Document 2B. Quel âge est au centre du débat de 1974 ?</a:t>
            </a:r>
          </a:p>
        </p:txBody>
      </p:sp>
      <p:sp>
        <p:nvSpPr>
          <p:cNvPr id="12" name="">
            <a:extLst xmlns:a="http://schemas.openxmlformats.org/drawingml/2006/main">
              <a:ext uri="{FF2B5EF4-FFF2-40B4-BE49-F238E27FC236}">
                <a16:creationId xmlns:a16="http://schemas.microsoft.com/office/drawing/2014/main" id="{4B988415-7F06-4065-8149-CA9BED20C47F}"/>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Fac-similé à observer + transcription fidèle du passage utile</a:t>
            </a:r>
          </a:p>
        </p:txBody>
      </p:sp>
      <p:sp>
        <p:nvSpPr>
          <p:cNvPr id="13" name="">
            <a:extLst xmlns:a="http://schemas.openxmlformats.org/drawingml/2006/main">
              <a:ext uri="{FF2B5EF4-FFF2-40B4-BE49-F238E27FC236}">
                <a16:creationId xmlns:a16="http://schemas.microsoft.com/office/drawing/2014/main" id="{06B49C4F-D6A2-4347-87C3-B7A04808A253}"/>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Musée Carnavalet / Roger-Viollet, via L’Histoire par l’image ; Archives de l’Assemblée nationale ; Légifrance.</a:t>
            </a:r>
          </a:p>
        </p:txBody>
      </p:sp>
      <p:sp>
        <p:nvSpPr>
          <p:cNvPr id="14" name="">
            <a:extLst xmlns:a="http://schemas.openxmlformats.org/drawingml/2006/main">
              <a:ext uri="{FF2B5EF4-FFF2-40B4-BE49-F238E27FC236}">
                <a16:creationId xmlns:a16="http://schemas.microsoft.com/office/drawing/2014/main" id="{0414F1CA-BCD0-4F56-95C7-303590CB7B1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3801E99C-BD3A-4BE2-96EF-CA55FD99B6D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6" name="">
            <a:extLst xmlns:a="http://schemas.openxmlformats.org/drawingml/2006/main">
              <a:ext uri="{FF2B5EF4-FFF2-40B4-BE49-F238E27FC236}">
                <a16:creationId xmlns:a16="http://schemas.microsoft.com/office/drawing/2014/main" id="{75E64D58-92B5-476E-8F75-0F38010DDF7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46474607"/>
      </p:ext>
    </p:extLst>
  </p:cSld>
</p:sld>
</file>

<file path=ppt/slides/slide8.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AE1D2E6-28F4-43E5-AEB3-8561C2D8457C}"/>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2B43E11-0F27-4127-9073-860A0AD03B1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E9E11825-2A70-4312-8A3E-36E26A92BFF2}"/>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ENQUÊTE CHRONOLOGIQUE</a:t>
            </a:r>
          </a:p>
        </p:txBody>
      </p:sp>
      <p:sp>
        <p:nvSpPr>
          <p:cNvPr id="4" name="">
            <a:extLst xmlns:a="http://schemas.openxmlformats.org/drawingml/2006/main">
              <a:ext uri="{FF2B5EF4-FFF2-40B4-BE49-F238E27FC236}">
                <a16:creationId xmlns:a16="http://schemas.microsoft.com/office/drawing/2014/main" id="{B35C9542-7A06-499C-A2DE-54EAAFCE2152}"/>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Découpez, classez, collez… puis prouvez</a:t>
            </a:r>
          </a:p>
        </p:txBody>
      </p:sp>
      <p:sp>
        <p:nvSpPr>
          <p:cNvPr id="5" name="">
            <a:extLst xmlns:a="http://schemas.openxmlformats.org/drawingml/2006/main">
              <a:ext uri="{FF2B5EF4-FFF2-40B4-BE49-F238E27FC236}">
                <a16:creationId xmlns:a16="http://schemas.microsoft.com/office/drawing/2014/main" id="{697F05DF-6B8B-4596-879D-B23717C592D2}"/>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Aucune carte n’est placée sans une justification tirée d’un document.</a:t>
            </a:r>
          </a:p>
        </p:txBody>
      </p:sp>
      <p:sp>
        <p:nvSpPr>
          <p:cNvPr id="6" name="">
            <a:extLst xmlns:a="http://schemas.openxmlformats.org/drawingml/2006/main">
              <a:ext uri="{FF2B5EF4-FFF2-40B4-BE49-F238E27FC236}">
                <a16:creationId xmlns:a16="http://schemas.microsoft.com/office/drawing/2014/main" id="{ADA4EEA9-5A2D-448E-980A-25B8DF5FE246}"/>
              </a:ext>
            </a:extLst>
          </p:cNvPr>
          <p:cNvSpPr>
            <a:spLocks xmlns:a="http://schemas.openxmlformats.org/drawingml/2006/main" noGrp="1"/>
          </p:cNvSpPr>
          <p:nvPr/>
        </p:nvSpPr>
        <p:spPr>
          <a:xfrm xmlns:a="http://schemas.openxmlformats.org/drawingml/2006/main">
            <a:off x="1095375" y="3190875"/>
            <a:ext cx="9810750" cy="47625"/>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7" name="">
            <a:extLst xmlns:a="http://schemas.openxmlformats.org/drawingml/2006/main">
              <a:ext uri="{FF2B5EF4-FFF2-40B4-BE49-F238E27FC236}">
                <a16:creationId xmlns:a16="http://schemas.microsoft.com/office/drawing/2014/main" id="{B046D092-90F6-4E0C-B262-F76569A42D85}"/>
              </a:ext>
            </a:extLst>
          </p:cNvPr>
          <p:cNvSpPr>
            <a:spLocks xmlns:a="http://schemas.openxmlformats.org/drawingml/2006/main" noGrp="1"/>
          </p:cNvSpPr>
          <p:nvPr/>
        </p:nvSpPr>
        <p:spPr>
          <a:xfrm xmlns:a="http://schemas.openxmlformats.org/drawingml/2006/main">
            <a:off x="1381125" y="3009900"/>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8" name="">
            <a:extLst xmlns:a="http://schemas.openxmlformats.org/drawingml/2006/main">
              <a:ext uri="{FF2B5EF4-FFF2-40B4-BE49-F238E27FC236}">
                <a16:creationId xmlns:a16="http://schemas.microsoft.com/office/drawing/2014/main" id="{CDEF0F89-0CBF-4335-BDB5-D49DCA66BB92}"/>
              </a:ext>
            </a:extLst>
          </p:cNvPr>
          <p:cNvSpPr>
            <a:spLocks xmlns:a="http://schemas.openxmlformats.org/drawingml/2006/main" noGrp="1"/>
          </p:cNvSpPr>
          <p:nvPr/>
        </p:nvSpPr>
        <p:spPr>
          <a:xfrm xmlns:a="http://schemas.openxmlformats.org/drawingml/2006/main">
            <a:off x="1047750"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5B6470"/>
                </a:solidFill>
                <a:latin typeface="Arial"/>
                <a:ea typeface="Arial"/>
                <a:cs typeface="Arial"/>
              </a:defRPr>
            </a:pPr>
            <a:r>
              <a:t>?</a:t>
            </a:r>
          </a:p>
        </p:txBody>
      </p:sp>
      <p:sp>
        <p:nvSpPr>
          <p:cNvPr id="9" name="">
            <a:extLst xmlns:a="http://schemas.openxmlformats.org/drawingml/2006/main">
              <a:ext uri="{FF2B5EF4-FFF2-40B4-BE49-F238E27FC236}">
                <a16:creationId xmlns:a16="http://schemas.microsoft.com/office/drawing/2014/main" id="{C2E4D572-B5C0-4836-AD7E-3570104E15FB}"/>
              </a:ext>
            </a:extLst>
          </p:cNvPr>
          <p:cNvSpPr>
            <a:spLocks xmlns:a="http://schemas.openxmlformats.org/drawingml/2006/main" noGrp="1"/>
          </p:cNvSpPr>
          <p:nvPr/>
        </p:nvSpPr>
        <p:spPr>
          <a:xfrm xmlns:a="http://schemas.openxmlformats.org/drawingml/2006/main">
            <a:off x="809625" y="3619500"/>
            <a:ext cx="1524000" cy="952500"/>
          </a:xfrm>
          <a:prstGeom xmlns:a="http://schemas.openxmlformats.org/drawingml/2006/main" prst="roundRect">
            <a:avLst>
              <a:gd name="adj" fmla="val 8000"/>
            </a:avLst>
          </a:prstGeom>
          <a:solidFill xmlns:a="http://schemas.openxmlformats.org/drawingml/2006/main">
            <a:srgbClr val="F4F4F4"/>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5B6470"/>
                </a:solidFill>
                <a:latin typeface="Arial"/>
                <a:ea typeface="Arial"/>
                <a:cs typeface="Arial"/>
              </a:defRPr>
            </a:pPr>
            <a:r>
              <a:t>Carte à placer</a:t>
            </a:r>
          </a:p>
          <a:p xmlns:a="http://schemas.openxmlformats.org/drawingml/2006/main">
            <a:pPr algn="ctr">
              <a:defRPr sz="1350" b="1" i="0">
                <a:solidFill>
                  <a:srgbClr val="5B6470"/>
                </a:solidFill>
                <a:latin typeface="Arial"/>
                <a:ea typeface="Arial"/>
                <a:cs typeface="Arial"/>
              </a:defRPr>
            </a:pPr>
            <a:r>
              <a:t>+ preuve</a:t>
            </a:r>
          </a:p>
        </p:txBody>
      </p:sp>
      <p:sp>
        <p:nvSpPr>
          <p:cNvPr id="10" name="">
            <a:extLst xmlns:a="http://schemas.openxmlformats.org/drawingml/2006/main">
              <a:ext uri="{FF2B5EF4-FFF2-40B4-BE49-F238E27FC236}">
                <a16:creationId xmlns:a16="http://schemas.microsoft.com/office/drawing/2014/main" id="{436CBDDD-A868-49B7-89E9-1596800229DC}"/>
              </a:ext>
            </a:extLst>
          </p:cNvPr>
          <p:cNvSpPr>
            <a:spLocks xmlns:a="http://schemas.openxmlformats.org/drawingml/2006/main" noGrp="1"/>
          </p:cNvSpPr>
          <p:nvPr/>
        </p:nvSpPr>
        <p:spPr>
          <a:xfrm xmlns:a="http://schemas.openxmlformats.org/drawingml/2006/main">
            <a:off x="4000500" y="3009900"/>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11" name="">
            <a:extLst xmlns:a="http://schemas.openxmlformats.org/drawingml/2006/main">
              <a:ext uri="{FF2B5EF4-FFF2-40B4-BE49-F238E27FC236}">
                <a16:creationId xmlns:a16="http://schemas.microsoft.com/office/drawing/2014/main" id="{9DD8FB58-9EDB-4B49-9817-BAC67332AD68}"/>
              </a:ext>
            </a:extLst>
          </p:cNvPr>
          <p:cNvSpPr>
            <a:spLocks xmlns:a="http://schemas.openxmlformats.org/drawingml/2006/main" noGrp="1"/>
          </p:cNvSpPr>
          <p:nvPr/>
        </p:nvSpPr>
        <p:spPr>
          <a:xfrm xmlns:a="http://schemas.openxmlformats.org/drawingml/2006/main">
            <a:off x="3667125"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5B6470"/>
                </a:solidFill>
                <a:latin typeface="Arial"/>
                <a:ea typeface="Arial"/>
                <a:cs typeface="Arial"/>
              </a:defRPr>
            </a:pPr>
            <a:r>
              <a:t>?</a:t>
            </a:r>
          </a:p>
        </p:txBody>
      </p:sp>
      <p:sp>
        <p:nvSpPr>
          <p:cNvPr id="12" name="">
            <a:extLst xmlns:a="http://schemas.openxmlformats.org/drawingml/2006/main">
              <a:ext uri="{FF2B5EF4-FFF2-40B4-BE49-F238E27FC236}">
                <a16:creationId xmlns:a16="http://schemas.microsoft.com/office/drawing/2014/main" id="{AF763B81-2F81-4264-A4A4-823FC8B6B31E}"/>
              </a:ext>
            </a:extLst>
          </p:cNvPr>
          <p:cNvSpPr>
            <a:spLocks xmlns:a="http://schemas.openxmlformats.org/drawingml/2006/main" noGrp="1"/>
          </p:cNvSpPr>
          <p:nvPr/>
        </p:nvSpPr>
        <p:spPr>
          <a:xfrm xmlns:a="http://schemas.openxmlformats.org/drawingml/2006/main">
            <a:off x="3429000" y="3619500"/>
            <a:ext cx="1524000" cy="952500"/>
          </a:xfrm>
          <a:prstGeom xmlns:a="http://schemas.openxmlformats.org/drawingml/2006/main" prst="roundRect">
            <a:avLst>
              <a:gd name="adj" fmla="val 8000"/>
            </a:avLst>
          </a:prstGeom>
          <a:solidFill xmlns:a="http://schemas.openxmlformats.org/drawingml/2006/main">
            <a:srgbClr val="F4F4F4"/>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5B6470"/>
                </a:solidFill>
                <a:latin typeface="Arial"/>
                <a:ea typeface="Arial"/>
                <a:cs typeface="Arial"/>
              </a:defRPr>
            </a:pPr>
            <a:r>
              <a:t>Carte à placer</a:t>
            </a:r>
          </a:p>
          <a:p xmlns:a="http://schemas.openxmlformats.org/drawingml/2006/main">
            <a:pPr algn="ctr">
              <a:defRPr sz="1350" b="1" i="0">
                <a:solidFill>
                  <a:srgbClr val="5B6470"/>
                </a:solidFill>
                <a:latin typeface="Arial"/>
                <a:ea typeface="Arial"/>
                <a:cs typeface="Arial"/>
              </a:defRPr>
            </a:pPr>
            <a:r>
              <a:t>+ preuve</a:t>
            </a:r>
          </a:p>
        </p:txBody>
      </p:sp>
      <p:sp>
        <p:nvSpPr>
          <p:cNvPr id="13" name="">
            <a:extLst xmlns:a="http://schemas.openxmlformats.org/drawingml/2006/main">
              <a:ext uri="{FF2B5EF4-FFF2-40B4-BE49-F238E27FC236}">
                <a16:creationId xmlns:a16="http://schemas.microsoft.com/office/drawing/2014/main" id="{6089A714-CF06-468D-842B-523D97E27042}"/>
              </a:ext>
            </a:extLst>
          </p:cNvPr>
          <p:cNvSpPr>
            <a:spLocks xmlns:a="http://schemas.openxmlformats.org/drawingml/2006/main" noGrp="1"/>
          </p:cNvSpPr>
          <p:nvPr/>
        </p:nvSpPr>
        <p:spPr>
          <a:xfrm xmlns:a="http://schemas.openxmlformats.org/drawingml/2006/main">
            <a:off x="6619875" y="3009900"/>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14" name="">
            <a:extLst xmlns:a="http://schemas.openxmlformats.org/drawingml/2006/main">
              <a:ext uri="{FF2B5EF4-FFF2-40B4-BE49-F238E27FC236}">
                <a16:creationId xmlns:a16="http://schemas.microsoft.com/office/drawing/2014/main" id="{F2838840-83E0-412F-877F-22BEA4031F3F}"/>
              </a:ext>
            </a:extLst>
          </p:cNvPr>
          <p:cNvSpPr>
            <a:spLocks xmlns:a="http://schemas.openxmlformats.org/drawingml/2006/main" noGrp="1"/>
          </p:cNvSpPr>
          <p:nvPr/>
        </p:nvSpPr>
        <p:spPr>
          <a:xfrm xmlns:a="http://schemas.openxmlformats.org/drawingml/2006/main">
            <a:off x="6286500"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5B6470"/>
                </a:solidFill>
                <a:latin typeface="Arial"/>
                <a:ea typeface="Arial"/>
                <a:cs typeface="Arial"/>
              </a:defRPr>
            </a:pPr>
            <a:r>
              <a:t>?</a:t>
            </a:r>
          </a:p>
        </p:txBody>
      </p:sp>
      <p:sp>
        <p:nvSpPr>
          <p:cNvPr id="15" name="">
            <a:extLst xmlns:a="http://schemas.openxmlformats.org/drawingml/2006/main">
              <a:ext uri="{FF2B5EF4-FFF2-40B4-BE49-F238E27FC236}">
                <a16:creationId xmlns:a16="http://schemas.microsoft.com/office/drawing/2014/main" id="{A7E34556-AB2B-4DF9-A90B-56D40F7EBAB5}"/>
              </a:ext>
            </a:extLst>
          </p:cNvPr>
          <p:cNvSpPr>
            <a:spLocks xmlns:a="http://schemas.openxmlformats.org/drawingml/2006/main" noGrp="1"/>
          </p:cNvSpPr>
          <p:nvPr/>
        </p:nvSpPr>
        <p:spPr>
          <a:xfrm xmlns:a="http://schemas.openxmlformats.org/drawingml/2006/main">
            <a:off x="6048375" y="3619500"/>
            <a:ext cx="1524000" cy="952500"/>
          </a:xfrm>
          <a:prstGeom xmlns:a="http://schemas.openxmlformats.org/drawingml/2006/main" prst="roundRect">
            <a:avLst>
              <a:gd name="adj" fmla="val 8000"/>
            </a:avLst>
          </a:prstGeom>
          <a:solidFill xmlns:a="http://schemas.openxmlformats.org/drawingml/2006/main">
            <a:srgbClr val="F4F4F4"/>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5B6470"/>
                </a:solidFill>
                <a:latin typeface="Arial"/>
                <a:ea typeface="Arial"/>
                <a:cs typeface="Arial"/>
              </a:defRPr>
            </a:pPr>
            <a:r>
              <a:t>Carte à placer</a:t>
            </a:r>
          </a:p>
          <a:p xmlns:a="http://schemas.openxmlformats.org/drawingml/2006/main">
            <a:pPr algn="ctr">
              <a:defRPr sz="1350" b="1" i="0">
                <a:solidFill>
                  <a:srgbClr val="5B6470"/>
                </a:solidFill>
                <a:latin typeface="Arial"/>
                <a:ea typeface="Arial"/>
                <a:cs typeface="Arial"/>
              </a:defRPr>
            </a:pPr>
            <a:r>
              <a:t>+ preuve</a:t>
            </a:r>
          </a:p>
        </p:txBody>
      </p:sp>
      <p:sp>
        <p:nvSpPr>
          <p:cNvPr id="16" name="">
            <a:extLst xmlns:a="http://schemas.openxmlformats.org/drawingml/2006/main">
              <a:ext uri="{FF2B5EF4-FFF2-40B4-BE49-F238E27FC236}">
                <a16:creationId xmlns:a16="http://schemas.microsoft.com/office/drawing/2014/main" id="{56D6F742-F23A-44A9-A9EF-3065B5456404}"/>
              </a:ext>
            </a:extLst>
          </p:cNvPr>
          <p:cNvSpPr>
            <a:spLocks xmlns:a="http://schemas.openxmlformats.org/drawingml/2006/main" noGrp="1"/>
          </p:cNvSpPr>
          <p:nvPr/>
        </p:nvSpPr>
        <p:spPr>
          <a:xfrm xmlns:a="http://schemas.openxmlformats.org/drawingml/2006/main">
            <a:off x="9239250" y="3009900"/>
            <a:ext cx="400050" cy="400050"/>
          </a:xfrm>
          <a:prstGeom xmlns:a="http://schemas.openxmlformats.org/drawingml/2006/main" prst="ellipse">
            <a:avLst/>
          </a:prstGeom>
          <a:solidFill xmlns:a="http://schemas.openxmlformats.org/drawingml/2006/main">
            <a:srgbClr val="FFFDF8"/>
          </a:solidFill>
          <a:ln xmlns:a="http://schemas.openxmlformats.org/drawingml/2006/main" w="19050">
            <a:solidFill>
              <a:srgbClr val="E77D22"/>
            </a:solidFill>
            <a:prstDash val="solid"/>
          </a:ln>
        </p:spPr>
      </p:sp>
      <p:sp>
        <p:nvSpPr>
          <p:cNvPr id="17" name="">
            <a:extLst xmlns:a="http://schemas.openxmlformats.org/drawingml/2006/main">
              <a:ext uri="{FF2B5EF4-FFF2-40B4-BE49-F238E27FC236}">
                <a16:creationId xmlns:a16="http://schemas.microsoft.com/office/drawing/2014/main" id="{AAC9A246-110E-4157-A351-A4F72068B677}"/>
              </a:ext>
            </a:extLst>
          </p:cNvPr>
          <p:cNvSpPr>
            <a:spLocks xmlns:a="http://schemas.openxmlformats.org/drawingml/2006/main" noGrp="1"/>
          </p:cNvSpPr>
          <p:nvPr/>
        </p:nvSpPr>
        <p:spPr>
          <a:xfrm xmlns:a="http://schemas.openxmlformats.org/drawingml/2006/main">
            <a:off x="8905875"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5B6470"/>
                </a:solidFill>
                <a:latin typeface="Arial"/>
                <a:ea typeface="Arial"/>
                <a:cs typeface="Arial"/>
              </a:defRPr>
            </a:pPr>
            <a:r>
              <a:t>?</a:t>
            </a:r>
          </a:p>
        </p:txBody>
      </p:sp>
      <p:sp>
        <p:nvSpPr>
          <p:cNvPr id="18" name="">
            <a:extLst xmlns:a="http://schemas.openxmlformats.org/drawingml/2006/main">
              <a:ext uri="{FF2B5EF4-FFF2-40B4-BE49-F238E27FC236}">
                <a16:creationId xmlns:a16="http://schemas.microsoft.com/office/drawing/2014/main" id="{1C31A38A-5C14-4545-923A-1DD0DBBECC60}"/>
              </a:ext>
            </a:extLst>
          </p:cNvPr>
          <p:cNvSpPr>
            <a:spLocks xmlns:a="http://schemas.openxmlformats.org/drawingml/2006/main" noGrp="1"/>
          </p:cNvSpPr>
          <p:nvPr/>
        </p:nvSpPr>
        <p:spPr>
          <a:xfrm xmlns:a="http://schemas.openxmlformats.org/drawingml/2006/main">
            <a:off x="8667750" y="3619500"/>
            <a:ext cx="1524000" cy="952500"/>
          </a:xfrm>
          <a:prstGeom xmlns:a="http://schemas.openxmlformats.org/drawingml/2006/main" prst="roundRect">
            <a:avLst>
              <a:gd name="adj" fmla="val 8000"/>
            </a:avLst>
          </a:prstGeom>
          <a:solidFill xmlns:a="http://schemas.openxmlformats.org/drawingml/2006/main">
            <a:srgbClr val="F4F4F4"/>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5B6470"/>
                </a:solidFill>
                <a:latin typeface="Arial"/>
                <a:ea typeface="Arial"/>
                <a:cs typeface="Arial"/>
              </a:defRPr>
            </a:pPr>
            <a:r>
              <a:t>Carte à placer</a:t>
            </a:r>
          </a:p>
          <a:p xmlns:a="http://schemas.openxmlformats.org/drawingml/2006/main">
            <a:pPr algn="ctr">
              <a:defRPr sz="1350" b="1" i="0">
                <a:solidFill>
                  <a:srgbClr val="5B6470"/>
                </a:solidFill>
                <a:latin typeface="Arial"/>
                <a:ea typeface="Arial"/>
                <a:cs typeface="Arial"/>
              </a:defRPr>
            </a:pPr>
            <a:r>
              <a:t>+ preuve</a:t>
            </a:r>
          </a:p>
        </p:txBody>
      </p:sp>
      <p:sp>
        <p:nvSpPr>
          <p:cNvPr id="19" name="">
            <a:extLst xmlns:a="http://schemas.openxmlformats.org/drawingml/2006/main">
              <a:ext uri="{FF2B5EF4-FFF2-40B4-BE49-F238E27FC236}">
                <a16:creationId xmlns:a16="http://schemas.microsoft.com/office/drawing/2014/main" id="{8DB26430-AE5C-4519-BCD0-3B99D58AB14C}"/>
              </a:ext>
            </a:extLst>
          </p:cNvPr>
          <p:cNvSpPr>
            <a:spLocks xmlns:a="http://schemas.openxmlformats.org/drawingml/2006/main" noGrp="1"/>
          </p:cNvSpPr>
          <p:nvPr/>
        </p:nvSpPr>
        <p:spPr>
          <a:xfrm xmlns:a="http://schemas.openxmlformats.org/drawingml/2006/main">
            <a:off x="1428750" y="5191125"/>
            <a:ext cx="9334500" cy="666750"/>
          </a:xfrm>
          <a:prstGeom xmlns:a="http://schemas.openxmlformats.org/drawingml/2006/main" prst="roundRect">
            <a:avLst>
              <a:gd name="adj" fmla="val 17143"/>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725" b="1" i="0">
                <a:solidFill>
                  <a:srgbClr val="173B57"/>
                </a:solidFill>
                <a:latin typeface="Arial"/>
                <a:ea typeface="Arial"/>
                <a:cs typeface="Arial"/>
              </a:defRPr>
            </a:pPr>
            <a:r>
              <a:t>Phrase de justification : « Je place cette carte en … car le document montre/dit … »</a:t>
            </a:r>
          </a:p>
        </p:txBody>
      </p:sp>
      <p:sp>
        <p:nvSpPr>
          <p:cNvPr id="20" name="">
            <a:extLst xmlns:a="http://schemas.openxmlformats.org/drawingml/2006/main">
              <a:ext uri="{FF2B5EF4-FFF2-40B4-BE49-F238E27FC236}">
                <a16:creationId xmlns:a16="http://schemas.microsoft.com/office/drawing/2014/main" id="{1D583483-BF81-46CC-AF9B-0743083E7B08}"/>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21" name="">
            <a:extLst xmlns:a="http://schemas.openxmlformats.org/drawingml/2006/main">
              <a:ext uri="{FF2B5EF4-FFF2-40B4-BE49-F238E27FC236}">
                <a16:creationId xmlns:a16="http://schemas.microsoft.com/office/drawing/2014/main" id="{A4A0DA36-29C7-42E3-A0F2-E6B2D554F137}"/>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22" name="">
            <a:extLst xmlns:a="http://schemas.openxmlformats.org/drawingml/2006/main">
              <a:ext uri="{FF2B5EF4-FFF2-40B4-BE49-F238E27FC236}">
                <a16:creationId xmlns:a16="http://schemas.microsoft.com/office/drawing/2014/main" id="{864B341E-D1EC-4EF0-8E17-E55DEC76A271}"/>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24952068"/>
      </p:ext>
    </p:extLst>
  </p:cSld>
</p:sld>
</file>

<file path=ppt/slides/slide9.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3F75024-2C8E-4A6C-A2A5-4923125E2152}"/>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835F9C7-EA4E-4975-8230-C4D511D3B50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399F5FCC-D40A-42CE-9694-28A764354035}"/>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CORRECTION DE LA FRISE</a:t>
            </a:r>
          </a:p>
        </p:txBody>
      </p:sp>
      <p:sp>
        <p:nvSpPr>
          <p:cNvPr id="4" name="">
            <a:extLst xmlns:a="http://schemas.openxmlformats.org/drawingml/2006/main">
              <a:ext uri="{FF2B5EF4-FFF2-40B4-BE49-F238E27FC236}">
                <a16:creationId xmlns:a16="http://schemas.microsoft.com/office/drawing/2014/main" id="{D0337E02-EDD8-4F26-8ABD-404C16308178}"/>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 conquête progressive du droit de vote</a:t>
            </a:r>
          </a:p>
        </p:txBody>
      </p:sp>
      <p:sp>
        <p:nvSpPr>
          <p:cNvPr id="5" name="">
            <a:extLst xmlns:a="http://schemas.openxmlformats.org/drawingml/2006/main">
              <a:ext uri="{FF2B5EF4-FFF2-40B4-BE49-F238E27FC236}">
                <a16:creationId xmlns:a16="http://schemas.microsoft.com/office/drawing/2014/main" id="{3E4B48DC-673F-4938-904C-9E2608A0A37A}"/>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Correction collective</a:t>
            </a:r>
          </a:p>
        </p:txBody>
      </p:sp>
      <p:sp>
        <p:nvSpPr>
          <p:cNvPr id="6" name="">
            <a:extLst xmlns:a="http://schemas.openxmlformats.org/drawingml/2006/main">
              <a:ext uri="{FF2B5EF4-FFF2-40B4-BE49-F238E27FC236}">
                <a16:creationId xmlns:a16="http://schemas.microsoft.com/office/drawing/2014/main" id="{0CCFF20E-9309-41D8-BFD4-3EF2EF52215E}"/>
              </a:ext>
            </a:extLst>
          </p:cNvPr>
          <p:cNvSpPr>
            <a:spLocks xmlns:a="http://schemas.openxmlformats.org/drawingml/2006/main" noGrp="1"/>
          </p:cNvSpPr>
          <p:nvPr/>
        </p:nvSpPr>
        <p:spPr>
          <a:xfrm xmlns:a="http://schemas.openxmlformats.org/drawingml/2006/main">
            <a:off x="1095375" y="3190875"/>
            <a:ext cx="9810750" cy="47625"/>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7" name="">
            <a:extLst xmlns:a="http://schemas.openxmlformats.org/drawingml/2006/main">
              <a:ext uri="{FF2B5EF4-FFF2-40B4-BE49-F238E27FC236}">
                <a16:creationId xmlns:a16="http://schemas.microsoft.com/office/drawing/2014/main" id="{097846A6-3054-4944-A5DA-BD38EAB5B2F4}"/>
              </a:ext>
            </a:extLst>
          </p:cNvPr>
          <p:cNvSpPr>
            <a:spLocks xmlns:a="http://schemas.openxmlformats.org/drawingml/2006/main" noGrp="1"/>
          </p:cNvSpPr>
          <p:nvPr/>
        </p:nvSpPr>
        <p:spPr>
          <a:xfrm xmlns:a="http://schemas.openxmlformats.org/drawingml/2006/main">
            <a:off x="1381125" y="3009900"/>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8" name="">
            <a:extLst xmlns:a="http://schemas.openxmlformats.org/drawingml/2006/main">
              <a:ext uri="{FF2B5EF4-FFF2-40B4-BE49-F238E27FC236}">
                <a16:creationId xmlns:a16="http://schemas.microsoft.com/office/drawing/2014/main" id="{BAFA1083-6D05-4A9A-8EC0-36D391CAA0F9}"/>
              </a:ext>
            </a:extLst>
          </p:cNvPr>
          <p:cNvSpPr>
            <a:spLocks xmlns:a="http://schemas.openxmlformats.org/drawingml/2006/main" noGrp="1"/>
          </p:cNvSpPr>
          <p:nvPr/>
        </p:nvSpPr>
        <p:spPr>
          <a:xfrm xmlns:a="http://schemas.openxmlformats.org/drawingml/2006/main">
            <a:off x="1047750"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B64F16"/>
                </a:solidFill>
                <a:latin typeface="Arial"/>
                <a:ea typeface="Arial"/>
                <a:cs typeface="Arial"/>
              </a:defRPr>
            </a:pPr>
            <a:r>
              <a:t>1848</a:t>
            </a:r>
          </a:p>
        </p:txBody>
      </p:sp>
      <p:sp>
        <p:nvSpPr>
          <p:cNvPr id="9" name="">
            <a:extLst xmlns:a="http://schemas.openxmlformats.org/drawingml/2006/main">
              <a:ext uri="{FF2B5EF4-FFF2-40B4-BE49-F238E27FC236}">
                <a16:creationId xmlns:a16="http://schemas.microsoft.com/office/drawing/2014/main" id="{59C2C6C1-1DC9-4A5A-BF65-B6BE971B7A77}"/>
              </a:ext>
            </a:extLst>
          </p:cNvPr>
          <p:cNvSpPr>
            <a:spLocks xmlns:a="http://schemas.openxmlformats.org/drawingml/2006/main" noGrp="1"/>
          </p:cNvSpPr>
          <p:nvPr/>
        </p:nvSpPr>
        <p:spPr>
          <a:xfrm xmlns:a="http://schemas.openxmlformats.org/drawingml/2006/main">
            <a:off x="809625" y="3619500"/>
            <a:ext cx="1524000" cy="952500"/>
          </a:xfrm>
          <a:prstGeom xmlns:a="http://schemas.openxmlformats.org/drawingml/2006/main" prst="roundRect">
            <a:avLst>
              <a:gd name="adj" fmla="val 8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Suffrage universel</a:t>
            </a:r>
          </a:p>
          <a:p xmlns:a="http://schemas.openxmlformats.org/drawingml/2006/main">
            <a:pPr algn="ctr">
              <a:defRPr sz="1350" b="1" i="0">
                <a:solidFill>
                  <a:srgbClr val="173B57"/>
                </a:solidFill>
                <a:latin typeface="Arial"/>
                <a:ea typeface="Arial"/>
                <a:cs typeface="Arial"/>
              </a:defRPr>
            </a:pPr>
            <a:r>
              <a:t>masculin</a:t>
            </a:r>
          </a:p>
        </p:txBody>
      </p:sp>
      <p:sp>
        <p:nvSpPr>
          <p:cNvPr id="10" name="">
            <a:extLst xmlns:a="http://schemas.openxmlformats.org/drawingml/2006/main">
              <a:ext uri="{FF2B5EF4-FFF2-40B4-BE49-F238E27FC236}">
                <a16:creationId xmlns:a16="http://schemas.microsoft.com/office/drawing/2014/main" id="{01C72176-6F2E-4B5D-8C6C-85D581F931E5}"/>
              </a:ext>
            </a:extLst>
          </p:cNvPr>
          <p:cNvSpPr>
            <a:spLocks xmlns:a="http://schemas.openxmlformats.org/drawingml/2006/main" noGrp="1"/>
          </p:cNvSpPr>
          <p:nvPr/>
        </p:nvSpPr>
        <p:spPr>
          <a:xfrm xmlns:a="http://schemas.openxmlformats.org/drawingml/2006/main">
            <a:off x="4000500" y="3009900"/>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11" name="">
            <a:extLst xmlns:a="http://schemas.openxmlformats.org/drawingml/2006/main">
              <a:ext uri="{FF2B5EF4-FFF2-40B4-BE49-F238E27FC236}">
                <a16:creationId xmlns:a16="http://schemas.microsoft.com/office/drawing/2014/main" id="{F7C29EED-F20F-4113-AD2F-263F29853625}"/>
              </a:ext>
            </a:extLst>
          </p:cNvPr>
          <p:cNvSpPr>
            <a:spLocks xmlns:a="http://schemas.openxmlformats.org/drawingml/2006/main" noGrp="1"/>
          </p:cNvSpPr>
          <p:nvPr/>
        </p:nvSpPr>
        <p:spPr>
          <a:xfrm xmlns:a="http://schemas.openxmlformats.org/drawingml/2006/main">
            <a:off x="3667125"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B64F16"/>
                </a:solidFill>
                <a:latin typeface="Arial"/>
                <a:ea typeface="Arial"/>
                <a:cs typeface="Arial"/>
              </a:defRPr>
            </a:pPr>
            <a:r>
              <a:t>1944</a:t>
            </a:r>
          </a:p>
        </p:txBody>
      </p:sp>
      <p:sp>
        <p:nvSpPr>
          <p:cNvPr id="12" name="">
            <a:extLst xmlns:a="http://schemas.openxmlformats.org/drawingml/2006/main">
              <a:ext uri="{FF2B5EF4-FFF2-40B4-BE49-F238E27FC236}">
                <a16:creationId xmlns:a16="http://schemas.microsoft.com/office/drawing/2014/main" id="{E2A53110-2123-4970-8F31-C4AD14666F23}"/>
              </a:ext>
            </a:extLst>
          </p:cNvPr>
          <p:cNvSpPr>
            <a:spLocks xmlns:a="http://schemas.openxmlformats.org/drawingml/2006/main" noGrp="1"/>
          </p:cNvSpPr>
          <p:nvPr/>
        </p:nvSpPr>
        <p:spPr>
          <a:xfrm xmlns:a="http://schemas.openxmlformats.org/drawingml/2006/main">
            <a:off x="3429000" y="3619500"/>
            <a:ext cx="1524000" cy="952500"/>
          </a:xfrm>
          <a:prstGeom xmlns:a="http://schemas.openxmlformats.org/drawingml/2006/main" prst="roundRect">
            <a:avLst>
              <a:gd name="adj" fmla="val 8000"/>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Femmes électrices</a:t>
            </a:r>
          </a:p>
          <a:p xmlns:a="http://schemas.openxmlformats.org/drawingml/2006/main">
            <a:pPr algn="ctr">
              <a:defRPr sz="1350" b="1" i="0">
                <a:solidFill>
                  <a:srgbClr val="173B57"/>
                </a:solidFill>
                <a:latin typeface="Arial"/>
                <a:ea typeface="Arial"/>
                <a:cs typeface="Arial"/>
              </a:defRPr>
            </a:pPr>
            <a:r>
              <a:t>et éligibles</a:t>
            </a:r>
          </a:p>
        </p:txBody>
      </p:sp>
      <p:sp>
        <p:nvSpPr>
          <p:cNvPr id="13" name="">
            <a:extLst xmlns:a="http://schemas.openxmlformats.org/drawingml/2006/main">
              <a:ext uri="{FF2B5EF4-FFF2-40B4-BE49-F238E27FC236}">
                <a16:creationId xmlns:a16="http://schemas.microsoft.com/office/drawing/2014/main" id="{AA4BE98A-1429-4AEE-9622-7CDCE7E0D25A}"/>
              </a:ext>
            </a:extLst>
          </p:cNvPr>
          <p:cNvSpPr>
            <a:spLocks xmlns:a="http://schemas.openxmlformats.org/drawingml/2006/main" noGrp="1"/>
          </p:cNvSpPr>
          <p:nvPr/>
        </p:nvSpPr>
        <p:spPr>
          <a:xfrm xmlns:a="http://schemas.openxmlformats.org/drawingml/2006/main">
            <a:off x="6619875" y="3009900"/>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14" name="">
            <a:extLst xmlns:a="http://schemas.openxmlformats.org/drawingml/2006/main">
              <a:ext uri="{FF2B5EF4-FFF2-40B4-BE49-F238E27FC236}">
                <a16:creationId xmlns:a16="http://schemas.microsoft.com/office/drawing/2014/main" id="{698080CA-FA6A-4A9D-BDF6-9A762C4BC064}"/>
              </a:ext>
            </a:extLst>
          </p:cNvPr>
          <p:cNvSpPr>
            <a:spLocks xmlns:a="http://schemas.openxmlformats.org/drawingml/2006/main" noGrp="1"/>
          </p:cNvSpPr>
          <p:nvPr/>
        </p:nvSpPr>
        <p:spPr>
          <a:xfrm xmlns:a="http://schemas.openxmlformats.org/drawingml/2006/main">
            <a:off x="6286500"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B64F16"/>
                </a:solidFill>
                <a:latin typeface="Arial"/>
                <a:ea typeface="Arial"/>
                <a:cs typeface="Arial"/>
              </a:defRPr>
            </a:pPr>
            <a:r>
              <a:t>1945</a:t>
            </a:r>
          </a:p>
        </p:txBody>
      </p:sp>
      <p:sp>
        <p:nvSpPr>
          <p:cNvPr id="15" name="">
            <a:extLst xmlns:a="http://schemas.openxmlformats.org/drawingml/2006/main">
              <a:ext uri="{FF2B5EF4-FFF2-40B4-BE49-F238E27FC236}">
                <a16:creationId xmlns:a16="http://schemas.microsoft.com/office/drawing/2014/main" id="{1DDAC5F8-2989-4578-92E3-15821EAA2C5A}"/>
              </a:ext>
            </a:extLst>
          </p:cNvPr>
          <p:cNvSpPr>
            <a:spLocks xmlns:a="http://schemas.openxmlformats.org/drawingml/2006/main" noGrp="1"/>
          </p:cNvSpPr>
          <p:nvPr/>
        </p:nvSpPr>
        <p:spPr>
          <a:xfrm xmlns:a="http://schemas.openxmlformats.org/drawingml/2006/main">
            <a:off x="6048375" y="3619500"/>
            <a:ext cx="1524000" cy="952500"/>
          </a:xfrm>
          <a:prstGeom xmlns:a="http://schemas.openxmlformats.org/drawingml/2006/main" prst="roundRect">
            <a:avLst>
              <a:gd name="adj" fmla="val 8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Premier vote</a:t>
            </a:r>
          </a:p>
          <a:p xmlns:a="http://schemas.openxmlformats.org/drawingml/2006/main">
            <a:pPr algn="ctr">
              <a:defRPr sz="1350" b="1" i="0">
                <a:solidFill>
                  <a:srgbClr val="173B57"/>
                </a:solidFill>
                <a:latin typeface="Arial"/>
                <a:ea typeface="Arial"/>
                <a:cs typeface="Arial"/>
              </a:defRPr>
            </a:pPr>
            <a:r>
              <a:t>des femmes</a:t>
            </a:r>
          </a:p>
        </p:txBody>
      </p:sp>
      <p:sp>
        <p:nvSpPr>
          <p:cNvPr id="16" name="">
            <a:extLst xmlns:a="http://schemas.openxmlformats.org/drawingml/2006/main">
              <a:ext uri="{FF2B5EF4-FFF2-40B4-BE49-F238E27FC236}">
                <a16:creationId xmlns:a16="http://schemas.microsoft.com/office/drawing/2014/main" id="{3E2D8375-A30B-49DA-9390-05775C86D509}"/>
              </a:ext>
            </a:extLst>
          </p:cNvPr>
          <p:cNvSpPr>
            <a:spLocks xmlns:a="http://schemas.openxmlformats.org/drawingml/2006/main" noGrp="1"/>
          </p:cNvSpPr>
          <p:nvPr/>
        </p:nvSpPr>
        <p:spPr>
          <a:xfrm xmlns:a="http://schemas.openxmlformats.org/drawingml/2006/main">
            <a:off x="9239250" y="3009900"/>
            <a:ext cx="400050" cy="400050"/>
          </a:xfrm>
          <a:prstGeom xmlns:a="http://schemas.openxmlformats.org/drawingml/2006/main" prst="ellipse">
            <a:avLst/>
          </a:prstGeom>
          <a:solidFill xmlns:a="http://schemas.openxmlformats.org/drawingml/2006/main">
            <a:srgbClr val="E77D22"/>
          </a:solidFill>
          <a:ln xmlns:a="http://schemas.openxmlformats.org/drawingml/2006/main" w="19050">
            <a:solidFill>
              <a:srgbClr val="E77D22"/>
            </a:solidFill>
            <a:prstDash val="solid"/>
          </a:ln>
        </p:spPr>
      </p:sp>
      <p:sp>
        <p:nvSpPr>
          <p:cNvPr id="17" name="">
            <a:extLst xmlns:a="http://schemas.openxmlformats.org/drawingml/2006/main">
              <a:ext uri="{FF2B5EF4-FFF2-40B4-BE49-F238E27FC236}">
                <a16:creationId xmlns:a16="http://schemas.microsoft.com/office/drawing/2014/main" id="{2361AECC-57D5-4579-94A5-679CD8F9917F}"/>
              </a:ext>
            </a:extLst>
          </p:cNvPr>
          <p:cNvSpPr>
            <a:spLocks xmlns:a="http://schemas.openxmlformats.org/drawingml/2006/main" noGrp="1"/>
          </p:cNvSpPr>
          <p:nvPr/>
        </p:nvSpPr>
        <p:spPr>
          <a:xfrm xmlns:a="http://schemas.openxmlformats.org/drawingml/2006/main">
            <a:off x="8905875" y="2333625"/>
            <a:ext cx="10477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00" b="1" i="0">
                <a:solidFill>
                  <a:srgbClr val="B64F16"/>
                </a:solidFill>
                <a:latin typeface="Arial"/>
                <a:ea typeface="Arial"/>
                <a:cs typeface="Arial"/>
              </a:defRPr>
            </a:pPr>
            <a:r>
              <a:t>1974</a:t>
            </a:r>
          </a:p>
        </p:txBody>
      </p:sp>
      <p:sp>
        <p:nvSpPr>
          <p:cNvPr id="18" name="">
            <a:extLst xmlns:a="http://schemas.openxmlformats.org/drawingml/2006/main">
              <a:ext uri="{FF2B5EF4-FFF2-40B4-BE49-F238E27FC236}">
                <a16:creationId xmlns:a16="http://schemas.microsoft.com/office/drawing/2014/main" id="{8D01EDC0-9223-48E6-9331-0CD021A7A13F}"/>
              </a:ext>
            </a:extLst>
          </p:cNvPr>
          <p:cNvSpPr>
            <a:spLocks xmlns:a="http://schemas.openxmlformats.org/drawingml/2006/main" noGrp="1"/>
          </p:cNvSpPr>
          <p:nvPr/>
        </p:nvSpPr>
        <p:spPr>
          <a:xfrm xmlns:a="http://schemas.openxmlformats.org/drawingml/2006/main">
            <a:off x="8667750" y="3619500"/>
            <a:ext cx="1524000" cy="952500"/>
          </a:xfrm>
          <a:prstGeom xmlns:a="http://schemas.openxmlformats.org/drawingml/2006/main" prst="roundRect">
            <a:avLst>
              <a:gd name="adj" fmla="val 8000"/>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173B57"/>
                </a:solidFill>
                <a:latin typeface="Arial"/>
                <a:ea typeface="Arial"/>
                <a:cs typeface="Arial"/>
              </a:defRPr>
            </a:pPr>
            <a:r>
              <a:t>Vote à</a:t>
            </a:r>
          </a:p>
          <a:p xmlns:a="http://schemas.openxmlformats.org/drawingml/2006/main">
            <a:pPr algn="ctr">
              <a:defRPr sz="1350" b="1" i="0">
                <a:solidFill>
                  <a:srgbClr val="173B57"/>
                </a:solidFill>
                <a:latin typeface="Arial"/>
                <a:ea typeface="Arial"/>
                <a:cs typeface="Arial"/>
              </a:defRPr>
            </a:pPr>
            <a:r>
              <a:t>18 ans</a:t>
            </a:r>
          </a:p>
        </p:txBody>
      </p:sp>
      <p:sp>
        <p:nvSpPr>
          <p:cNvPr id="19" name="">
            <a:extLst xmlns:a="http://schemas.openxmlformats.org/drawingml/2006/main">
              <a:ext uri="{FF2B5EF4-FFF2-40B4-BE49-F238E27FC236}">
                <a16:creationId xmlns:a16="http://schemas.microsoft.com/office/drawing/2014/main" id="{8D563353-BAD0-40C4-9AF9-0D7F1309A585}"/>
              </a:ext>
            </a:extLst>
          </p:cNvPr>
          <p:cNvSpPr>
            <a:spLocks xmlns:a="http://schemas.openxmlformats.org/drawingml/2006/main" noGrp="1"/>
          </p:cNvSpPr>
          <p:nvPr/>
        </p:nvSpPr>
        <p:spPr>
          <a:xfrm xmlns:a="http://schemas.openxmlformats.org/drawingml/2006/main">
            <a:off x="1428750" y="5191125"/>
            <a:ext cx="9334500" cy="666750"/>
          </a:xfrm>
          <a:prstGeom xmlns:a="http://schemas.openxmlformats.org/drawingml/2006/main" prst="roundRect">
            <a:avLst>
              <a:gd name="adj" fmla="val 17143"/>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725" b="1" i="0">
                <a:solidFill>
                  <a:srgbClr val="2E7D32"/>
                </a:solidFill>
                <a:latin typeface="Arial"/>
                <a:ea typeface="Arial"/>
                <a:cs typeface="Arial"/>
              </a:defRPr>
            </a:pPr>
            <a:r>
              <a:t>Le corps électoral s’élargit par étapes.</a:t>
            </a:r>
          </a:p>
        </p:txBody>
      </p:sp>
      <p:sp>
        <p:nvSpPr>
          <p:cNvPr id="20" name="">
            <a:extLst xmlns:a="http://schemas.openxmlformats.org/drawingml/2006/main">
              <a:ext uri="{FF2B5EF4-FFF2-40B4-BE49-F238E27FC236}">
                <a16:creationId xmlns:a16="http://schemas.microsoft.com/office/drawing/2014/main" id="{8407554C-A7DA-4881-9FC6-180F2E8BB311}"/>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21" name="">
            <a:extLst xmlns:a="http://schemas.openxmlformats.org/drawingml/2006/main">
              <a:ext uri="{FF2B5EF4-FFF2-40B4-BE49-F238E27FC236}">
                <a16:creationId xmlns:a16="http://schemas.microsoft.com/office/drawing/2014/main" id="{32E40680-9BA8-4897-A3BB-66032596B5D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22" name="">
            <a:extLst xmlns:a="http://schemas.openxmlformats.org/drawingml/2006/main">
              <a:ext uri="{FF2B5EF4-FFF2-40B4-BE49-F238E27FC236}">
                <a16:creationId xmlns:a16="http://schemas.microsoft.com/office/drawing/2014/main" id="{07D9D152-6CB2-4744-9EC1-98C940B8AF5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61001143"/>
      </p:ext>
    </p:extLst>
  </p:cSld>
</p:sld>
</file>

<file path=ppt/slides/slide10.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548CC0-5A55-484B-BAD7-F29D069B3B7A}"/>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365B6F16-16E1-451D-B050-68A517A83CF1}"/>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A446409D-3EC7-476A-97A1-71F6EA20631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TRACE ÉCRITE</a:t>
            </a:r>
          </a:p>
        </p:txBody>
      </p:sp>
      <p:sp>
        <p:nvSpPr>
          <p:cNvPr id="4" name="">
            <a:extLst xmlns:a="http://schemas.openxmlformats.org/drawingml/2006/main">
              <a:ext uri="{FF2B5EF4-FFF2-40B4-BE49-F238E27FC236}">
                <a16:creationId xmlns:a16="http://schemas.microsoft.com/office/drawing/2014/main" id="{6E156273-7641-4643-A0A1-EDC37A6C7F67}"/>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Le droit de vote s’élargit</a:t>
            </a:r>
          </a:p>
        </p:txBody>
      </p:sp>
      <p:sp>
        <p:nvSpPr>
          <p:cNvPr id="5" name="">
            <a:extLst xmlns:a="http://schemas.openxmlformats.org/drawingml/2006/main">
              <a:ext uri="{FF2B5EF4-FFF2-40B4-BE49-F238E27FC236}">
                <a16:creationId xmlns:a16="http://schemas.microsoft.com/office/drawing/2014/main" id="{2244B175-B794-40DB-AF5E-D76CF45D1C45}"/>
              </a:ext>
            </a:extLst>
          </p:cNvPr>
          <p:cNvSpPr>
            <a:spLocks xmlns:a="http://schemas.openxmlformats.org/drawingml/2006/main" noGrp="1"/>
          </p:cNvSpPr>
          <p:nvPr/>
        </p:nvSpPr>
        <p:spPr>
          <a:xfrm xmlns:a="http://schemas.openxmlformats.org/drawingml/2006/main">
            <a:off x="457200" y="1162050"/>
            <a:ext cx="49530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F3D47DA0-86E4-4A19-B7BE-49BBEBA2B89B}"/>
              </a:ext>
            </a:extLst>
          </p:cNvPr>
          <p:cNvSpPr>
            <a:spLocks xmlns:a="http://schemas.openxmlformats.org/drawingml/2006/main" noGrp="1"/>
          </p:cNvSpPr>
          <p:nvPr/>
        </p:nvSpPr>
        <p:spPr>
          <a:xfrm xmlns:a="http://schemas.openxmlformats.org/drawingml/2006/main">
            <a:off x="457200" y="1238250"/>
            <a:ext cx="49530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CCF39F1C-871B-418F-B564-777EBB58B8AB}"/>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B49CAB5F-A178-4240-B459-EB9C61A4958B}"/>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En </a:t>
            </a:r>
            <a:r>
              <a:rPr b="1">
                <a:solidFill>
                  <a:srgbClr val="D62828"/>
                </a:solidFill>
              </a:rPr>
              <a:t>1848</a:t>
            </a:r>
            <a:r>
              <a:rPr b="0">
                <a:solidFill>
                  <a:srgbClr val="0057B8"/>
                </a:solidFill>
              </a:rPr>
              <a:t>, le </a:t>
            </a:r>
            <a:r>
              <a:rPr b="1">
                <a:solidFill>
                  <a:srgbClr val="D62828"/>
                </a:solidFill>
              </a:rPr>
              <a:t>suffrage universel masculin</a:t>
            </a:r>
            <a:r>
              <a:rPr b="0">
                <a:solidFill>
                  <a:srgbClr val="0057B8"/>
                </a:solidFill>
              </a:rPr>
              <a:t> donne le droit de vote à des millions d’hommes, mais exclut les femmes.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L’ordonnance du </a:t>
            </a:r>
            <a:r>
              <a:rPr b="1">
                <a:solidFill>
                  <a:srgbClr val="D62828"/>
                </a:solidFill>
              </a:rPr>
              <a:t>21 avril 1944</a:t>
            </a:r>
            <a:r>
              <a:rPr b="0">
                <a:solidFill>
                  <a:srgbClr val="0057B8"/>
                </a:solidFill>
              </a:rPr>
              <a:t> déclare que les femmes sont </a:t>
            </a:r>
            <a:r>
              <a:rPr b="1">
                <a:solidFill>
                  <a:srgbClr val="D62828"/>
                </a:solidFill>
              </a:rPr>
              <a:t>électrices et éligibles</a:t>
            </a:r>
            <a:r>
              <a:rPr b="0">
                <a:solidFill>
                  <a:srgbClr val="0057B8"/>
                </a:solidFill>
              </a:rPr>
              <a:t> dans les mêmes conditions que les hommes.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a:t>
            </a:r>
            <a:r>
              <a:rPr b="1">
                <a:solidFill>
                  <a:srgbClr val="D62828"/>
                </a:solidFill>
              </a:rPr>
              <a:t>29 avril 1945</a:t>
            </a:r>
            <a:r>
              <a:rPr b="0">
                <a:solidFill>
                  <a:srgbClr val="0057B8"/>
                </a:solidFill>
              </a:rPr>
              <a:t>, les femmes votent pour la première fois en France, lors des élections municipales.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En </a:t>
            </a:r>
            <a:r>
              <a:rPr b="1">
                <a:solidFill>
                  <a:srgbClr val="D62828"/>
                </a:solidFill>
              </a:rPr>
              <a:t>1974</a:t>
            </a:r>
            <a:r>
              <a:rPr b="0">
                <a:solidFill>
                  <a:srgbClr val="0057B8"/>
                </a:solidFill>
              </a:rPr>
              <a:t>, la majorité électorale est abaissée de 21 ans à </a:t>
            </a:r>
            <a:r>
              <a:rPr b="1">
                <a:solidFill>
                  <a:srgbClr val="D62828"/>
                </a:solidFill>
              </a:rPr>
              <a:t>18 ans</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droit de vote est une </a:t>
            </a:r>
            <a:r>
              <a:rPr b="1">
                <a:solidFill>
                  <a:srgbClr val="D62828"/>
                </a:solidFill>
              </a:rPr>
              <a:t>conquête progressive</a:t>
            </a:r>
            <a:r>
              <a:rPr b="0">
                <a:solidFill>
                  <a:srgbClr val="0057B8"/>
                </a:solidFill>
              </a:rPr>
              <a:t> : le corps électoral s’est élargi au cours du temps.</a:t>
            </a:r>
          </a:p>
        </p:txBody>
      </p:sp>
      <p:sp>
        <p:nvSpPr>
          <p:cNvPr id="9" name="">
            <a:extLst xmlns:a="http://schemas.openxmlformats.org/drawingml/2006/main">
              <a:ext uri="{FF2B5EF4-FFF2-40B4-BE49-F238E27FC236}">
                <a16:creationId xmlns:a16="http://schemas.microsoft.com/office/drawing/2014/main" id="{78FC30D3-E8A9-4311-9CFF-3C1F2694D404}"/>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FE8B5301-54B1-40DA-B193-E47FBC4974A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9523E084-F7C6-460F-B659-66CD0E4A8F0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159FB46E-8488-482B-A443-06B9528C974D}"/>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7093260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2026-08-23T18:01:03.5670000Z</dcterms:created>
  <dcterms:modified xsi:type="dcterms:W3CDTF">2026-08-23T18:01:03.5670000Z</dcterms:modified>
</coreProperties>
</file>