
<file path=[Content_Types].xml><?xml version="1.0" encoding="utf-8"?>
<Types xmlns="http://schemas.openxmlformats.org/package/2006/content-types">
  <Default Extension="xml" ContentType="application/vnd.openxmlformats-package.core-properties+xml"/>
  <Default Extension="pn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580e1f3db1648d2" /><Relationship Type="http://schemas.openxmlformats.org/officeDocument/2006/relationships/extended-properties" Target="/docProps/app.xml" Id="R6186fb748c924c63" /><Relationship Type="http://schemas.openxmlformats.org/officeDocument/2006/relationships/officeDocument" Target="/ppt/presentation.xml" Id="R4235ab5f6faf4077" /></Relationships>
</file>

<file path=ppt/presentation.xml><?xml version="1.0" encoding="utf-8"?>
<p:presentation xmlns:p="http://schemas.openxmlformats.org/presentationml/2006/main">
  <p:sldMasterIdLst>
    <p:sldMasterId xmlns:r="http://schemas.openxmlformats.org/officeDocument/2006/relationships" id="2147483648" r:id="R33fda37c69844e67"/>
  </p:sldMasterIdLst>
  <p:notesMasterIdLst>
    <p:notesMasterId xmlns:r="http://schemas.openxmlformats.org/officeDocument/2006/relationships" r:id="Rf81d152608b94d8f"/>
  </p:notesMasterIdLst>
  <p:sldIdLst>
    <p:sldId xmlns:r="http://schemas.openxmlformats.org/officeDocument/2006/relationships" id="256" r:id="R5c10780cc46e4bcc"/>
    <p:sldId xmlns:r="http://schemas.openxmlformats.org/officeDocument/2006/relationships" id="257" r:id="R858e1d8ae45c4da9"/>
    <p:sldId xmlns:r="http://schemas.openxmlformats.org/officeDocument/2006/relationships" id="258" r:id="R120249ce02164941"/>
    <p:sldId xmlns:r="http://schemas.openxmlformats.org/officeDocument/2006/relationships" id="259" r:id="Rd2e5aa7a695d4bc0"/>
    <p:sldId xmlns:r="http://schemas.openxmlformats.org/officeDocument/2006/relationships" id="260" r:id="Rf567b4927ff748c8"/>
    <p:sldId xmlns:r="http://schemas.openxmlformats.org/officeDocument/2006/relationships" id="261" r:id="R3781ee351c7d40c4"/>
    <p:sldId xmlns:r="http://schemas.openxmlformats.org/officeDocument/2006/relationships" id="262" r:id="Rafff4ae4f27149f4"/>
    <p:sldId xmlns:r="http://schemas.openxmlformats.org/officeDocument/2006/relationships" id="263" r:id="R4337443bd0db494f"/>
    <p:sldId xmlns:r="http://schemas.openxmlformats.org/officeDocument/2006/relationships" id="264" r:id="Rdf651c02f0114af5"/>
    <p:sldId xmlns:r="http://schemas.openxmlformats.org/officeDocument/2006/relationships" id="265" r:id="R8553b2876b2b44e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07cefaa4206416b" /><Relationship Type="http://schemas.openxmlformats.org/officeDocument/2006/relationships/slideMaster" Target="/ppt/slideMasters/slideMaster1.xml" Id="R33fda37c69844e67" /><Relationship Type="http://schemas.openxmlformats.org/officeDocument/2006/relationships/notesMaster" Target="/ppt/notesMasters/notesMaster1.xml" Id="Rf81d152608b94d8f" /><Relationship Type="http://schemas.openxmlformats.org/officeDocument/2006/relationships/presProps" Target="/ppt/presProps.xml" Id="R033b47663f894b1f" /><Relationship Type="http://schemas.openxmlformats.org/officeDocument/2006/relationships/tableStyles" Target="/ppt/tableStyles.xml" Id="R5b62dd8c363b45e6" /><Relationship Type="http://schemas.openxmlformats.org/officeDocument/2006/relationships/slide" Target="/ppt/slides/slide1.xml" Id="R5c10780cc46e4bcc" /><Relationship Type="http://schemas.openxmlformats.org/officeDocument/2006/relationships/slide" Target="/ppt/slides/slide2.xml" Id="R858e1d8ae45c4da9" /><Relationship Type="http://schemas.openxmlformats.org/officeDocument/2006/relationships/slide" Target="/ppt/slides/slide3.xml" Id="R120249ce02164941" /><Relationship Type="http://schemas.openxmlformats.org/officeDocument/2006/relationships/slide" Target="/ppt/slides/slide4.xml" Id="Rd2e5aa7a695d4bc0" /><Relationship Type="http://schemas.openxmlformats.org/officeDocument/2006/relationships/slide" Target="/ppt/slides/slide5.xml" Id="Rf567b4927ff748c8" /><Relationship Type="http://schemas.openxmlformats.org/officeDocument/2006/relationships/slide" Target="/ppt/slides/slide6.xml" Id="R3781ee351c7d40c4" /><Relationship Type="http://schemas.openxmlformats.org/officeDocument/2006/relationships/slide" Target="/ppt/slides/slide7.xml" Id="Rafff4ae4f27149f4" /><Relationship Type="http://schemas.openxmlformats.org/officeDocument/2006/relationships/slide" Target="/ppt/slides/slide8.xml" Id="R4337443bd0db494f" /><Relationship Type="http://schemas.openxmlformats.org/officeDocument/2006/relationships/slide" Target="/ppt/slides/slide9.xml" Id="Rdf651c02f0114af5" /><Relationship Type="http://schemas.openxmlformats.org/officeDocument/2006/relationships/slide" Target="/ppt/slides/slide10.xml" Id="R8553b2876b2b44e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c0f924416294ef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71f45507b1d44eb" /><Relationship Type="http://schemas.openxmlformats.org/officeDocument/2006/relationships/notesMaster" Target="/ppt/notesMasters/notesMaster1.xml" Id="Rf879e52ceaf942fd" /></Relationships>
</file>

<file path=ppt/notesSlides/_rels/notesSlide2.xml.rels>&#65279;<?xml version="1.0" encoding="utf-8"?><Relationships xmlns="http://schemas.openxmlformats.org/package/2006/relationships"><Relationship Type="http://schemas.openxmlformats.org/officeDocument/2006/relationships/slide" Target="/ppt/slides/slide2.xml" Id="R7f7273092486457b" /><Relationship Type="http://schemas.openxmlformats.org/officeDocument/2006/relationships/notesMaster" Target="/ppt/notesMasters/notesMaster1.xml" Id="Ra76104195a67421a" /></Relationships>
</file>

<file path=ppt/notesSlides/_rels/notesSlide3.xml.rels>&#65279;<?xml version="1.0" encoding="utf-8"?><Relationships xmlns="http://schemas.openxmlformats.org/package/2006/relationships"><Relationship Type="http://schemas.openxmlformats.org/officeDocument/2006/relationships/slide" Target="/ppt/slides/slide3.xml" Id="R84ce6f3196c5486f" /><Relationship Type="http://schemas.openxmlformats.org/officeDocument/2006/relationships/notesMaster" Target="/ppt/notesMasters/notesMaster1.xml" Id="R6f50fff554144483" /></Relationships>
</file>

<file path=ppt/notesSlides/_rels/notesSlide4.xml.rels>&#65279;<?xml version="1.0" encoding="utf-8"?><Relationships xmlns="http://schemas.openxmlformats.org/package/2006/relationships"><Relationship Type="http://schemas.openxmlformats.org/officeDocument/2006/relationships/slide" Target="/ppt/slides/slide4.xml" Id="Rb96b5920a8a947db" /><Relationship Type="http://schemas.openxmlformats.org/officeDocument/2006/relationships/notesMaster" Target="/ppt/notesMasters/notesMaster1.xml" Id="R98189c4a391d403c" /></Relationships>
</file>

<file path=ppt/notesSlides/_rels/notesSlide5.xml.rels>&#65279;<?xml version="1.0" encoding="utf-8"?><Relationships xmlns="http://schemas.openxmlformats.org/package/2006/relationships"><Relationship Type="http://schemas.openxmlformats.org/officeDocument/2006/relationships/slide" Target="/ppt/slides/slide5.xml" Id="Ra6c1edde100f4009" /><Relationship Type="http://schemas.openxmlformats.org/officeDocument/2006/relationships/notesMaster" Target="/ppt/notesMasters/notesMaster1.xml" Id="Rcb9d93d4e400423a" /></Relationships>
</file>

<file path=ppt/notesSlides/_rels/notesSlide6.xml.rels>&#65279;<?xml version="1.0" encoding="utf-8"?><Relationships xmlns="http://schemas.openxmlformats.org/package/2006/relationships"><Relationship Type="http://schemas.openxmlformats.org/officeDocument/2006/relationships/slide" Target="/ppt/slides/slide6.xml" Id="Re8b58e49172241a3" /><Relationship Type="http://schemas.openxmlformats.org/officeDocument/2006/relationships/notesMaster" Target="/ppt/notesMasters/notesMaster1.xml" Id="R750cdd3fbbbf423c" /></Relationships>
</file>

<file path=ppt/notesSlides/_rels/notesSlide7.xml.rels>&#65279;<?xml version="1.0" encoding="utf-8"?><Relationships xmlns="http://schemas.openxmlformats.org/package/2006/relationships"><Relationship Type="http://schemas.openxmlformats.org/officeDocument/2006/relationships/slide" Target="/ppt/slides/slide7.xml" Id="R4afae8de63a6436b" /><Relationship Type="http://schemas.openxmlformats.org/officeDocument/2006/relationships/notesMaster" Target="/ppt/notesMasters/notesMaster1.xml" Id="R9b99bda6b0134897" /></Relationships>
</file>

<file path=ppt/notesSlides/_rels/notesSlide8.xml.rels>&#65279;<?xml version="1.0" encoding="utf-8"?><Relationships xmlns="http://schemas.openxmlformats.org/package/2006/relationships"><Relationship Type="http://schemas.openxmlformats.org/officeDocument/2006/relationships/slide" Target="/ppt/slides/slide8.xml" Id="R74eeccfd9fa24ed8" /><Relationship Type="http://schemas.openxmlformats.org/officeDocument/2006/relationships/notesMaster" Target="/ppt/notesMasters/notesMaster1.xml" Id="R2c548501b67a4269" /></Relationships>
</file>

<file path=ppt/notesSlides/_rels/notesSlide9.xml.rels>&#65279;<?xml version="1.0" encoding="utf-8"?><Relationships xmlns="http://schemas.openxmlformats.org/package/2006/relationships"><Relationship Type="http://schemas.openxmlformats.org/officeDocument/2006/relationships/slide" Target="/ppt/slides/slide9.xml" Id="Rd213fd7676904ec1" /><Relationship Type="http://schemas.openxmlformats.org/officeDocument/2006/relationships/notesMaster" Target="/ppt/notesMasters/notesMaster1.xml" Id="R6c09ed8bf681451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aac1791cc714368" /><Relationship Type="http://schemas.openxmlformats.org/officeDocument/2006/relationships/notesMaster" Target="/ppt/notesMasters/notesMaster1.xml" Id="R924a1bbe8b6a48f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Conseil constitutionnel, Constitution du 4 octobre 1958. — https://qpc360.conseil-constitutionnel.fr/constitution-4-octobre-1958</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Musée de la Libération de Paris – musée du Général Leclerc – musée Jean Moulin, CC0 Paris Musées, inv. MLM1996.3 ; Vie-publique. — https://parismuseescollections.paris.fr/ru/node/944928</a:t>
            </a:r>
          </a:p>
          <a:p xmlns:a="http://schemas.openxmlformats.org/drawingml/2006/main">
            <a:r>
              <a:t>- Musée de la Libération de Paris – musée du Général Leclerc – musée Jean Moulin, CC0 Paris Musées, inv. MLM1996.3 ; Vie-publique. — https://www.vie-publique.fr/fiches/23909-le-vote-est-il-un-devoir-le-vote-est-il-obligatoire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71f95b236b442b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56742da280b4f84" /><Relationship Type="http://schemas.openxmlformats.org/officeDocument/2006/relationships/slideLayout" Target="/ppt/slideLayouts/slideLayout1.xml" Id="Rc926d2ba7f1040f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926d2ba7f1040f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37af969c33cb4617" /><Relationship Type="http://schemas.openxmlformats.org/officeDocument/2006/relationships/image" Target="/ppt/media/image.jpg" Id="R946584c1cb45411c" /><Relationship Type="http://schemas.openxmlformats.org/officeDocument/2006/relationships/notesSlide" Target="/ppt/notesSlides/notesSlide1.xml" Id="Rdaa6e36657f3478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25b0753899541e3" /><Relationship Type="http://schemas.openxmlformats.org/officeDocument/2006/relationships/notesSlide" Target="/ppt/notesSlides/notesSlide2.xml" Id="R144766b3ba4d49f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456369da606421f" /><Relationship Type="http://schemas.openxmlformats.org/officeDocument/2006/relationships/notesSlide" Target="/ppt/notesSlides/notesSlide3.xml" Id="R2202cb46443b404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e6cf7fe4787465b" /><Relationship Type="http://schemas.openxmlformats.org/officeDocument/2006/relationships/image" Target="/ppt/media/image2.jpg" Id="Rc193176f6ea942e5" /><Relationship Type="http://schemas.openxmlformats.org/officeDocument/2006/relationships/notesSlide" Target="/ppt/notesSlides/notesSlide4.xml" Id="R089355721fb4462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ae6a16c710443f0" /><Relationship Type="http://schemas.openxmlformats.org/officeDocument/2006/relationships/notesSlide" Target="/ppt/notesSlides/notesSlide5.xml" Id="R11e9041530cb432f"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7db73de4e3d46cc" /><Relationship Type="http://schemas.openxmlformats.org/officeDocument/2006/relationships/notesSlide" Target="/ppt/notesSlides/notesSlide6.xml" Id="Rd12b217293004c4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88c8355764b46a5" /><Relationship Type="http://schemas.openxmlformats.org/officeDocument/2006/relationships/image" Target="/ppt/media/image3.jpg" Id="Rf8fd7792843246a0" /><Relationship Type="http://schemas.openxmlformats.org/officeDocument/2006/relationships/image" Target="/ppt/media/image4.jpg" Id="Rdf08eda392344c67" /><Relationship Type="http://schemas.openxmlformats.org/officeDocument/2006/relationships/notesSlide" Target="/ppt/notesSlides/notesSlide7.xml" Id="R322a8a054f14471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9bcbc3b470c24968" /><Relationship Type="http://schemas.openxmlformats.org/officeDocument/2006/relationships/notesSlide" Target="/ppt/notesSlides/notesSlide8.xml" Id="Re218f6dca1694ee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95ed9bd038e4c3c" /><Relationship Type="http://schemas.openxmlformats.org/officeDocument/2006/relationships/notesSlide" Target="/ppt/notesSlides/notesSlide9.xml" Id="Ra8f477e7fd534cc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a6dfe1013084881" /><Relationship Type="http://schemas.openxmlformats.org/officeDocument/2006/relationships/notesSlide" Target="/ppt/notesSlides/notesSlide10.xml" Id="R5f8a6042fbda4195" /></Relationships>
</file>

<file path=ppt/slides/slide1.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4BCDF01-CE12-4609-86CA-671CCD68871B}"/>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60291F31-F4B5-4B58-9E45-E1B11C4D49C7}"/>
              </a:ext>
            </a:extLst>
          </p:cNvPr>
          <p:cNvSpPr>
            <a:spLocks xmlns:a="http://schemas.openxmlformats.org/drawingml/2006/main" noGrp="1"/>
          </p:cNvSpPr>
          <p:nvPr/>
        </p:nvSpPr>
        <p:spPr>
          <a:xfrm xmlns:a="http://schemas.openxmlformats.org/drawingml/2006/main">
            <a:off x="590550" y="476250"/>
            <a:ext cx="4000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125" b="1" i="0">
                <a:solidFill>
                  <a:srgbClr val="B64F16"/>
                </a:solidFill>
                <a:latin typeface="Arial"/>
                <a:ea typeface="Arial"/>
                <a:cs typeface="Arial"/>
              </a:defRPr>
            </a:pPr>
            <a:r>
              <a:t>HISTOIRE · CM2 · THÈME 1</a:t>
            </a:r>
          </a:p>
        </p:txBody>
      </p:sp>
      <p:sp>
        <p:nvSpPr>
          <p:cNvPr id="3" name="">
            <a:extLst xmlns:a="http://schemas.openxmlformats.org/drawingml/2006/main">
              <a:ext uri="{FF2B5EF4-FFF2-40B4-BE49-F238E27FC236}">
                <a16:creationId xmlns:a16="http://schemas.microsoft.com/office/drawing/2014/main" id="{43BFF27F-7FC5-48DD-A2BA-AC1AAEF94BA2}"/>
              </a:ext>
            </a:extLst>
          </p:cNvPr>
          <p:cNvSpPr>
            <a:spLocks xmlns:a="http://schemas.openxmlformats.org/drawingml/2006/main" noGrp="1"/>
          </p:cNvSpPr>
          <p:nvPr/>
        </p:nvSpPr>
        <p:spPr>
          <a:xfrm xmlns:a="http://schemas.openxmlformats.org/drawingml/2006/main">
            <a:off x="590550" y="1009650"/>
            <a:ext cx="2190750" cy="438150"/>
          </a:xfrm>
          <a:prstGeom xmlns:a="http://schemas.openxmlformats.org/drawingml/2006/main" prst="roundRect">
            <a:avLst>
              <a:gd name="adj" fmla="val 17391"/>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575" b="1" i="0">
                <a:solidFill>
                  <a:srgbClr val="FFFFFF"/>
                </a:solidFill>
                <a:latin typeface="Arial"/>
                <a:ea typeface="Arial"/>
                <a:cs typeface="Arial"/>
              </a:defRPr>
            </a:pPr>
            <a:r>
              <a:t>CHAPITRE 3</a:t>
            </a:r>
          </a:p>
        </p:txBody>
      </p:sp>
      <p:sp>
        <p:nvSpPr>
          <p:cNvPr id="4" name="">
            <a:extLst xmlns:a="http://schemas.openxmlformats.org/drawingml/2006/main">
              <a:ext uri="{FF2B5EF4-FFF2-40B4-BE49-F238E27FC236}">
                <a16:creationId xmlns:a16="http://schemas.microsoft.com/office/drawing/2014/main" id="{927CEB11-EE20-43EA-A0CD-5BD517EABCFF}"/>
              </a:ext>
            </a:extLst>
          </p:cNvPr>
          <p:cNvSpPr>
            <a:spLocks xmlns:a="http://schemas.openxmlformats.org/drawingml/2006/main" noGrp="1"/>
          </p:cNvSpPr>
          <p:nvPr/>
        </p:nvSpPr>
        <p:spPr>
          <a:xfrm xmlns:a="http://schemas.openxmlformats.org/drawingml/2006/main">
            <a:off x="590550" y="1695450"/>
            <a:ext cx="476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025" b="1" i="0">
                <a:solidFill>
                  <a:srgbClr val="B64F16"/>
                </a:solidFill>
                <a:latin typeface="Arial"/>
                <a:ea typeface="Arial"/>
                <a:cs typeface="Arial"/>
              </a:defRPr>
            </a:pPr>
            <a:r>
              <a:t>Séance 3</a:t>
            </a:r>
          </a:p>
        </p:txBody>
      </p:sp>
      <p:sp>
        <p:nvSpPr>
          <p:cNvPr id="5" name="">
            <a:extLst xmlns:a="http://schemas.openxmlformats.org/drawingml/2006/main">
              <a:ext uri="{FF2B5EF4-FFF2-40B4-BE49-F238E27FC236}">
                <a16:creationId xmlns:a16="http://schemas.microsoft.com/office/drawing/2014/main" id="{6F16BE0E-61AD-4C5B-9EE5-A14B11862099}"/>
              </a:ext>
            </a:extLst>
          </p:cNvPr>
          <p:cNvSpPr>
            <a:spLocks xmlns:a="http://schemas.openxmlformats.org/drawingml/2006/main" noGrp="1"/>
          </p:cNvSpPr>
          <p:nvPr/>
        </p:nvSpPr>
        <p:spPr>
          <a:xfrm xmlns:a="http://schemas.openxmlformats.org/drawingml/2006/main">
            <a:off x="590550" y="2171700"/>
            <a:ext cx="533400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3450" b="1" i="0">
                <a:solidFill>
                  <a:srgbClr val="173B57"/>
                </a:solidFill>
                <a:latin typeface="Arial"/>
                <a:ea typeface="Arial"/>
                <a:cs typeface="Arial"/>
              </a:defRPr>
            </a:pPr>
            <a:r>
              <a:t>Faire vivre la démocratie</a:t>
            </a:r>
          </a:p>
        </p:txBody>
      </p:sp>
      <p:sp>
        <p:nvSpPr>
          <p:cNvPr id="6" name="">
            <a:extLst xmlns:a="http://schemas.openxmlformats.org/drawingml/2006/main">
              <a:ext uri="{FF2B5EF4-FFF2-40B4-BE49-F238E27FC236}">
                <a16:creationId xmlns:a16="http://schemas.microsoft.com/office/drawing/2014/main" id="{7FC6DEF4-2863-4B58-8BCD-C34CBCF4DDE1}"/>
              </a:ext>
            </a:extLst>
          </p:cNvPr>
          <p:cNvSpPr>
            <a:spLocks xmlns:a="http://schemas.openxmlformats.org/drawingml/2006/main" noGrp="1"/>
          </p:cNvSpPr>
          <p:nvPr/>
        </p:nvSpPr>
        <p:spPr>
          <a:xfrm xmlns:a="http://schemas.openxmlformats.org/drawingml/2006/main">
            <a:off x="609600" y="3943350"/>
            <a:ext cx="5238750" cy="1143000"/>
          </a:xfrm>
          <a:prstGeom xmlns:a="http://schemas.openxmlformats.org/drawingml/2006/main" prst="roundRect">
            <a:avLst>
              <a:gd name="adj" fmla="val 10000"/>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algn="l">
              <a:defRPr sz="1800" b="0" i="0">
                <a:solidFill>
                  <a:srgbClr val="173B57"/>
                </a:solidFill>
                <a:latin typeface="Arial"/>
                <a:ea typeface="Arial"/>
                <a:cs typeface="Arial"/>
              </a:defRPr>
            </a:pPr>
            <a:r>
              <a:t>Comment les citoyens exercent-ils leurs droits tout en respectant les règles de la démocratie ?</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46584c1cb45411c"/>
          <a:stretch xmlns:a="http://schemas.openxmlformats.org/drawingml/2006/main"/>
        </p:blipFill>
        <p:spPr>
          <a:xfrm xmlns:a="http://schemas.openxmlformats.org/drawingml/2006/main">
            <a:off x="6334125" y="1056536"/>
            <a:ext cx="5286375" cy="4125803"/>
          </a:xfrm>
          <a:prstGeom xmlns:a="http://schemas.openxmlformats.org/drawingml/2006/main" prst="roundRect">
            <a:avLst>
              <a:gd name="adj" fmla="val 2330"/>
            </a:avLst>
          </a:prstGeom>
        </p:spPr>
      </p:pic>
      <p:sp>
        <p:nvSpPr>
          <p:cNvPr id="8" name="">
            <a:extLst xmlns:a="http://schemas.openxmlformats.org/drawingml/2006/main">
              <a:ext uri="{FF2B5EF4-FFF2-40B4-BE49-F238E27FC236}">
                <a16:creationId xmlns:a16="http://schemas.microsoft.com/office/drawing/2014/main" id="{516F19C1-3F70-458E-9B48-C32A1F18AC92}"/>
              </a:ext>
            </a:extLst>
          </p:cNvPr>
          <p:cNvSpPr>
            <a:spLocks xmlns:a="http://schemas.openxmlformats.org/drawingml/2006/main" noGrp="1"/>
          </p:cNvSpPr>
          <p:nvPr/>
        </p:nvSpPr>
        <p:spPr>
          <a:xfrm xmlns:a="http://schemas.openxmlformats.org/drawingml/2006/main">
            <a:off x="6334125" y="666750"/>
            <a:ext cx="5286375" cy="4905375"/>
          </a:xfrm>
          <a:prstGeom xmlns:a="http://schemas.openxmlformats.org/drawingml/2006/main" prst="roundRect">
            <a:avLst>
              <a:gd name="adj" fmla="val 2330"/>
            </a:avLst>
          </a:prstGeom>
          <a:noFill xmlns:a="http://schemas.openxmlformats.org/drawingml/2006/main"/>
          <a:ln xmlns:a="http://schemas.openxmlformats.org/drawingml/2006/main" w="9525">
            <a:solidFill>
              <a:srgbClr val="D9B18D"/>
            </a:solidFill>
            <a:prstDash val="solid"/>
          </a:ln>
        </p:spPr>
      </p:sp>
      <p:sp>
        <p:nvSpPr>
          <p:cNvPr id="9" name="">
            <a:extLst xmlns:a="http://schemas.openxmlformats.org/drawingml/2006/main">
              <a:ext uri="{FF2B5EF4-FFF2-40B4-BE49-F238E27FC236}">
                <a16:creationId xmlns:a16="http://schemas.microsoft.com/office/drawing/2014/main" id="{84131860-C017-41B3-BB08-F57AC9FCF352}"/>
              </a:ext>
            </a:extLst>
          </p:cNvPr>
          <p:cNvSpPr>
            <a:spLocks xmlns:a="http://schemas.openxmlformats.org/drawingml/2006/main" noGrp="1"/>
          </p:cNvSpPr>
          <p:nvPr/>
        </p:nvSpPr>
        <p:spPr>
          <a:xfrm xmlns:a="http://schemas.openxmlformats.org/drawingml/2006/main">
            <a:off x="6381750" y="5638800"/>
            <a:ext cx="5191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825" b="0" i="1">
                <a:solidFill>
                  <a:srgbClr val="5B6470"/>
                </a:solidFill>
                <a:latin typeface="Arial"/>
                <a:ea typeface="Arial"/>
                <a:cs typeface="Arial"/>
              </a:defRPr>
            </a:pPr>
            <a:r>
              <a:t>Carte d’électeur de Lucien Delaunay, 1939 — Paris Musées, CC0.</a:t>
            </a:r>
          </a:p>
        </p:txBody>
      </p:sp>
      <p:sp>
        <p:nvSpPr>
          <p:cNvPr id="10" name="">
            <a:extLst xmlns:a="http://schemas.openxmlformats.org/drawingml/2006/main">
              <a:ext uri="{FF2B5EF4-FFF2-40B4-BE49-F238E27FC236}">
                <a16:creationId xmlns:a16="http://schemas.microsoft.com/office/drawing/2014/main" id="{6C36C50B-6E66-43CF-9109-F0C778180292}"/>
              </a:ext>
            </a:extLst>
          </p:cNvPr>
          <p:cNvSpPr>
            <a:spLocks xmlns:a="http://schemas.openxmlformats.org/drawingml/2006/main" noGrp="1"/>
          </p:cNvSpPr>
          <p:nvPr/>
        </p:nvSpPr>
        <p:spPr>
          <a:xfrm xmlns:a="http://schemas.openxmlformats.org/drawingml/2006/main">
            <a:off x="590550" y="5810250"/>
            <a:ext cx="5334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975" b="0" i="1">
                <a:solidFill>
                  <a:srgbClr val="5B6470"/>
                </a:solidFill>
                <a:latin typeface="Arial"/>
                <a:ea typeface="Arial"/>
                <a:cs typeface="Arial"/>
              </a:defRPr>
            </a:pPr>
            <a:r>
              <a:t>Louise est un personnage fictif ; les fac-similés sont authentiques, identifiés et sourcés.</a:t>
            </a:r>
          </a:p>
        </p:txBody>
      </p:sp>
      <p:sp>
        <p:nvSpPr>
          <p:cNvPr id="11" name="">
            <a:extLst xmlns:a="http://schemas.openxmlformats.org/drawingml/2006/main">
              <a:ext uri="{FF2B5EF4-FFF2-40B4-BE49-F238E27FC236}">
                <a16:creationId xmlns:a16="http://schemas.microsoft.com/office/drawing/2014/main" id="{2B4D577D-98A8-4EE3-91D0-9217EFB9FBE9}"/>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2" name="">
            <a:extLst xmlns:a="http://schemas.openxmlformats.org/drawingml/2006/main">
              <a:ext uri="{FF2B5EF4-FFF2-40B4-BE49-F238E27FC236}">
                <a16:creationId xmlns:a16="http://schemas.microsoft.com/office/drawing/2014/main" id="{2BE9A8DE-A4D4-4F24-A9B8-2908347DDDE0}"/>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3" name="">
            <a:extLst xmlns:a="http://schemas.openxmlformats.org/drawingml/2006/main">
              <a:ext uri="{FF2B5EF4-FFF2-40B4-BE49-F238E27FC236}">
                <a16:creationId xmlns:a16="http://schemas.microsoft.com/office/drawing/2014/main" id="{DAEADBED-5300-4968-8050-E1DEA7193E75}"/>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782155546"/>
      </p:ext>
    </p:extLst>
  </p:cSld>
</p:sld>
</file>

<file path=ppt/slides/slide2.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24A4AB8-3BE6-4D0C-A50B-A13BF0CFE9F1}"/>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6B1D8F12-5987-4CF5-9F80-B91B1C833B05}"/>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C0C9FD57-97ED-48F3-935A-6384EE0C95B4}"/>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ORGANISATION DU TRAVAIL</a:t>
            </a:r>
          </a:p>
        </p:txBody>
      </p:sp>
      <p:sp>
        <p:nvSpPr>
          <p:cNvPr id="4" name="">
            <a:extLst xmlns:a="http://schemas.openxmlformats.org/drawingml/2006/main">
              <a:ext uri="{FF2B5EF4-FFF2-40B4-BE49-F238E27FC236}">
                <a16:creationId xmlns:a16="http://schemas.microsoft.com/office/drawing/2014/main" id="{20553FCB-97C0-4B87-B7A1-591698E73DB0}"/>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Enquête-débat : une décision, une preuve</a:t>
            </a:r>
          </a:p>
        </p:txBody>
      </p:sp>
      <p:sp>
        <p:nvSpPr>
          <p:cNvPr id="5" name="">
            <a:extLst xmlns:a="http://schemas.openxmlformats.org/drawingml/2006/main">
              <a:ext uri="{FF2B5EF4-FFF2-40B4-BE49-F238E27FC236}">
                <a16:creationId xmlns:a16="http://schemas.microsoft.com/office/drawing/2014/main" id="{321225E9-7EA7-425C-8EE8-F5106AD6FCFB}"/>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Enquête-débat en groupes : analyser une source, résoudre un cas et défendre une décision avec une preuve.</a:t>
            </a:r>
          </a:p>
        </p:txBody>
      </p:sp>
      <p:sp>
        <p:nvSpPr>
          <p:cNvPr id="6" name="">
            <a:extLst xmlns:a="http://schemas.openxmlformats.org/drawingml/2006/main">
              <a:ext uri="{FF2B5EF4-FFF2-40B4-BE49-F238E27FC236}">
                <a16:creationId xmlns:a16="http://schemas.microsoft.com/office/drawing/2014/main" id="{2C1EAF2A-E1B5-47FD-B18C-F5ADD1C96CAD}"/>
              </a:ext>
            </a:extLst>
          </p:cNvPr>
          <p:cNvSpPr>
            <a:spLocks xmlns:a="http://schemas.openxmlformats.org/drawingml/2006/main" noGrp="1"/>
          </p:cNvSpPr>
          <p:nvPr/>
        </p:nvSpPr>
        <p:spPr>
          <a:xfrm xmlns:a="http://schemas.openxmlformats.org/drawingml/2006/main">
            <a:off x="666750" y="1666875"/>
            <a:ext cx="6667500" cy="3810000"/>
          </a:xfrm>
          <a:prstGeom xmlns:a="http://schemas.openxmlformats.org/drawingml/2006/main" prst="roundRect">
            <a:avLst>
              <a:gd name="adj" fmla="val 3000"/>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28600" tIns="190500" rIns="228600" bIns="190500" anchor="ctr">
            <a:normAutofit fontScale="100000"/>
          </a:bodyPr>
          <a:lstStyle xmlns:a="http://schemas.openxmlformats.org/drawingml/2006/main"/>
          <a:p xmlns:a="http://schemas.openxmlformats.org/drawingml/2006/main">
            <a:pPr algn="l">
              <a:spcAft>
                <a:spcPts val="18"/>
              </a:spcAft>
              <a:defRPr sz="1800" b="0" i="0">
                <a:solidFill>
                  <a:srgbClr val="173B57"/>
                </a:solidFill>
                <a:latin typeface="Arial"/>
                <a:ea typeface="Arial"/>
                <a:cs typeface="Arial"/>
              </a:defRPr>
            </a:pPr>
            <a:r>
              <a:rPr b="1">
                <a:solidFill>
                  <a:srgbClr val="FFFFFF"/>
                </a:solidFill>
              </a:rPr>
              <a:t>1</a:t>
            </a:r>
            <a:r>
              <a:rPr b="1">
                <a:solidFill>
                  <a:srgbClr val="173B57"/>
                </a:solidFill>
              </a:rPr>
              <a:t>  Lisez la source attribuée au groupe.</a:t>
            </a:r>
          </a:p>
          <a:p xmlns:a="http://schemas.openxmlformats.org/drawingml/2006/main">
            <a:pPr algn="l">
              <a:spcAft>
                <a:spcPts val="18"/>
              </a:spcAft>
              <a:defRPr sz="1800" b="0" i="0">
                <a:solidFill>
                  <a:srgbClr val="173B57"/>
                </a:solidFill>
                <a:latin typeface="Arial"/>
                <a:ea typeface="Arial"/>
                <a:cs typeface="Arial"/>
              </a:defRPr>
            </a:pPr>
            <a:r>
              <a:rPr b="1">
                <a:solidFill>
                  <a:srgbClr val="FFFFFF"/>
                </a:solidFill>
              </a:rPr>
              <a:t>2</a:t>
            </a:r>
            <a:r>
              <a:rPr b="1">
                <a:solidFill>
                  <a:srgbClr val="173B57"/>
                </a:solidFill>
              </a:rPr>
              <a:t>  Tranchez une situation : conforme, non conforme ou à nuancer.</a:t>
            </a:r>
          </a:p>
          <a:p xmlns:a="http://schemas.openxmlformats.org/drawingml/2006/main">
            <a:pPr algn="l">
              <a:spcAft>
                <a:spcPts val="18"/>
              </a:spcAft>
              <a:defRPr sz="1800" b="0" i="0">
                <a:solidFill>
                  <a:srgbClr val="173B57"/>
                </a:solidFill>
                <a:latin typeface="Arial"/>
                <a:ea typeface="Arial"/>
                <a:cs typeface="Arial"/>
              </a:defRPr>
            </a:pPr>
            <a:r>
              <a:rPr b="1">
                <a:solidFill>
                  <a:srgbClr val="FFFFFF"/>
                </a:solidFill>
              </a:rPr>
              <a:t>3</a:t>
            </a:r>
            <a:r>
              <a:rPr b="1">
                <a:solidFill>
                  <a:srgbClr val="173B57"/>
                </a:solidFill>
              </a:rPr>
              <a:t>  Choisissez une citation ou un indice précis.</a:t>
            </a:r>
          </a:p>
          <a:p xmlns:a="http://schemas.openxmlformats.org/drawingml/2006/main">
            <a:pPr algn="l">
              <a:spcAft>
                <a:spcPts val="18"/>
              </a:spcAft>
              <a:defRPr sz="1800" b="0" i="0">
                <a:solidFill>
                  <a:srgbClr val="173B57"/>
                </a:solidFill>
                <a:latin typeface="Arial"/>
                <a:ea typeface="Arial"/>
                <a:cs typeface="Arial"/>
              </a:defRPr>
            </a:pPr>
            <a:r>
              <a:rPr b="1">
                <a:solidFill>
                  <a:srgbClr val="FFFFFF"/>
                </a:solidFill>
              </a:rPr>
              <a:t>4</a:t>
            </a:r>
            <a:r>
              <a:rPr b="1">
                <a:solidFill>
                  <a:srgbClr val="173B57"/>
                </a:solidFill>
              </a:rPr>
              <a:t>  Le rapporteur défend la décision devant la classe.</a:t>
            </a:r>
          </a:p>
        </p:txBody>
      </p:sp>
      <p:sp>
        <p:nvSpPr>
          <p:cNvPr id="7" name="">
            <a:extLst xmlns:a="http://schemas.openxmlformats.org/drawingml/2006/main">
              <a:ext uri="{FF2B5EF4-FFF2-40B4-BE49-F238E27FC236}">
                <a16:creationId xmlns:a16="http://schemas.microsoft.com/office/drawing/2014/main" id="{A1DB4864-E4E9-480F-ABB7-82A324C337C5}"/>
              </a:ext>
            </a:extLst>
          </p:cNvPr>
          <p:cNvSpPr>
            <a:spLocks xmlns:a="http://schemas.openxmlformats.org/drawingml/2006/main" noGrp="1"/>
          </p:cNvSpPr>
          <p:nvPr/>
        </p:nvSpPr>
        <p:spPr>
          <a:xfrm xmlns:a="http://schemas.openxmlformats.org/drawingml/2006/main">
            <a:off x="7858125" y="1714500"/>
            <a:ext cx="3143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100000"/>
          </a:bodyPr>
          <a:lstStyle xmlns:a="http://schemas.openxmlformats.org/drawingml/2006/main"/>
          <a:p xmlns:a="http://schemas.openxmlformats.org/drawingml/2006/main">
            <a:pPr algn="ctr">
              <a:defRPr sz="1500" b="1" i="0">
                <a:solidFill>
                  <a:srgbClr val="B64F16"/>
                </a:solidFill>
                <a:latin typeface="Arial"/>
                <a:ea typeface="Arial"/>
                <a:cs typeface="Arial"/>
              </a:defRPr>
            </a:pPr>
            <a:r>
              <a:t>RÔLES</a:t>
            </a:r>
          </a:p>
        </p:txBody>
      </p:sp>
      <p:sp>
        <p:nvSpPr>
          <p:cNvPr id="8" name="">
            <a:extLst xmlns:a="http://schemas.openxmlformats.org/drawingml/2006/main">
              <a:ext uri="{FF2B5EF4-FFF2-40B4-BE49-F238E27FC236}">
                <a16:creationId xmlns:a16="http://schemas.microsoft.com/office/drawing/2014/main" id="{2DE2BEA3-15D2-4C27-A54E-EC55201D6ED1}"/>
              </a:ext>
            </a:extLst>
          </p:cNvPr>
          <p:cNvSpPr>
            <a:spLocks xmlns:a="http://schemas.openxmlformats.org/drawingml/2006/main" noGrp="1"/>
          </p:cNvSpPr>
          <p:nvPr/>
        </p:nvSpPr>
        <p:spPr>
          <a:xfrm xmlns:a="http://schemas.openxmlformats.org/drawingml/2006/main">
            <a:off x="7667625" y="2143125"/>
            <a:ext cx="3619500" cy="2381250"/>
          </a:xfrm>
          <a:prstGeom xmlns:a="http://schemas.openxmlformats.org/drawingml/2006/main" prst="roundRect">
            <a:avLst>
              <a:gd name="adj" fmla="val 4800"/>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marL="26" indent="-15" algn="l">
              <a:spcAft>
                <a:spcPts val="15"/>
              </a:spcAft>
              <a:buChar char="•"/>
              <a:defRPr sz="1575" b="0" i="0">
                <a:solidFill>
                  <a:srgbClr val="173B57"/>
                </a:solidFill>
                <a:latin typeface="Arial"/>
                <a:ea typeface="Arial"/>
                <a:cs typeface="Arial"/>
              </a:defRPr>
            </a:pPr>
            <a:r>
              <a:rPr b="1">
                <a:solidFill>
                  <a:srgbClr val="173B57"/>
                </a:solidFill>
              </a:rPr>
              <a:t>Lecteur de la source</a:t>
            </a:r>
          </a:p>
          <a:p xmlns:a="http://schemas.openxmlformats.org/drawingml/2006/main">
            <a:pPr marL="26" indent="-15" algn="l">
              <a:spcAft>
                <a:spcPts val="15"/>
              </a:spcAft>
              <a:buChar char="•"/>
              <a:defRPr sz="1575" b="0" i="0">
                <a:solidFill>
                  <a:srgbClr val="173B57"/>
                </a:solidFill>
                <a:latin typeface="Arial"/>
                <a:ea typeface="Arial"/>
                <a:cs typeface="Arial"/>
              </a:defRPr>
            </a:pPr>
            <a:r>
              <a:rPr b="1">
                <a:solidFill>
                  <a:srgbClr val="173B57"/>
                </a:solidFill>
              </a:rPr>
              <a:t>Gardien de la preuve</a:t>
            </a:r>
          </a:p>
          <a:p xmlns:a="http://schemas.openxmlformats.org/drawingml/2006/main">
            <a:pPr marL="26" indent="-15" algn="l">
              <a:spcAft>
                <a:spcPts val="15"/>
              </a:spcAft>
              <a:buChar char="•"/>
              <a:defRPr sz="1575" b="0" i="0">
                <a:solidFill>
                  <a:srgbClr val="173B57"/>
                </a:solidFill>
                <a:latin typeface="Arial"/>
                <a:ea typeface="Arial"/>
                <a:cs typeface="Arial"/>
              </a:defRPr>
            </a:pPr>
            <a:r>
              <a:rPr b="1">
                <a:solidFill>
                  <a:srgbClr val="173B57"/>
                </a:solidFill>
              </a:rPr>
              <a:t>Contradicteur</a:t>
            </a:r>
          </a:p>
          <a:p xmlns:a="http://schemas.openxmlformats.org/drawingml/2006/main">
            <a:pPr marL="26" indent="-15" algn="l">
              <a:spcAft>
                <a:spcPts val="15"/>
              </a:spcAft>
              <a:buChar char="•"/>
              <a:defRPr sz="1575" b="0" i="0">
                <a:solidFill>
                  <a:srgbClr val="173B57"/>
                </a:solidFill>
                <a:latin typeface="Arial"/>
                <a:ea typeface="Arial"/>
                <a:cs typeface="Arial"/>
              </a:defRPr>
            </a:pPr>
            <a:r>
              <a:rPr b="1">
                <a:solidFill>
                  <a:srgbClr val="173B57"/>
                </a:solidFill>
              </a:rPr>
              <a:t>Rapporteur</a:t>
            </a:r>
          </a:p>
        </p:txBody>
      </p:sp>
      <p:sp>
        <p:nvSpPr>
          <p:cNvPr id="9" name="">
            <a:extLst xmlns:a="http://schemas.openxmlformats.org/drawingml/2006/main">
              <a:ext uri="{FF2B5EF4-FFF2-40B4-BE49-F238E27FC236}">
                <a16:creationId xmlns:a16="http://schemas.microsoft.com/office/drawing/2014/main" id="{939E3088-29BB-4040-BFB1-27C60C184BBA}"/>
              </a:ext>
            </a:extLst>
          </p:cNvPr>
          <p:cNvSpPr>
            <a:spLocks xmlns:a="http://schemas.openxmlformats.org/drawingml/2006/main" noGrp="1"/>
          </p:cNvSpPr>
          <p:nvPr/>
        </p:nvSpPr>
        <p:spPr>
          <a:xfrm xmlns:a="http://schemas.openxmlformats.org/drawingml/2006/main">
            <a:off x="666750" y="5476875"/>
            <a:ext cx="10620375" cy="666750"/>
          </a:xfrm>
          <a:prstGeom xmlns:a="http://schemas.openxmlformats.org/drawingml/2006/main" prst="roundRect">
            <a:avLst>
              <a:gd name="adj" fmla="val 11429"/>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33350" tIns="76200" rIns="133350" bIns="76200" anchor="ctr">
            <a:normAutofit fontScale="100000"/>
          </a:bodyPr>
          <a:lstStyle xmlns:a="http://schemas.openxmlformats.org/drawingml/2006/main"/>
          <a:p xmlns:a="http://schemas.openxmlformats.org/drawingml/2006/main">
            <a:pPr algn="l">
              <a:defRPr sz="1125" b="1" i="0">
                <a:solidFill>
                  <a:srgbClr val="173B57"/>
                </a:solidFill>
                <a:latin typeface="Arial"/>
                <a:ea typeface="Arial"/>
                <a:cs typeface="Arial"/>
              </a:defRPr>
            </a:pPr>
            <a:r>
              <a:t>PLAN B — 30 min en individuel : chaque élève analyse les mêmes sources et choisit une seule situation. Il écrit décision, preuve et explication dans sa fiche. Mise en commun de 12 min : trois élèves présentent chacun une situation, puis correction projetée.</a:t>
            </a:r>
          </a:p>
        </p:txBody>
      </p:sp>
      <p:sp>
        <p:nvSpPr>
          <p:cNvPr id="10" name="">
            <a:extLst xmlns:a="http://schemas.openxmlformats.org/drawingml/2006/main">
              <a:ext uri="{FF2B5EF4-FFF2-40B4-BE49-F238E27FC236}">
                <a16:creationId xmlns:a16="http://schemas.microsoft.com/office/drawing/2014/main" id="{9FEEEE20-35F4-47D3-9191-C845860D3B58}"/>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9A54CFCA-3FFF-488E-B531-D544F4DE002C}"/>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2" name="">
            <a:extLst xmlns:a="http://schemas.openxmlformats.org/drawingml/2006/main">
              <a:ext uri="{FF2B5EF4-FFF2-40B4-BE49-F238E27FC236}">
                <a16:creationId xmlns:a16="http://schemas.microsoft.com/office/drawing/2014/main" id="{A231694F-EA55-44DF-BE30-A72FB8A289D6}"/>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730393799"/>
      </p:ext>
    </p:extLst>
  </p:cSld>
</p:sld>
</file>

<file path=ppt/slides/slide3.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225185F-4E47-492A-B071-083EC2C02176}"/>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53B5F08E-BF35-45D3-9ADA-7346A4AF4B45}"/>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91EB06E0-3FEE-4502-AC9C-02AF68E9D81E}"/>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RÉCIT · PHASE 1</a:t>
            </a:r>
          </a:p>
        </p:txBody>
      </p:sp>
      <p:sp>
        <p:nvSpPr>
          <p:cNvPr id="4" name="">
            <a:extLst xmlns:a="http://schemas.openxmlformats.org/drawingml/2006/main">
              <a:ext uri="{FF2B5EF4-FFF2-40B4-BE49-F238E27FC236}">
                <a16:creationId xmlns:a16="http://schemas.microsoft.com/office/drawing/2014/main" id="{168F9335-BA41-4E9B-9786-ED5F41C9168A}"/>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Le peuple décide-t-il de tout directement ?</a:t>
            </a:r>
          </a:p>
        </p:txBody>
      </p:sp>
      <p:sp>
        <p:nvSpPr>
          <p:cNvPr id="5" name="">
            <a:extLst xmlns:a="http://schemas.openxmlformats.org/drawingml/2006/main">
              <a:ext uri="{FF2B5EF4-FFF2-40B4-BE49-F238E27FC236}">
                <a16:creationId xmlns:a16="http://schemas.microsoft.com/office/drawing/2014/main" id="{F0C1D4EE-4420-4264-96E3-627F49951937}"/>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À raconter comme une histoire ; suspendre le récit avant de montrer le document.</a:t>
            </a:r>
          </a:p>
        </p:txBody>
      </p:sp>
      <p:sp>
        <p:nvSpPr>
          <p:cNvPr id="6" name="">
            <a:extLst xmlns:a="http://schemas.openxmlformats.org/drawingml/2006/main">
              <a:ext uri="{FF2B5EF4-FFF2-40B4-BE49-F238E27FC236}">
                <a16:creationId xmlns:a16="http://schemas.microsoft.com/office/drawing/2014/main" id="{FCFA58BB-FFE5-4AC0-B657-A8E64E945137}"/>
              </a:ext>
            </a:extLst>
          </p:cNvPr>
          <p:cNvSpPr>
            <a:spLocks xmlns:a="http://schemas.openxmlformats.org/drawingml/2006/main" noGrp="1"/>
          </p:cNvSpPr>
          <p:nvPr/>
        </p:nvSpPr>
        <p:spPr>
          <a:xfrm xmlns:a="http://schemas.openxmlformats.org/drawingml/2006/main">
            <a:off x="704850" y="1571625"/>
            <a:ext cx="10782300" cy="3143250"/>
          </a:xfrm>
          <a:prstGeom xmlns:a="http://schemas.openxmlformats.org/drawingml/2006/main" prst="roundRect">
            <a:avLst>
              <a:gd name="adj" fmla="val 4848"/>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85750" tIns="228600" rIns="285750" bIns="228600" anchor="ctr">
            <a:normAutofit fontScale="100000"/>
          </a:bodyPr>
          <a:lstStyle xmlns:a="http://schemas.openxmlformats.org/drawingml/2006/main"/>
          <a:p xmlns:a="http://schemas.openxmlformats.org/drawingml/2006/main">
            <a:pPr algn="l">
              <a:defRPr sz="2025" b="0" i="0">
                <a:solidFill>
                  <a:srgbClr val="173B57"/>
                </a:solidFill>
                <a:latin typeface="Arial"/>
                <a:ea typeface="Arial"/>
                <a:cs typeface="Arial"/>
              </a:defRPr>
            </a:pPr>
            <a:r>
              <a:t>En 1958, une nouvelle Constitution est adoptée. Louise entend que la souveraineté appartient au peuple. Elle se demande alors si chaque citoyen doit décider directement de chaque loi, ou si le peuple peut confier des décisions à des personnes élues. L’article 3 donne deux réponses précises.</a:t>
            </a:r>
          </a:p>
        </p:txBody>
      </p:sp>
      <p:sp>
        <p:nvSpPr>
          <p:cNvPr id="7" name="">
            <a:extLst xmlns:a="http://schemas.openxmlformats.org/drawingml/2006/main">
              <a:ext uri="{FF2B5EF4-FFF2-40B4-BE49-F238E27FC236}">
                <a16:creationId xmlns:a16="http://schemas.microsoft.com/office/drawing/2014/main" id="{C41F6FE7-B3F0-47DA-8843-6C27A1E967D5}"/>
              </a:ext>
            </a:extLst>
          </p:cNvPr>
          <p:cNvSpPr>
            <a:spLocks xmlns:a="http://schemas.openxmlformats.org/drawingml/2006/main" noGrp="1"/>
          </p:cNvSpPr>
          <p:nvPr/>
        </p:nvSpPr>
        <p:spPr>
          <a:xfrm xmlns:a="http://schemas.openxmlformats.org/drawingml/2006/main">
            <a:off x="685800" y="5000625"/>
            <a:ext cx="10820400" cy="914400"/>
          </a:xfrm>
          <a:prstGeom xmlns:a="http://schemas.openxmlformats.org/drawingml/2006/main" prst="roundRect">
            <a:avLst>
              <a:gd name="adj" fmla="val 12500"/>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71450" tIns="114300" rIns="171450" bIns="114300" anchor="ctr">
            <a:normAutofit fontScale="100000"/>
          </a:bodyPr>
          <a:lstStyle xmlns:a="http://schemas.openxmlformats.org/drawingml/2006/main"/>
          <a:p xmlns:a="http://schemas.openxmlformats.org/drawingml/2006/main">
            <a:pPr algn="l">
              <a:defRPr sz="1725" b="0" i="0">
                <a:solidFill>
                  <a:srgbClr val="173B57"/>
                </a:solidFill>
                <a:latin typeface="Arial"/>
                <a:ea typeface="Arial"/>
                <a:cs typeface="Arial"/>
              </a:defRPr>
            </a:pPr>
            <a:r>
              <a:rPr b="1">
                <a:solidFill>
                  <a:srgbClr val="C53D32"/>
                </a:solidFill>
              </a:rPr>
              <a:t>QUESTION-PROBLÈME  </a:t>
            </a:r>
            <a:r>
              <a:rPr b="1">
                <a:solidFill>
                  <a:srgbClr val="173B57"/>
                </a:solidFill>
              </a:rPr>
              <a:t>D’après la Constitution, comment le peuple exerce-t-il sa souveraineté ?</a:t>
            </a:r>
          </a:p>
        </p:txBody>
      </p:sp>
      <p:sp>
        <p:nvSpPr>
          <p:cNvPr id="8" name="">
            <a:extLst xmlns:a="http://schemas.openxmlformats.org/drawingml/2006/main">
              <a:ext uri="{FF2B5EF4-FFF2-40B4-BE49-F238E27FC236}">
                <a16:creationId xmlns:a16="http://schemas.microsoft.com/office/drawing/2014/main" id="{4AED4482-749A-4CF0-8EE4-5C45D7D69A79}"/>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9" name="">
            <a:extLst xmlns:a="http://schemas.openxmlformats.org/drawingml/2006/main">
              <a:ext uri="{FF2B5EF4-FFF2-40B4-BE49-F238E27FC236}">
                <a16:creationId xmlns:a16="http://schemas.microsoft.com/office/drawing/2014/main" id="{3ECFD698-BF8E-4998-A74A-CDFC1A53D733}"/>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0" name="">
            <a:extLst xmlns:a="http://schemas.openxmlformats.org/drawingml/2006/main">
              <a:ext uri="{FF2B5EF4-FFF2-40B4-BE49-F238E27FC236}">
                <a16:creationId xmlns:a16="http://schemas.microsoft.com/office/drawing/2014/main" id="{4FEC58A0-C603-4D4B-9E0E-CB96BE38E089}"/>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352196282"/>
      </p:ext>
    </p:extLst>
  </p:cSld>
</p:sld>
</file>

<file path=ppt/slides/slide4.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D10CF31-4E96-4BF7-95B5-20B54C8C4970}"/>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1F6DD853-CD56-4E96-8EEB-084F03757355}"/>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F3E7F166-F02C-4A84-AD86-7790512E5B90}"/>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DOCUMENTS AUTHENTIQUES · DOCUMENT 1</a:t>
            </a:r>
          </a:p>
        </p:txBody>
      </p:sp>
      <p:sp>
        <p:nvSpPr>
          <p:cNvPr id="4" name="">
            <a:extLst xmlns:a="http://schemas.openxmlformats.org/drawingml/2006/main">
              <a:ext uri="{FF2B5EF4-FFF2-40B4-BE49-F238E27FC236}">
                <a16:creationId xmlns:a16="http://schemas.microsoft.com/office/drawing/2014/main" id="{F43C982E-D813-414D-8B7E-531808975BB8}"/>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L’article 3 de la Constitution de 1958</a:t>
            </a:r>
          </a:p>
        </p:txBody>
      </p:sp>
      <p:sp>
        <p:nvSpPr>
          <p:cNvPr id="5" name="">
            <a:extLst xmlns:a="http://schemas.openxmlformats.org/drawingml/2006/main">
              <a:ext uri="{FF2B5EF4-FFF2-40B4-BE49-F238E27FC236}">
                <a16:creationId xmlns:a16="http://schemas.microsoft.com/office/drawing/2014/main" id="{192895FA-075F-465F-9BAF-8A3CF2F90699}"/>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Constitution du 4 octobre 1958, page officielle reproduisant les articles 1 à 3.</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193176f6ea942e5"/>
          <a:stretch xmlns:a="http://schemas.openxmlformats.org/drawingml/2006/main"/>
        </p:blipFill>
        <p:spPr>
          <a:xfrm xmlns:a="http://schemas.openxmlformats.org/drawingml/2006/main">
            <a:off x="1211956" y="1571625"/>
            <a:ext cx="2862464" cy="4048125"/>
          </a:xfrm>
          <a:prstGeom xmlns:a="http://schemas.openxmlformats.org/drawingml/2006/main" prst="roundRect">
            <a:avLst>
              <a:gd name="adj" fmla="val 2824"/>
            </a:avLst>
          </a:prstGeom>
        </p:spPr>
      </p:pic>
      <p:sp>
        <p:nvSpPr>
          <p:cNvPr id="7" name="">
            <a:extLst xmlns:a="http://schemas.openxmlformats.org/drawingml/2006/main">
              <a:ext uri="{FF2B5EF4-FFF2-40B4-BE49-F238E27FC236}">
                <a16:creationId xmlns:a16="http://schemas.microsoft.com/office/drawing/2014/main" id="{13DD2DB1-F3DF-4DAC-8B0B-ADAA1ED40B9E}"/>
              </a:ext>
            </a:extLst>
          </p:cNvPr>
          <p:cNvSpPr>
            <a:spLocks xmlns:a="http://schemas.openxmlformats.org/drawingml/2006/main" noGrp="1"/>
          </p:cNvSpPr>
          <p:nvPr/>
        </p:nvSpPr>
        <p:spPr>
          <a:xfrm xmlns:a="http://schemas.openxmlformats.org/drawingml/2006/main">
            <a:off x="428625" y="1571625"/>
            <a:ext cx="4429125" cy="4048125"/>
          </a:xfrm>
          <a:prstGeom xmlns:a="http://schemas.openxmlformats.org/drawingml/2006/main" prst="roundRect">
            <a:avLst>
              <a:gd name="adj" fmla="val 2824"/>
            </a:avLst>
          </a:prstGeom>
          <a:noFill xmlns:a="http://schemas.openxmlformats.org/drawingml/2006/main"/>
          <a:ln xmlns:a="http://schemas.openxmlformats.org/drawingml/2006/main" w="9525">
            <a:solidFill>
              <a:srgbClr val="D9B18D"/>
            </a:solidFill>
            <a:prstDash val="solid"/>
          </a:ln>
        </p:spPr>
      </p:sp>
      <p:sp>
        <p:nvSpPr>
          <p:cNvPr id="8" name="">
            <a:extLst xmlns:a="http://schemas.openxmlformats.org/drawingml/2006/main">
              <a:ext uri="{FF2B5EF4-FFF2-40B4-BE49-F238E27FC236}">
                <a16:creationId xmlns:a16="http://schemas.microsoft.com/office/drawing/2014/main" id="{4704034E-3AA1-4145-9F70-D1939B1C6FC6}"/>
              </a:ext>
            </a:extLst>
          </p:cNvPr>
          <p:cNvSpPr>
            <a:spLocks xmlns:a="http://schemas.openxmlformats.org/drawingml/2006/main" noGrp="1"/>
          </p:cNvSpPr>
          <p:nvPr/>
        </p:nvSpPr>
        <p:spPr>
          <a:xfrm xmlns:a="http://schemas.openxmlformats.org/drawingml/2006/main">
            <a:off x="5029200" y="1571625"/>
            <a:ext cx="3429000" cy="4000500"/>
          </a:xfrm>
          <a:prstGeom xmlns:a="http://schemas.openxmlformats.org/drawingml/2006/main" prst="roundRect">
            <a:avLst>
              <a:gd name="adj" fmla="val 3333"/>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52400" tIns="142875" rIns="152400" bIns="142875" anchor="ctr">
            <a:normAutofit fontScale="100000"/>
          </a:bodyPr>
          <a:lstStyle xmlns:a="http://schemas.openxmlformats.org/drawingml/2006/main"/>
          <a:p xmlns:a="http://schemas.openxmlformats.org/drawingml/2006/main">
            <a:pPr algn="l">
              <a:defRPr sz="1200" b="0" i="0">
                <a:solidFill>
                  <a:srgbClr val="173B57"/>
                </a:solidFill>
                <a:latin typeface="Arial"/>
                <a:ea typeface="Arial"/>
                <a:cs typeface="Arial"/>
              </a:defRPr>
            </a:pPr>
            <a:r>
              <a:t>Transcription du passage visible : « La souveraineté nationale appartient au peuple qui l’exerce par ses représentants et par la voie du référendum. […] Le suffrage peut être direct ou indirect dans les conditions prévues par la Constitution. Il est toujours universel, égal et secret. »</a:t>
            </a:r>
          </a:p>
        </p:txBody>
      </p:sp>
      <p:sp>
        <p:nvSpPr>
          <p:cNvPr id="9" name="">
            <a:extLst xmlns:a="http://schemas.openxmlformats.org/drawingml/2006/main">
              <a:ext uri="{FF2B5EF4-FFF2-40B4-BE49-F238E27FC236}">
                <a16:creationId xmlns:a16="http://schemas.microsoft.com/office/drawing/2014/main" id="{474CAB28-8ACF-4AFC-8CA8-0489A794D397}"/>
              </a:ext>
            </a:extLst>
          </p:cNvPr>
          <p:cNvSpPr>
            <a:spLocks xmlns:a="http://schemas.openxmlformats.org/drawingml/2006/main" noGrp="1"/>
          </p:cNvSpPr>
          <p:nvPr/>
        </p:nvSpPr>
        <p:spPr>
          <a:xfrm xmlns:a="http://schemas.openxmlformats.org/drawingml/2006/main">
            <a:off x="8648700" y="1571625"/>
            <a:ext cx="3143250" cy="4000500"/>
          </a:xfrm>
          <a:prstGeom xmlns:a="http://schemas.openxmlformats.org/drawingml/2006/main" prst="roundRect">
            <a:avLst>
              <a:gd name="adj" fmla="val 3636"/>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133350" tIns="123825" rIns="133350" bIns="123825" anchor="ctr">
            <a:normAutofit fontScale="100000"/>
          </a:bodyPr>
          <a:lstStyle xmlns:a="http://schemas.openxmlformats.org/drawingml/2006/main"/>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1. </a:t>
            </a:r>
            <a:r>
              <a:rPr b="1">
                <a:solidFill>
                  <a:srgbClr val="173B57"/>
                </a:solidFill>
              </a:rPr>
              <a:t>Identifie le document : quelle est sa nature, sa date et son article étudié ?</a:t>
            </a:r>
          </a:p>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2. </a:t>
            </a:r>
            <a:r>
              <a:rPr b="1">
                <a:solidFill>
                  <a:srgbClr val="173B57"/>
                </a:solidFill>
              </a:rPr>
              <a:t>À qui appartient la souveraineté nationale ?</a:t>
            </a:r>
          </a:p>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3. </a:t>
            </a:r>
            <a:r>
              <a:rPr b="1">
                <a:solidFill>
                  <a:srgbClr val="173B57"/>
                </a:solidFill>
              </a:rPr>
              <a:t>Quelles sont les deux façons pour le peuple de l’exercer ?</a:t>
            </a:r>
          </a:p>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4. </a:t>
            </a:r>
            <a:r>
              <a:rPr b="1">
                <a:solidFill>
                  <a:srgbClr val="173B57"/>
                </a:solidFill>
              </a:rPr>
              <a:t>Quelles sont les trois caractéristiques du suffrage ?</a:t>
            </a:r>
          </a:p>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5. </a:t>
            </a:r>
            <a:r>
              <a:rPr b="1">
                <a:solidFill>
                  <a:srgbClr val="173B57"/>
                </a:solidFill>
              </a:rPr>
              <a:t>Réalise un schéma avec « peuple », « représentants » et « référendum ».</a:t>
            </a:r>
          </a:p>
        </p:txBody>
      </p:sp>
      <p:sp>
        <p:nvSpPr>
          <p:cNvPr id="10" name="">
            <a:extLst xmlns:a="http://schemas.openxmlformats.org/drawingml/2006/main">
              <a:ext uri="{FF2B5EF4-FFF2-40B4-BE49-F238E27FC236}">
                <a16:creationId xmlns:a16="http://schemas.microsoft.com/office/drawing/2014/main" id="{F9FCA51D-E508-4B5C-A2CC-EED16E730F1A}"/>
              </a:ext>
            </a:extLst>
          </p:cNvPr>
          <p:cNvSpPr>
            <a:spLocks xmlns:a="http://schemas.openxmlformats.org/drawingml/2006/main" noGrp="1"/>
          </p:cNvSpPr>
          <p:nvPr/>
        </p:nvSpPr>
        <p:spPr>
          <a:xfrm xmlns:a="http://schemas.openxmlformats.org/drawingml/2006/main">
            <a:off x="476250" y="5715000"/>
            <a:ext cx="8001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77381"/>
          </a:bodyPr>
          <a:lstStyle xmlns:a="http://schemas.openxmlformats.org/drawingml/2006/main"/>
          <a:p xmlns:a="http://schemas.openxmlformats.org/drawingml/2006/main">
            <a:pPr algn="ctr">
              <a:defRPr sz="1050" b="1" i="0">
                <a:solidFill>
                  <a:srgbClr val="B64F16"/>
                </a:solidFill>
                <a:latin typeface="Arial"/>
                <a:ea typeface="Arial"/>
                <a:cs typeface="Arial"/>
              </a:defRPr>
            </a:pPr>
            <a:r>
              <a:t>Fac-similé à observer + transcription fidèle du passage utile</a:t>
            </a:r>
          </a:p>
        </p:txBody>
      </p:sp>
      <p:sp>
        <p:nvSpPr>
          <p:cNvPr id="11" name="">
            <a:extLst xmlns:a="http://schemas.openxmlformats.org/drawingml/2006/main">
              <a:ext uri="{FF2B5EF4-FFF2-40B4-BE49-F238E27FC236}">
                <a16:creationId xmlns:a16="http://schemas.microsoft.com/office/drawing/2014/main" id="{FD6B4725-BF2F-4E71-AB95-523BC095EE40}"/>
              </a:ext>
            </a:extLst>
          </p:cNvPr>
          <p:cNvSpPr>
            <a:spLocks xmlns:a="http://schemas.openxmlformats.org/drawingml/2006/main" noGrp="1"/>
          </p:cNvSpPr>
          <p:nvPr/>
        </p:nvSpPr>
        <p:spPr>
          <a:xfrm xmlns:a="http://schemas.openxmlformats.org/drawingml/2006/main">
            <a:off x="533400" y="6096000"/>
            <a:ext cx="111252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825" b="0" i="1">
                <a:solidFill>
                  <a:srgbClr val="5B6470"/>
                </a:solidFill>
                <a:latin typeface="Arial"/>
                <a:ea typeface="Arial"/>
                <a:cs typeface="Arial"/>
              </a:defRPr>
            </a:pPr>
            <a:r>
              <a:t>Source : Conseil constitutionnel, Constitution du 4 octobre 1958.</a:t>
            </a:r>
          </a:p>
        </p:txBody>
      </p:sp>
      <p:sp>
        <p:nvSpPr>
          <p:cNvPr id="12" name="">
            <a:extLst xmlns:a="http://schemas.openxmlformats.org/drawingml/2006/main">
              <a:ext uri="{FF2B5EF4-FFF2-40B4-BE49-F238E27FC236}">
                <a16:creationId xmlns:a16="http://schemas.microsoft.com/office/drawing/2014/main" id="{5D554ED8-A79B-4B86-A0AD-69F796A4420B}"/>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3" name="">
            <a:extLst xmlns:a="http://schemas.openxmlformats.org/drawingml/2006/main">
              <a:ext uri="{FF2B5EF4-FFF2-40B4-BE49-F238E27FC236}">
                <a16:creationId xmlns:a16="http://schemas.microsoft.com/office/drawing/2014/main" id="{A5BBF277-1068-4A31-87D3-83FA40CA87E1}"/>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4" name="">
            <a:extLst xmlns:a="http://schemas.openxmlformats.org/drawingml/2006/main">
              <a:ext uri="{FF2B5EF4-FFF2-40B4-BE49-F238E27FC236}">
                <a16:creationId xmlns:a16="http://schemas.microsoft.com/office/drawing/2014/main" id="{7C30B3B9-429B-4F36-A99E-FB7D4100D422}"/>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2004572680"/>
      </p:ext>
    </p:extLst>
  </p:cSld>
</p:sld>
</file>

<file path=ppt/slides/slide5.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789A5C3-CCF3-49D3-A837-7CB8E9B6598B}"/>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258C8556-E77F-4CB4-957D-A5E78228061A}"/>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D54BBC54-2B42-4A86-A967-04A112824092}"/>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CORRECTION · ARTICLE 3</a:t>
            </a:r>
          </a:p>
        </p:txBody>
      </p:sp>
      <p:sp>
        <p:nvSpPr>
          <p:cNvPr id="4" name="">
            <a:extLst xmlns:a="http://schemas.openxmlformats.org/drawingml/2006/main">
              <a:ext uri="{FF2B5EF4-FFF2-40B4-BE49-F238E27FC236}">
                <a16:creationId xmlns:a16="http://schemas.microsoft.com/office/drawing/2014/main" id="{7F71D7EA-131B-4C89-8B0D-B67CB8FB5297}"/>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Comment le peuple exerce-t-il sa souveraineté ?</a:t>
            </a:r>
          </a:p>
        </p:txBody>
      </p:sp>
      <p:sp>
        <p:nvSpPr>
          <p:cNvPr id="5" name="">
            <a:extLst xmlns:a="http://schemas.openxmlformats.org/drawingml/2006/main">
              <a:ext uri="{FF2B5EF4-FFF2-40B4-BE49-F238E27FC236}">
                <a16:creationId xmlns:a16="http://schemas.microsoft.com/office/drawing/2014/main" id="{3667F5D2-8D2C-47C0-AA18-04ADEEC044B2}"/>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Schéma construit uniquement avec les mots de l’article 3.</a:t>
            </a:r>
          </a:p>
        </p:txBody>
      </p:sp>
      <p:sp>
        <p:nvSpPr>
          <p:cNvPr id="6" name="">
            <a:extLst xmlns:a="http://schemas.openxmlformats.org/drawingml/2006/main">
              <a:ext uri="{FF2B5EF4-FFF2-40B4-BE49-F238E27FC236}">
                <a16:creationId xmlns:a16="http://schemas.microsoft.com/office/drawing/2014/main" id="{80EF078C-FB2A-41F5-B17E-480AE4CC8EAE}"/>
              </a:ext>
            </a:extLst>
          </p:cNvPr>
          <p:cNvSpPr>
            <a:spLocks xmlns:a="http://schemas.openxmlformats.org/drawingml/2006/main" noGrp="1"/>
          </p:cNvSpPr>
          <p:nvPr/>
        </p:nvSpPr>
        <p:spPr>
          <a:xfrm xmlns:a="http://schemas.openxmlformats.org/drawingml/2006/main">
            <a:off x="4429125" y="1619250"/>
            <a:ext cx="3333750" cy="809625"/>
          </a:xfrm>
          <a:prstGeom xmlns:a="http://schemas.openxmlformats.org/drawingml/2006/main" prst="roundRect">
            <a:avLst>
              <a:gd name="adj" fmla="val 14118"/>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2250" b="1" i="0">
                <a:solidFill>
                  <a:srgbClr val="FFFFFF"/>
                </a:solidFill>
                <a:latin typeface="Arial"/>
                <a:ea typeface="Arial"/>
                <a:cs typeface="Arial"/>
              </a:defRPr>
            </a:pPr>
            <a:r>
              <a:t>LE PEUPLE</a:t>
            </a:r>
          </a:p>
        </p:txBody>
      </p:sp>
      <p:sp>
        <p:nvSpPr>
          <p:cNvPr id="7" name="">
            <a:extLst xmlns:a="http://schemas.openxmlformats.org/drawingml/2006/main">
              <a:ext uri="{FF2B5EF4-FFF2-40B4-BE49-F238E27FC236}">
                <a16:creationId xmlns:a16="http://schemas.microsoft.com/office/drawing/2014/main" id="{38209B6A-924D-4A3A-83B6-DF9848C68D8D}"/>
              </a:ext>
            </a:extLst>
          </p:cNvPr>
          <p:cNvSpPr>
            <a:spLocks xmlns:a="http://schemas.openxmlformats.org/drawingml/2006/main" noGrp="1"/>
          </p:cNvSpPr>
          <p:nvPr/>
        </p:nvSpPr>
        <p:spPr>
          <a:xfrm xmlns:a="http://schemas.openxmlformats.org/drawingml/2006/main">
            <a:off x="2952750" y="2762250"/>
            <a:ext cx="1428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100000"/>
          </a:bodyPr>
          <a:lstStyle xmlns:a="http://schemas.openxmlformats.org/drawingml/2006/main"/>
          <a:p xmlns:a="http://schemas.openxmlformats.org/drawingml/2006/main">
            <a:pPr algn="ctr">
              <a:defRPr sz="1500" b="1" i="0">
                <a:solidFill>
                  <a:srgbClr val="B64F16"/>
                </a:solidFill>
                <a:latin typeface="Arial"/>
                <a:ea typeface="Arial"/>
                <a:cs typeface="Arial"/>
              </a:defRPr>
            </a:pPr>
            <a:r>
              <a:t>élit</a:t>
            </a:r>
          </a:p>
        </p:txBody>
      </p:sp>
      <p:sp>
        <p:nvSpPr>
          <p:cNvPr id="8" name="">
            <a:extLst xmlns:a="http://schemas.openxmlformats.org/drawingml/2006/main">
              <a:ext uri="{FF2B5EF4-FFF2-40B4-BE49-F238E27FC236}">
                <a16:creationId xmlns:a16="http://schemas.microsoft.com/office/drawing/2014/main" id="{16AFB6EF-A6C0-485A-8AE3-CB4F8214F579}"/>
              </a:ext>
            </a:extLst>
          </p:cNvPr>
          <p:cNvSpPr>
            <a:spLocks xmlns:a="http://schemas.openxmlformats.org/drawingml/2006/main" noGrp="1"/>
          </p:cNvSpPr>
          <p:nvPr/>
        </p:nvSpPr>
        <p:spPr>
          <a:xfrm xmlns:a="http://schemas.openxmlformats.org/drawingml/2006/main">
            <a:off x="7667625" y="2762250"/>
            <a:ext cx="2095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100000"/>
          </a:bodyPr>
          <a:lstStyle xmlns:a="http://schemas.openxmlformats.org/drawingml/2006/main"/>
          <a:p xmlns:a="http://schemas.openxmlformats.org/drawingml/2006/main">
            <a:pPr algn="ctr">
              <a:defRPr sz="1500" b="1" i="0">
                <a:solidFill>
                  <a:srgbClr val="B64F16"/>
                </a:solidFill>
                <a:latin typeface="Arial"/>
                <a:ea typeface="Arial"/>
                <a:cs typeface="Arial"/>
              </a:defRPr>
            </a:pPr>
            <a:r>
              <a:t>décide directement</a:t>
            </a:r>
          </a:p>
        </p:txBody>
      </p:sp>
      <p:sp>
        <p:nvSpPr>
          <p:cNvPr id="9" name="">
            <a:extLst xmlns:a="http://schemas.openxmlformats.org/drawingml/2006/main">
              <a:ext uri="{FF2B5EF4-FFF2-40B4-BE49-F238E27FC236}">
                <a16:creationId xmlns:a16="http://schemas.microsoft.com/office/drawing/2014/main" id="{0919FD6E-1F37-47F8-8C5F-575E0B1AE97C}"/>
              </a:ext>
            </a:extLst>
          </p:cNvPr>
          <p:cNvSpPr>
            <a:spLocks xmlns:a="http://schemas.openxmlformats.org/drawingml/2006/main" noGrp="1"/>
          </p:cNvSpPr>
          <p:nvPr/>
        </p:nvSpPr>
        <p:spPr>
          <a:xfrm xmlns:a="http://schemas.openxmlformats.org/drawingml/2006/main">
            <a:off x="3524250" y="2476500"/>
            <a:ext cx="38100" cy="66675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10" name="">
            <a:extLst xmlns:a="http://schemas.openxmlformats.org/drawingml/2006/main">
              <a:ext uri="{FF2B5EF4-FFF2-40B4-BE49-F238E27FC236}">
                <a16:creationId xmlns:a16="http://schemas.microsoft.com/office/drawing/2014/main" id="{A9EB2515-F5DF-4CD1-A3E8-DD30C1740DB2}"/>
              </a:ext>
            </a:extLst>
          </p:cNvPr>
          <p:cNvSpPr>
            <a:spLocks xmlns:a="http://schemas.openxmlformats.org/drawingml/2006/main" noGrp="1"/>
          </p:cNvSpPr>
          <p:nvPr/>
        </p:nvSpPr>
        <p:spPr>
          <a:xfrm xmlns:a="http://schemas.openxmlformats.org/drawingml/2006/main">
            <a:off x="8620125" y="2476500"/>
            <a:ext cx="38100" cy="66675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11" name="">
            <a:extLst xmlns:a="http://schemas.openxmlformats.org/drawingml/2006/main">
              <a:ext uri="{FF2B5EF4-FFF2-40B4-BE49-F238E27FC236}">
                <a16:creationId xmlns:a16="http://schemas.microsoft.com/office/drawing/2014/main" id="{E05EC9E2-8A5E-485A-BE46-40AFBB0D5EB2}"/>
              </a:ext>
            </a:extLst>
          </p:cNvPr>
          <p:cNvSpPr>
            <a:spLocks xmlns:a="http://schemas.openxmlformats.org/drawingml/2006/main" noGrp="1"/>
          </p:cNvSpPr>
          <p:nvPr/>
        </p:nvSpPr>
        <p:spPr>
          <a:xfrm xmlns:a="http://schemas.openxmlformats.org/drawingml/2006/main">
            <a:off x="1333500" y="3381375"/>
            <a:ext cx="4381500" cy="952500"/>
          </a:xfrm>
          <a:prstGeom xmlns:a="http://schemas.openxmlformats.org/drawingml/2006/main" prst="roundRect">
            <a:avLst>
              <a:gd name="adj" fmla="val 12000"/>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2025" b="1" i="0">
                <a:solidFill>
                  <a:srgbClr val="173B57"/>
                </a:solidFill>
                <a:latin typeface="Arial"/>
                <a:ea typeface="Arial"/>
                <a:cs typeface="Arial"/>
              </a:defRPr>
            </a:pPr>
            <a:r>
              <a:t>DES REPRÉSENTANTS</a:t>
            </a:r>
          </a:p>
        </p:txBody>
      </p:sp>
      <p:sp>
        <p:nvSpPr>
          <p:cNvPr id="12" name="">
            <a:extLst xmlns:a="http://schemas.openxmlformats.org/drawingml/2006/main">
              <a:ext uri="{FF2B5EF4-FFF2-40B4-BE49-F238E27FC236}">
                <a16:creationId xmlns:a16="http://schemas.microsoft.com/office/drawing/2014/main" id="{5FF53F8A-BC06-4DD9-A7A4-9D7C2AD0A7E1}"/>
              </a:ext>
            </a:extLst>
          </p:cNvPr>
          <p:cNvSpPr>
            <a:spLocks xmlns:a="http://schemas.openxmlformats.org/drawingml/2006/main" noGrp="1"/>
          </p:cNvSpPr>
          <p:nvPr/>
        </p:nvSpPr>
        <p:spPr>
          <a:xfrm xmlns:a="http://schemas.openxmlformats.org/drawingml/2006/main">
            <a:off x="6477000" y="3381375"/>
            <a:ext cx="4381500" cy="952500"/>
          </a:xfrm>
          <a:prstGeom xmlns:a="http://schemas.openxmlformats.org/drawingml/2006/main" prst="roundRect">
            <a:avLst>
              <a:gd name="adj" fmla="val 12000"/>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2025" b="1" i="0">
                <a:solidFill>
                  <a:srgbClr val="173B57"/>
                </a:solidFill>
                <a:latin typeface="Arial"/>
                <a:ea typeface="Arial"/>
                <a:cs typeface="Arial"/>
              </a:defRPr>
            </a:pPr>
            <a:r>
              <a:t>PAR RÉFÉRENDUM</a:t>
            </a:r>
          </a:p>
        </p:txBody>
      </p:sp>
      <p:sp>
        <p:nvSpPr>
          <p:cNvPr id="13" name="">
            <a:extLst xmlns:a="http://schemas.openxmlformats.org/drawingml/2006/main">
              <a:ext uri="{FF2B5EF4-FFF2-40B4-BE49-F238E27FC236}">
                <a16:creationId xmlns:a16="http://schemas.microsoft.com/office/drawing/2014/main" id="{2615798F-7EE5-4FDD-9CA5-54A1688D9466}"/>
              </a:ext>
            </a:extLst>
          </p:cNvPr>
          <p:cNvSpPr>
            <a:spLocks xmlns:a="http://schemas.openxmlformats.org/drawingml/2006/main" noGrp="1"/>
          </p:cNvSpPr>
          <p:nvPr/>
        </p:nvSpPr>
        <p:spPr>
          <a:xfrm xmlns:a="http://schemas.openxmlformats.org/drawingml/2006/main">
            <a:off x="1714500" y="5000625"/>
            <a:ext cx="8763000" cy="685800"/>
          </a:xfrm>
          <a:prstGeom xmlns:a="http://schemas.openxmlformats.org/drawingml/2006/main" prst="roundRect">
            <a:avLst>
              <a:gd name="adj" fmla="val 16667"/>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875" b="1" i="0">
                <a:solidFill>
                  <a:srgbClr val="2E7D32"/>
                </a:solidFill>
                <a:latin typeface="Arial"/>
                <a:ea typeface="Arial"/>
                <a:cs typeface="Arial"/>
              </a:defRPr>
            </a:pPr>
            <a:r>
              <a:t>Le suffrage est toujours universel, égal et secret.</a:t>
            </a:r>
          </a:p>
        </p:txBody>
      </p:sp>
      <p:sp>
        <p:nvSpPr>
          <p:cNvPr id="14" name="">
            <a:extLst xmlns:a="http://schemas.openxmlformats.org/drawingml/2006/main">
              <a:ext uri="{FF2B5EF4-FFF2-40B4-BE49-F238E27FC236}">
                <a16:creationId xmlns:a16="http://schemas.microsoft.com/office/drawing/2014/main" id="{7227AEE1-FB1F-4402-ADC3-A6E02C7CF73F}"/>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5" name="">
            <a:extLst xmlns:a="http://schemas.openxmlformats.org/drawingml/2006/main">
              <a:ext uri="{FF2B5EF4-FFF2-40B4-BE49-F238E27FC236}">
                <a16:creationId xmlns:a16="http://schemas.microsoft.com/office/drawing/2014/main" id="{48CEE775-B485-44D0-AD06-8F54DD5BE894}"/>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6" name="">
            <a:extLst xmlns:a="http://schemas.openxmlformats.org/drawingml/2006/main">
              <a:ext uri="{FF2B5EF4-FFF2-40B4-BE49-F238E27FC236}">
                <a16:creationId xmlns:a16="http://schemas.microsoft.com/office/drawing/2014/main" id="{0354A9D4-600E-440E-A547-01A935BD52F8}"/>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2139575607"/>
      </p:ext>
    </p:extLst>
  </p:cSld>
</p:sld>
</file>

<file path=ppt/slides/slide6.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81D0DC8-D4D0-4AA4-9879-59544BC11AB8}"/>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A9DA2C9D-8C5C-4F63-9F1C-3BED3DF49D64}"/>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A2B2FA18-04F6-4F43-B7C0-47A85B17D6FD}"/>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RÉCIT · PHASE 2</a:t>
            </a:r>
          </a:p>
        </p:txBody>
      </p:sp>
      <p:sp>
        <p:nvSpPr>
          <p:cNvPr id="4" name="">
            <a:extLst xmlns:a="http://schemas.openxmlformats.org/drawingml/2006/main">
              <a:ext uri="{FF2B5EF4-FFF2-40B4-BE49-F238E27FC236}">
                <a16:creationId xmlns:a16="http://schemas.microsoft.com/office/drawing/2014/main" id="{E81690BD-1F61-4961-A1B0-BEC95DBD98A4}"/>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Un droit suffit-il à faire vivre la démocratie ?</a:t>
            </a:r>
          </a:p>
        </p:txBody>
      </p:sp>
      <p:sp>
        <p:nvSpPr>
          <p:cNvPr id="5" name="">
            <a:extLst xmlns:a="http://schemas.openxmlformats.org/drawingml/2006/main">
              <a:ext uri="{FF2B5EF4-FFF2-40B4-BE49-F238E27FC236}">
                <a16:creationId xmlns:a16="http://schemas.microsoft.com/office/drawing/2014/main" id="{71095BF3-D30D-4B1A-9D23-30679329316B}"/>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À raconter comme une histoire ; suspendre le récit avant de montrer le document.</a:t>
            </a:r>
          </a:p>
        </p:txBody>
      </p:sp>
      <p:sp>
        <p:nvSpPr>
          <p:cNvPr id="6" name="">
            <a:extLst xmlns:a="http://schemas.openxmlformats.org/drawingml/2006/main">
              <a:ext uri="{FF2B5EF4-FFF2-40B4-BE49-F238E27FC236}">
                <a16:creationId xmlns:a16="http://schemas.microsoft.com/office/drawing/2014/main" id="{85DFC48E-07F6-4237-9985-1483DA0376E4}"/>
              </a:ext>
            </a:extLst>
          </p:cNvPr>
          <p:cNvSpPr>
            <a:spLocks xmlns:a="http://schemas.openxmlformats.org/drawingml/2006/main" noGrp="1"/>
          </p:cNvSpPr>
          <p:nvPr/>
        </p:nvSpPr>
        <p:spPr>
          <a:xfrm xmlns:a="http://schemas.openxmlformats.org/drawingml/2006/main">
            <a:off x="704850" y="1571625"/>
            <a:ext cx="10782300" cy="3143250"/>
          </a:xfrm>
          <a:prstGeom xmlns:a="http://schemas.openxmlformats.org/drawingml/2006/main" prst="roundRect">
            <a:avLst>
              <a:gd name="adj" fmla="val 4848"/>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85750" tIns="228600" rIns="285750" bIns="228600" anchor="ctr">
            <a:normAutofit fontScale="100000"/>
          </a:bodyPr>
          <a:lstStyle xmlns:a="http://schemas.openxmlformats.org/drawingml/2006/main"/>
          <a:p xmlns:a="http://schemas.openxmlformats.org/drawingml/2006/main">
            <a:pPr algn="l">
              <a:defRPr sz="2025" b="0" i="0">
                <a:solidFill>
                  <a:srgbClr val="173B57"/>
                </a:solidFill>
                <a:latin typeface="Arial"/>
                <a:ea typeface="Arial"/>
                <a:cs typeface="Arial"/>
              </a:defRPr>
            </a:pPr>
            <a:r>
              <a:t>Louise retrouve une carte d’électeur de 1939. Au verso, des consignes très précises organisent le passage dans le bureau de vote. Aujourd’hui, un citoyen lui affirme qu’il peut choisir de ne pas voter ; un autre soutient que voter est un devoir. Qui a raison, et quelles règles protègent la décision de chacun ? Les groupes devront trancher sans confondre droit, règle et obligation.</a:t>
            </a:r>
          </a:p>
        </p:txBody>
      </p:sp>
      <p:sp>
        <p:nvSpPr>
          <p:cNvPr id="7" name="">
            <a:extLst xmlns:a="http://schemas.openxmlformats.org/drawingml/2006/main">
              <a:ext uri="{FF2B5EF4-FFF2-40B4-BE49-F238E27FC236}">
                <a16:creationId xmlns:a16="http://schemas.microsoft.com/office/drawing/2014/main" id="{5FA17508-08F6-498F-B7E0-085A47F4AF8F}"/>
              </a:ext>
            </a:extLst>
          </p:cNvPr>
          <p:cNvSpPr>
            <a:spLocks xmlns:a="http://schemas.openxmlformats.org/drawingml/2006/main" noGrp="1"/>
          </p:cNvSpPr>
          <p:nvPr/>
        </p:nvSpPr>
        <p:spPr>
          <a:xfrm xmlns:a="http://schemas.openxmlformats.org/drawingml/2006/main">
            <a:off x="685800" y="5000625"/>
            <a:ext cx="10820400" cy="914400"/>
          </a:xfrm>
          <a:prstGeom xmlns:a="http://schemas.openxmlformats.org/drawingml/2006/main" prst="roundRect">
            <a:avLst>
              <a:gd name="adj" fmla="val 12500"/>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71450" tIns="114300" rIns="171450" bIns="114300" anchor="ctr">
            <a:normAutofit fontScale="100000"/>
          </a:bodyPr>
          <a:lstStyle xmlns:a="http://schemas.openxmlformats.org/drawingml/2006/main"/>
          <a:p xmlns:a="http://schemas.openxmlformats.org/drawingml/2006/main">
            <a:pPr algn="l">
              <a:defRPr sz="1725" b="0" i="0">
                <a:solidFill>
                  <a:srgbClr val="173B57"/>
                </a:solidFill>
                <a:latin typeface="Arial"/>
                <a:ea typeface="Arial"/>
                <a:cs typeface="Arial"/>
              </a:defRPr>
            </a:pPr>
            <a:r>
              <a:rPr b="1">
                <a:solidFill>
                  <a:srgbClr val="C53D32"/>
                </a:solidFill>
              </a:rPr>
              <a:t>QUESTION-PROBLÈME  </a:t>
            </a:r>
            <a:r>
              <a:rPr b="1">
                <a:solidFill>
                  <a:srgbClr val="173B57"/>
                </a:solidFill>
              </a:rPr>
              <a:t>Quels droits, règles et devoirs permettent à la démocratie de fonctionner ?</a:t>
            </a:r>
          </a:p>
        </p:txBody>
      </p:sp>
      <p:sp>
        <p:nvSpPr>
          <p:cNvPr id="8" name="">
            <a:extLst xmlns:a="http://schemas.openxmlformats.org/drawingml/2006/main">
              <a:ext uri="{FF2B5EF4-FFF2-40B4-BE49-F238E27FC236}">
                <a16:creationId xmlns:a16="http://schemas.microsoft.com/office/drawing/2014/main" id="{9A50C696-8254-4424-9DDC-318428F94958}"/>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9" name="">
            <a:extLst xmlns:a="http://schemas.openxmlformats.org/drawingml/2006/main">
              <a:ext uri="{FF2B5EF4-FFF2-40B4-BE49-F238E27FC236}">
                <a16:creationId xmlns:a16="http://schemas.microsoft.com/office/drawing/2014/main" id="{EC8112D7-EEA6-4B27-A1CF-B8B1F0AF88A9}"/>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0" name="">
            <a:extLst xmlns:a="http://schemas.openxmlformats.org/drawingml/2006/main">
              <a:ext uri="{FF2B5EF4-FFF2-40B4-BE49-F238E27FC236}">
                <a16:creationId xmlns:a16="http://schemas.microsoft.com/office/drawing/2014/main" id="{A88A220A-5395-4390-B422-D277327F5F80}"/>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53354007"/>
      </p:ext>
    </p:extLst>
  </p:cSld>
</p:sld>
</file>

<file path=ppt/slides/slide7.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97CBD77-256B-4BD0-9371-074BCC875B65}"/>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8EAFF5B7-4697-435D-82C6-9AE5B135BAC3}"/>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9478CAAE-1EAF-4642-B25C-20EB3F712777}"/>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DOCUMENTS AUTHENTIQUES · DOSSIER-DÉBAT</a:t>
            </a:r>
          </a:p>
        </p:txBody>
      </p:sp>
      <p:sp>
        <p:nvSpPr>
          <p:cNvPr id="4" name="">
            <a:extLst xmlns:a="http://schemas.openxmlformats.org/drawingml/2006/main">
              <a:ext uri="{FF2B5EF4-FFF2-40B4-BE49-F238E27FC236}">
                <a16:creationId xmlns:a16="http://schemas.microsoft.com/office/drawing/2014/main" id="{30D7DE59-D3F2-429D-8D37-0B332F996E73}"/>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Le secret du vote et le devoir civique</a:t>
            </a:r>
          </a:p>
        </p:txBody>
      </p:sp>
      <p:sp>
        <p:nvSpPr>
          <p:cNvPr id="5" name="">
            <a:extLst xmlns:a="http://schemas.openxmlformats.org/drawingml/2006/main">
              <a:ext uri="{FF2B5EF4-FFF2-40B4-BE49-F238E27FC236}">
                <a16:creationId xmlns:a16="http://schemas.microsoft.com/office/drawing/2014/main" id="{B0B3EEE9-9239-45B4-9080-248040A33B31}"/>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Carte d’électeur de Lucien Delaunay, 1939, recto-verso ; fiche institutionnelle actuelle sur le vote.</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f8fd7792843246a0"/>
          <a:stretch xmlns:a="http://schemas.openxmlformats.org/drawingml/2006/main"/>
        </p:blipFill>
        <p:spPr>
          <a:xfrm xmlns:a="http://schemas.openxmlformats.org/drawingml/2006/main">
            <a:off x="361950" y="2716979"/>
            <a:ext cx="2190750" cy="1709792"/>
          </a:xfrm>
          <a:prstGeom xmlns:a="http://schemas.openxmlformats.org/drawingml/2006/main" prst="roundRect">
            <a:avLst>
              <a:gd name="adj" fmla="val 5217"/>
            </a:avLst>
          </a:prstGeom>
        </p:spPr>
      </p:pic>
      <p:sp>
        <p:nvSpPr>
          <p:cNvPr id="7" name="">
            <a:extLst xmlns:a="http://schemas.openxmlformats.org/drawingml/2006/main">
              <a:ext uri="{FF2B5EF4-FFF2-40B4-BE49-F238E27FC236}">
                <a16:creationId xmlns:a16="http://schemas.microsoft.com/office/drawing/2014/main" id="{4B55CDEA-3C13-4298-9EE1-9D6A6020FF88}"/>
              </a:ext>
            </a:extLst>
          </p:cNvPr>
          <p:cNvSpPr>
            <a:spLocks xmlns:a="http://schemas.openxmlformats.org/drawingml/2006/main" noGrp="1"/>
          </p:cNvSpPr>
          <p:nvPr/>
        </p:nvSpPr>
        <p:spPr>
          <a:xfrm xmlns:a="http://schemas.openxmlformats.org/drawingml/2006/main">
            <a:off x="361950" y="1571625"/>
            <a:ext cx="2190750" cy="4000500"/>
          </a:xfrm>
          <a:prstGeom xmlns:a="http://schemas.openxmlformats.org/drawingml/2006/main" prst="roundRect">
            <a:avLst>
              <a:gd name="adj" fmla="val 5217"/>
            </a:avLst>
          </a:prstGeom>
          <a:noFill xmlns:a="http://schemas.openxmlformats.org/drawingml/2006/main"/>
          <a:ln xmlns:a="http://schemas.openxmlformats.org/drawingml/2006/main" w="9525">
            <a:solidFill>
              <a:srgbClr val="D9B18D"/>
            </a:solidFill>
            <a:prstDash val="solid"/>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df08eda392344c67"/>
          <a:stretch xmlns:a="http://schemas.openxmlformats.org/drawingml/2006/main"/>
        </p:blipFill>
        <p:spPr>
          <a:xfrm xmlns:a="http://schemas.openxmlformats.org/drawingml/2006/main">
            <a:off x="2647950" y="2733642"/>
            <a:ext cx="2190750" cy="1676466"/>
          </a:xfrm>
          <a:prstGeom xmlns:a="http://schemas.openxmlformats.org/drawingml/2006/main" prst="roundRect">
            <a:avLst>
              <a:gd name="adj" fmla="val 5217"/>
            </a:avLst>
          </a:prstGeom>
        </p:spPr>
      </p:pic>
      <p:sp>
        <p:nvSpPr>
          <p:cNvPr id="9" name="">
            <a:extLst xmlns:a="http://schemas.openxmlformats.org/drawingml/2006/main">
              <a:ext uri="{FF2B5EF4-FFF2-40B4-BE49-F238E27FC236}">
                <a16:creationId xmlns:a16="http://schemas.microsoft.com/office/drawing/2014/main" id="{C97F8C64-36B9-4B1B-96C0-092CF3D3CF88}"/>
              </a:ext>
            </a:extLst>
          </p:cNvPr>
          <p:cNvSpPr>
            <a:spLocks xmlns:a="http://schemas.openxmlformats.org/drawingml/2006/main" noGrp="1"/>
          </p:cNvSpPr>
          <p:nvPr/>
        </p:nvSpPr>
        <p:spPr>
          <a:xfrm xmlns:a="http://schemas.openxmlformats.org/drawingml/2006/main">
            <a:off x="2647950" y="1571625"/>
            <a:ext cx="2190750" cy="4000500"/>
          </a:xfrm>
          <a:prstGeom xmlns:a="http://schemas.openxmlformats.org/drawingml/2006/main" prst="roundRect">
            <a:avLst>
              <a:gd name="adj" fmla="val 5217"/>
            </a:avLst>
          </a:prstGeom>
          <a:noFill xmlns:a="http://schemas.openxmlformats.org/drawingml/2006/main"/>
          <a:ln xmlns:a="http://schemas.openxmlformats.org/drawingml/2006/main" w="9525">
            <a:solidFill>
              <a:srgbClr val="D9B18D"/>
            </a:solidFill>
            <a:prstDash val="solid"/>
          </a:ln>
        </p:spPr>
      </p:sp>
      <p:sp>
        <p:nvSpPr>
          <p:cNvPr id="10" name="">
            <a:extLst xmlns:a="http://schemas.openxmlformats.org/drawingml/2006/main">
              <a:ext uri="{FF2B5EF4-FFF2-40B4-BE49-F238E27FC236}">
                <a16:creationId xmlns:a16="http://schemas.microsoft.com/office/drawing/2014/main" id="{200AAC01-5159-4DC7-A566-87F6EAED75E6}"/>
              </a:ext>
            </a:extLst>
          </p:cNvPr>
          <p:cNvSpPr>
            <a:spLocks xmlns:a="http://schemas.openxmlformats.org/drawingml/2006/main" noGrp="1"/>
          </p:cNvSpPr>
          <p:nvPr/>
        </p:nvSpPr>
        <p:spPr>
          <a:xfrm xmlns:a="http://schemas.openxmlformats.org/drawingml/2006/main">
            <a:off x="5029200" y="1571625"/>
            <a:ext cx="3429000" cy="4000500"/>
          </a:xfrm>
          <a:prstGeom xmlns:a="http://schemas.openxmlformats.org/drawingml/2006/main" prst="roundRect">
            <a:avLst>
              <a:gd name="adj" fmla="val 3333"/>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52400" tIns="142875" rIns="152400" bIns="142875" anchor="ctr">
            <a:normAutofit fontScale="100000"/>
          </a:bodyPr>
          <a:lstStyle xmlns:a="http://schemas.openxmlformats.org/drawingml/2006/main"/>
          <a:p xmlns:a="http://schemas.openxmlformats.org/drawingml/2006/main">
            <a:pPr algn="l">
              <a:defRPr sz="1200" b="0" i="0">
                <a:solidFill>
                  <a:srgbClr val="173B57"/>
                </a:solidFill>
                <a:latin typeface="Arial"/>
                <a:ea typeface="Arial"/>
                <a:cs typeface="Arial"/>
              </a:defRPr>
            </a:pPr>
            <a:r>
              <a:t>Au verso de la carte, les instructions expliquent le passage par l’isoloir et l’enveloppe afin de protéger le secret du vote.</a:t>
            </a:r>
          </a:p>
          <a:p xmlns:a="http://schemas.openxmlformats.org/drawingml/2006/main">
            <a:pPr algn="l">
              <a:defRPr sz="1200" b="0" i="0">
                <a:solidFill>
                  <a:srgbClr val="173B57"/>
                </a:solidFill>
                <a:latin typeface="Arial"/>
                <a:ea typeface="Arial"/>
                <a:cs typeface="Arial"/>
              </a:defRPr>
            </a:pPr>
            <a:r>
              <a:t/>
            </a:r>
          </a:p>
          <a:p xmlns:a="http://schemas.openxmlformats.org/drawingml/2006/main">
            <a:pPr algn="l">
              <a:defRPr sz="1200" b="0" i="0">
                <a:solidFill>
                  <a:srgbClr val="173B57"/>
                </a:solidFill>
                <a:latin typeface="Arial"/>
                <a:ea typeface="Arial"/>
                <a:cs typeface="Arial"/>
              </a:defRPr>
            </a:pPr>
            <a:r>
              <a:t>Information institutionnelle actuelle : en France, voter est un droit et un devoir civique, mais ce n’est pas une obligation juridique. L’article 3 de la Constitution exige un suffrage secret.</a:t>
            </a:r>
          </a:p>
        </p:txBody>
      </p:sp>
      <p:sp>
        <p:nvSpPr>
          <p:cNvPr id="11" name="">
            <a:extLst xmlns:a="http://schemas.openxmlformats.org/drawingml/2006/main">
              <a:ext uri="{FF2B5EF4-FFF2-40B4-BE49-F238E27FC236}">
                <a16:creationId xmlns:a16="http://schemas.microsoft.com/office/drawing/2014/main" id="{1FE4F228-7D2D-40F0-9A2D-6B70039BC11D}"/>
              </a:ext>
            </a:extLst>
          </p:cNvPr>
          <p:cNvSpPr>
            <a:spLocks xmlns:a="http://schemas.openxmlformats.org/drawingml/2006/main" noGrp="1"/>
          </p:cNvSpPr>
          <p:nvPr/>
        </p:nvSpPr>
        <p:spPr>
          <a:xfrm xmlns:a="http://schemas.openxmlformats.org/drawingml/2006/main">
            <a:off x="8648700" y="1571625"/>
            <a:ext cx="3143250" cy="4000500"/>
          </a:xfrm>
          <a:prstGeom xmlns:a="http://schemas.openxmlformats.org/drawingml/2006/main" prst="roundRect">
            <a:avLst>
              <a:gd name="adj" fmla="val 3636"/>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133350" tIns="123825" rIns="133350" bIns="123825" anchor="ctr">
            <a:normAutofit fontScale="100000"/>
          </a:bodyPr>
          <a:lstStyle xmlns:a="http://schemas.openxmlformats.org/drawingml/2006/main"/>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1. </a:t>
            </a:r>
            <a:r>
              <a:rPr b="1">
                <a:solidFill>
                  <a:srgbClr val="173B57"/>
                </a:solidFill>
              </a:rPr>
              <a:t>Quels éléments de la carte montrent qu’elle sert à participer à une élection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2. </a:t>
            </a:r>
            <a:r>
              <a:rPr b="1">
                <a:solidFill>
                  <a:srgbClr val="173B57"/>
                </a:solidFill>
              </a:rPr>
              <a:t>Quelles consignes protègent le secret du vote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3. </a:t>
            </a:r>
            <a:r>
              <a:rPr b="1">
                <a:solidFill>
                  <a:srgbClr val="173B57"/>
                </a:solidFill>
              </a:rPr>
              <a:t>En France aujourd’hui, voter est-il obligatoire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4. </a:t>
            </a:r>
            <a:r>
              <a:rPr b="1">
                <a:solidFill>
                  <a:srgbClr val="173B57"/>
                </a:solidFill>
              </a:rPr>
              <a:t>Pourquoi peut-on pourtant parler de devoir civique ?</a:t>
            </a:r>
          </a:p>
        </p:txBody>
      </p:sp>
      <p:sp>
        <p:nvSpPr>
          <p:cNvPr id="12" name="">
            <a:extLst xmlns:a="http://schemas.openxmlformats.org/drawingml/2006/main">
              <a:ext uri="{FF2B5EF4-FFF2-40B4-BE49-F238E27FC236}">
                <a16:creationId xmlns:a16="http://schemas.microsoft.com/office/drawing/2014/main" id="{A12257A1-B5C4-462F-813C-55E2792EE20B}"/>
              </a:ext>
            </a:extLst>
          </p:cNvPr>
          <p:cNvSpPr>
            <a:spLocks xmlns:a="http://schemas.openxmlformats.org/drawingml/2006/main" noGrp="1"/>
          </p:cNvSpPr>
          <p:nvPr/>
        </p:nvSpPr>
        <p:spPr>
          <a:xfrm xmlns:a="http://schemas.openxmlformats.org/drawingml/2006/main">
            <a:off x="476250" y="5715000"/>
            <a:ext cx="8001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77381"/>
          </a:bodyPr>
          <a:lstStyle xmlns:a="http://schemas.openxmlformats.org/drawingml/2006/main"/>
          <a:p xmlns:a="http://schemas.openxmlformats.org/drawingml/2006/main">
            <a:pPr algn="ctr">
              <a:defRPr sz="1050" b="1" i="0">
                <a:solidFill>
                  <a:srgbClr val="B64F16"/>
                </a:solidFill>
                <a:latin typeface="Arial"/>
                <a:ea typeface="Arial"/>
                <a:cs typeface="Arial"/>
              </a:defRPr>
            </a:pPr>
            <a:r>
              <a:t>Fac-similé à observer + transcription fidèle du passage utile</a:t>
            </a:r>
          </a:p>
        </p:txBody>
      </p:sp>
      <p:sp>
        <p:nvSpPr>
          <p:cNvPr id="13" name="">
            <a:extLst xmlns:a="http://schemas.openxmlformats.org/drawingml/2006/main">
              <a:ext uri="{FF2B5EF4-FFF2-40B4-BE49-F238E27FC236}">
                <a16:creationId xmlns:a16="http://schemas.microsoft.com/office/drawing/2014/main" id="{F2D3F79D-583D-4AD4-8C23-05883EF4342A}"/>
              </a:ext>
            </a:extLst>
          </p:cNvPr>
          <p:cNvSpPr>
            <a:spLocks xmlns:a="http://schemas.openxmlformats.org/drawingml/2006/main" noGrp="1"/>
          </p:cNvSpPr>
          <p:nvPr/>
        </p:nvSpPr>
        <p:spPr>
          <a:xfrm xmlns:a="http://schemas.openxmlformats.org/drawingml/2006/main">
            <a:off x="533400" y="6096000"/>
            <a:ext cx="111252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825" b="0" i="1">
                <a:solidFill>
                  <a:srgbClr val="5B6470"/>
                </a:solidFill>
                <a:latin typeface="Arial"/>
                <a:ea typeface="Arial"/>
                <a:cs typeface="Arial"/>
              </a:defRPr>
            </a:pPr>
            <a:r>
              <a:t>Source : Musée de la Libération de Paris – musée du Général Leclerc – musée Jean Moulin, CC0 Paris Musées, inv. MLM1996.3 ; Vie-publique.</a:t>
            </a:r>
          </a:p>
        </p:txBody>
      </p:sp>
      <p:sp>
        <p:nvSpPr>
          <p:cNvPr id="14" name="">
            <a:extLst xmlns:a="http://schemas.openxmlformats.org/drawingml/2006/main">
              <a:ext uri="{FF2B5EF4-FFF2-40B4-BE49-F238E27FC236}">
                <a16:creationId xmlns:a16="http://schemas.microsoft.com/office/drawing/2014/main" id="{3CBDCA6E-9A19-42AB-B4A6-D96F95F7B28D}"/>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5" name="">
            <a:extLst xmlns:a="http://schemas.openxmlformats.org/drawingml/2006/main">
              <a:ext uri="{FF2B5EF4-FFF2-40B4-BE49-F238E27FC236}">
                <a16:creationId xmlns:a16="http://schemas.microsoft.com/office/drawing/2014/main" id="{A0FABE9D-9EA8-4088-82D2-3DE343E10B18}"/>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6" name="">
            <a:extLst xmlns:a="http://schemas.openxmlformats.org/drawingml/2006/main">
              <a:ext uri="{FF2B5EF4-FFF2-40B4-BE49-F238E27FC236}">
                <a16:creationId xmlns:a16="http://schemas.microsoft.com/office/drawing/2014/main" id="{1976851F-6993-48E7-9BAA-6D4253C1791B}"/>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405138270"/>
      </p:ext>
    </p:extLst>
  </p:cSld>
</p:sld>
</file>

<file path=ppt/slides/slide8.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40B7A3A7-AF92-4C5B-BE6B-C931F816A457}"/>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DA673975-F896-4D9A-8C04-BEB8E1161FB8}"/>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C64B3458-2F8D-48FD-BBA4-EF55DE1FA317}"/>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ENQUÊTE-DÉBAT</a:t>
            </a:r>
          </a:p>
        </p:txBody>
      </p:sp>
      <p:sp>
        <p:nvSpPr>
          <p:cNvPr id="4" name="">
            <a:extLst xmlns:a="http://schemas.openxmlformats.org/drawingml/2006/main">
              <a:ext uri="{FF2B5EF4-FFF2-40B4-BE49-F238E27FC236}">
                <a16:creationId xmlns:a16="http://schemas.microsoft.com/office/drawing/2014/main" id="{2E8ADC6B-4B1A-4352-B7FF-C6B996CB6EF4}"/>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Trois situations à trancher</a:t>
            </a:r>
          </a:p>
        </p:txBody>
      </p:sp>
      <p:sp>
        <p:nvSpPr>
          <p:cNvPr id="5" name="">
            <a:extLst xmlns:a="http://schemas.openxmlformats.org/drawingml/2006/main">
              <a:ext uri="{FF2B5EF4-FFF2-40B4-BE49-F238E27FC236}">
                <a16:creationId xmlns:a16="http://schemas.microsoft.com/office/drawing/2014/main" id="{E0D19FB1-8124-40B4-B7CD-AE76C2C4A8C5}"/>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Chaque groupe prépare une décision, une preuve et une explication.</a:t>
            </a:r>
          </a:p>
        </p:txBody>
      </p:sp>
      <p:sp>
        <p:nvSpPr>
          <p:cNvPr id="6" name="">
            <a:extLst xmlns:a="http://schemas.openxmlformats.org/drawingml/2006/main">
              <a:ext uri="{FF2B5EF4-FFF2-40B4-BE49-F238E27FC236}">
                <a16:creationId xmlns:a16="http://schemas.microsoft.com/office/drawing/2014/main" id="{F918A97D-2BAC-48AB-9998-93476C31A9BE}"/>
              </a:ext>
            </a:extLst>
          </p:cNvPr>
          <p:cNvSpPr>
            <a:spLocks xmlns:a="http://schemas.openxmlformats.org/drawingml/2006/main" noGrp="1"/>
          </p:cNvSpPr>
          <p:nvPr/>
        </p:nvSpPr>
        <p:spPr>
          <a:xfrm xmlns:a="http://schemas.openxmlformats.org/drawingml/2006/main">
            <a:off x="523875" y="1714500"/>
            <a:ext cx="3476625" cy="809625"/>
          </a:xfrm>
          <a:prstGeom xmlns:a="http://schemas.openxmlformats.org/drawingml/2006/main" prst="roundRect">
            <a:avLst>
              <a:gd name="adj" fmla="val 14118"/>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575" b="1" i="0">
                <a:solidFill>
                  <a:srgbClr val="FFFFFF"/>
                </a:solidFill>
                <a:latin typeface="Arial"/>
                <a:ea typeface="Arial"/>
                <a:cs typeface="Arial"/>
              </a:defRPr>
            </a:pPr>
            <a:r>
              <a:t>1 · Un citoyen choisit de ne pas voter</a:t>
            </a:r>
          </a:p>
        </p:txBody>
      </p:sp>
      <p:sp>
        <p:nvSpPr>
          <p:cNvPr id="7" name="">
            <a:extLst xmlns:a="http://schemas.openxmlformats.org/drawingml/2006/main">
              <a:ext uri="{FF2B5EF4-FFF2-40B4-BE49-F238E27FC236}">
                <a16:creationId xmlns:a16="http://schemas.microsoft.com/office/drawing/2014/main" id="{E804FDF3-D1D1-45E1-9F8E-F68F9A91063C}"/>
              </a:ext>
            </a:extLst>
          </p:cNvPr>
          <p:cNvSpPr>
            <a:spLocks xmlns:a="http://schemas.openxmlformats.org/drawingml/2006/main" noGrp="1"/>
          </p:cNvSpPr>
          <p:nvPr/>
        </p:nvSpPr>
        <p:spPr>
          <a:xfrm xmlns:a="http://schemas.openxmlformats.org/drawingml/2006/main">
            <a:off x="523875" y="2619375"/>
            <a:ext cx="3476625" cy="904875"/>
          </a:xfrm>
          <a:prstGeom xmlns:a="http://schemas.openxmlformats.org/drawingml/2006/main" prst="roundRect">
            <a:avLst>
              <a:gd name="adj" fmla="val 8421"/>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650" b="1" i="0">
                <a:solidFill>
                  <a:srgbClr val="173B57"/>
                </a:solidFill>
                <a:latin typeface="Arial"/>
                <a:ea typeface="Arial"/>
                <a:cs typeface="Arial"/>
              </a:defRPr>
            </a:pPr>
            <a:r>
              <a:t>Conforme, non conforme ou à nuancer ?</a:t>
            </a:r>
          </a:p>
        </p:txBody>
      </p:sp>
      <p:sp>
        <p:nvSpPr>
          <p:cNvPr id="8" name="">
            <a:extLst xmlns:a="http://schemas.openxmlformats.org/drawingml/2006/main">
              <a:ext uri="{FF2B5EF4-FFF2-40B4-BE49-F238E27FC236}">
                <a16:creationId xmlns:a16="http://schemas.microsoft.com/office/drawing/2014/main" id="{D7851AA1-E073-47AC-8D55-2259C166861F}"/>
              </a:ext>
            </a:extLst>
          </p:cNvPr>
          <p:cNvSpPr>
            <a:spLocks xmlns:a="http://schemas.openxmlformats.org/drawingml/2006/main" noGrp="1"/>
          </p:cNvSpPr>
          <p:nvPr/>
        </p:nvSpPr>
        <p:spPr>
          <a:xfrm xmlns:a="http://schemas.openxmlformats.org/drawingml/2006/main">
            <a:off x="523875" y="3619500"/>
            <a:ext cx="3476625" cy="1428750"/>
          </a:xfrm>
          <a:prstGeom xmlns:a="http://schemas.openxmlformats.org/drawingml/2006/main" prst="roundRect">
            <a:avLst>
              <a:gd name="adj" fmla="val 5333"/>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425" b="0" i="0">
                <a:solidFill>
                  <a:srgbClr val="173B57"/>
                </a:solidFill>
                <a:latin typeface="Arial"/>
                <a:ea typeface="Arial"/>
                <a:cs typeface="Arial"/>
              </a:defRPr>
            </a:pPr>
            <a:r>
              <a:t>Source : notice Vie-publique</a:t>
            </a:r>
          </a:p>
        </p:txBody>
      </p:sp>
      <p:sp>
        <p:nvSpPr>
          <p:cNvPr id="9" name="">
            <a:extLst xmlns:a="http://schemas.openxmlformats.org/drawingml/2006/main">
              <a:ext uri="{FF2B5EF4-FFF2-40B4-BE49-F238E27FC236}">
                <a16:creationId xmlns:a16="http://schemas.microsoft.com/office/drawing/2014/main" id="{1398CD4C-9C1C-468C-9167-E8D163804965}"/>
              </a:ext>
            </a:extLst>
          </p:cNvPr>
          <p:cNvSpPr>
            <a:spLocks xmlns:a="http://schemas.openxmlformats.org/drawingml/2006/main" noGrp="1"/>
          </p:cNvSpPr>
          <p:nvPr/>
        </p:nvSpPr>
        <p:spPr>
          <a:xfrm xmlns:a="http://schemas.openxmlformats.org/drawingml/2006/main">
            <a:off x="4381500" y="1714500"/>
            <a:ext cx="3476625" cy="809625"/>
          </a:xfrm>
          <a:prstGeom xmlns:a="http://schemas.openxmlformats.org/drawingml/2006/main" prst="roundRect">
            <a:avLst>
              <a:gd name="adj" fmla="val 14118"/>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575" b="1" i="0">
                <a:solidFill>
                  <a:srgbClr val="FFFFFF"/>
                </a:solidFill>
                <a:latin typeface="Arial"/>
                <a:ea typeface="Arial"/>
                <a:cs typeface="Arial"/>
              </a:defRPr>
            </a:pPr>
            <a:r>
              <a:t>2 · Un électeur montre son bulletin à tous</a:t>
            </a:r>
          </a:p>
        </p:txBody>
      </p:sp>
      <p:sp>
        <p:nvSpPr>
          <p:cNvPr id="10" name="">
            <a:extLst xmlns:a="http://schemas.openxmlformats.org/drawingml/2006/main">
              <a:ext uri="{FF2B5EF4-FFF2-40B4-BE49-F238E27FC236}">
                <a16:creationId xmlns:a16="http://schemas.microsoft.com/office/drawing/2014/main" id="{8B97749A-093B-44DD-A1C7-A55AE9F5BD9E}"/>
              </a:ext>
            </a:extLst>
          </p:cNvPr>
          <p:cNvSpPr>
            <a:spLocks xmlns:a="http://schemas.openxmlformats.org/drawingml/2006/main" noGrp="1"/>
          </p:cNvSpPr>
          <p:nvPr/>
        </p:nvSpPr>
        <p:spPr>
          <a:xfrm xmlns:a="http://schemas.openxmlformats.org/drawingml/2006/main">
            <a:off x="4381500" y="2619375"/>
            <a:ext cx="3476625" cy="904875"/>
          </a:xfrm>
          <a:prstGeom xmlns:a="http://schemas.openxmlformats.org/drawingml/2006/main" prst="roundRect">
            <a:avLst>
              <a:gd name="adj" fmla="val 8421"/>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650" b="1" i="0">
                <a:solidFill>
                  <a:srgbClr val="173B57"/>
                </a:solidFill>
                <a:latin typeface="Arial"/>
                <a:ea typeface="Arial"/>
                <a:cs typeface="Arial"/>
              </a:defRPr>
            </a:pPr>
            <a:r>
              <a:t>Conforme, non conforme ou à nuancer ?</a:t>
            </a:r>
          </a:p>
        </p:txBody>
      </p:sp>
      <p:sp>
        <p:nvSpPr>
          <p:cNvPr id="11" name="">
            <a:extLst xmlns:a="http://schemas.openxmlformats.org/drawingml/2006/main">
              <a:ext uri="{FF2B5EF4-FFF2-40B4-BE49-F238E27FC236}">
                <a16:creationId xmlns:a16="http://schemas.microsoft.com/office/drawing/2014/main" id="{DB8D6139-70A2-47FA-BBA9-D66B519DFD04}"/>
              </a:ext>
            </a:extLst>
          </p:cNvPr>
          <p:cNvSpPr>
            <a:spLocks xmlns:a="http://schemas.openxmlformats.org/drawingml/2006/main" noGrp="1"/>
          </p:cNvSpPr>
          <p:nvPr/>
        </p:nvSpPr>
        <p:spPr>
          <a:xfrm xmlns:a="http://schemas.openxmlformats.org/drawingml/2006/main">
            <a:off x="4381500" y="3619500"/>
            <a:ext cx="3476625" cy="1428750"/>
          </a:xfrm>
          <a:prstGeom xmlns:a="http://schemas.openxmlformats.org/drawingml/2006/main" prst="roundRect">
            <a:avLst>
              <a:gd name="adj" fmla="val 5333"/>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425" b="0" i="0">
                <a:solidFill>
                  <a:srgbClr val="173B57"/>
                </a:solidFill>
                <a:latin typeface="Arial"/>
                <a:ea typeface="Arial"/>
                <a:cs typeface="Arial"/>
              </a:defRPr>
            </a:pPr>
            <a:r>
              <a:t>Source : carte d’électeur + article 3</a:t>
            </a:r>
          </a:p>
        </p:txBody>
      </p:sp>
      <p:sp>
        <p:nvSpPr>
          <p:cNvPr id="12" name="">
            <a:extLst xmlns:a="http://schemas.openxmlformats.org/drawingml/2006/main">
              <a:ext uri="{FF2B5EF4-FFF2-40B4-BE49-F238E27FC236}">
                <a16:creationId xmlns:a16="http://schemas.microsoft.com/office/drawing/2014/main" id="{A5B70DB8-1A43-44A1-AEA3-DBDDF4EE9EE1}"/>
              </a:ext>
            </a:extLst>
          </p:cNvPr>
          <p:cNvSpPr>
            <a:spLocks xmlns:a="http://schemas.openxmlformats.org/drawingml/2006/main" noGrp="1"/>
          </p:cNvSpPr>
          <p:nvPr/>
        </p:nvSpPr>
        <p:spPr>
          <a:xfrm xmlns:a="http://schemas.openxmlformats.org/drawingml/2006/main">
            <a:off x="8239125" y="1714500"/>
            <a:ext cx="3476625" cy="809625"/>
          </a:xfrm>
          <a:prstGeom xmlns:a="http://schemas.openxmlformats.org/drawingml/2006/main" prst="roundRect">
            <a:avLst>
              <a:gd name="adj" fmla="val 14118"/>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575" b="1" i="0">
                <a:solidFill>
                  <a:srgbClr val="FFFFFF"/>
                </a:solidFill>
                <a:latin typeface="Arial"/>
                <a:ea typeface="Arial"/>
                <a:cs typeface="Arial"/>
              </a:defRPr>
            </a:pPr>
            <a:r>
              <a:t>3 · Le peuple est consulté par référendum</a:t>
            </a:r>
          </a:p>
        </p:txBody>
      </p:sp>
      <p:sp>
        <p:nvSpPr>
          <p:cNvPr id="13" name="">
            <a:extLst xmlns:a="http://schemas.openxmlformats.org/drawingml/2006/main">
              <a:ext uri="{FF2B5EF4-FFF2-40B4-BE49-F238E27FC236}">
                <a16:creationId xmlns:a16="http://schemas.microsoft.com/office/drawing/2014/main" id="{09E8B92E-A60D-47E8-8745-9B2DE0B7AA2A}"/>
              </a:ext>
            </a:extLst>
          </p:cNvPr>
          <p:cNvSpPr>
            <a:spLocks xmlns:a="http://schemas.openxmlformats.org/drawingml/2006/main" noGrp="1"/>
          </p:cNvSpPr>
          <p:nvPr/>
        </p:nvSpPr>
        <p:spPr>
          <a:xfrm xmlns:a="http://schemas.openxmlformats.org/drawingml/2006/main">
            <a:off x="8239125" y="2619375"/>
            <a:ext cx="3476625" cy="904875"/>
          </a:xfrm>
          <a:prstGeom xmlns:a="http://schemas.openxmlformats.org/drawingml/2006/main" prst="roundRect">
            <a:avLst>
              <a:gd name="adj" fmla="val 8421"/>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650" b="1" i="0">
                <a:solidFill>
                  <a:srgbClr val="173B57"/>
                </a:solidFill>
                <a:latin typeface="Arial"/>
                <a:ea typeface="Arial"/>
                <a:cs typeface="Arial"/>
              </a:defRPr>
            </a:pPr>
            <a:r>
              <a:t>Conforme, non conforme ou à nuancer ?</a:t>
            </a:r>
          </a:p>
        </p:txBody>
      </p:sp>
      <p:sp>
        <p:nvSpPr>
          <p:cNvPr id="14" name="">
            <a:extLst xmlns:a="http://schemas.openxmlformats.org/drawingml/2006/main">
              <a:ext uri="{FF2B5EF4-FFF2-40B4-BE49-F238E27FC236}">
                <a16:creationId xmlns:a16="http://schemas.microsoft.com/office/drawing/2014/main" id="{58F95CBE-D94E-4B13-8E30-C73E7983C301}"/>
              </a:ext>
            </a:extLst>
          </p:cNvPr>
          <p:cNvSpPr>
            <a:spLocks xmlns:a="http://schemas.openxmlformats.org/drawingml/2006/main" noGrp="1"/>
          </p:cNvSpPr>
          <p:nvPr/>
        </p:nvSpPr>
        <p:spPr>
          <a:xfrm xmlns:a="http://schemas.openxmlformats.org/drawingml/2006/main">
            <a:off x="8239125" y="3619500"/>
            <a:ext cx="3476625" cy="1428750"/>
          </a:xfrm>
          <a:prstGeom xmlns:a="http://schemas.openxmlformats.org/drawingml/2006/main" prst="roundRect">
            <a:avLst>
              <a:gd name="adj" fmla="val 5333"/>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425" b="0" i="0">
                <a:solidFill>
                  <a:srgbClr val="173B57"/>
                </a:solidFill>
                <a:latin typeface="Arial"/>
                <a:ea typeface="Arial"/>
                <a:cs typeface="Arial"/>
              </a:defRPr>
            </a:pPr>
            <a:r>
              <a:t>Source : article 3</a:t>
            </a:r>
          </a:p>
        </p:txBody>
      </p:sp>
      <p:sp>
        <p:nvSpPr>
          <p:cNvPr id="15" name="">
            <a:extLst xmlns:a="http://schemas.openxmlformats.org/drawingml/2006/main">
              <a:ext uri="{FF2B5EF4-FFF2-40B4-BE49-F238E27FC236}">
                <a16:creationId xmlns:a16="http://schemas.microsoft.com/office/drawing/2014/main" id="{02FA89B8-3E87-4962-B324-9C49502FF768}"/>
              </a:ext>
            </a:extLst>
          </p:cNvPr>
          <p:cNvSpPr>
            <a:spLocks xmlns:a="http://schemas.openxmlformats.org/drawingml/2006/main" noGrp="1"/>
          </p:cNvSpPr>
          <p:nvPr/>
        </p:nvSpPr>
        <p:spPr>
          <a:xfrm xmlns:a="http://schemas.openxmlformats.org/drawingml/2006/main">
            <a:off x="1238250" y="5429250"/>
            <a:ext cx="9715500" cy="619125"/>
          </a:xfrm>
          <a:prstGeom xmlns:a="http://schemas.openxmlformats.org/drawingml/2006/main" prst="roundRect">
            <a:avLst>
              <a:gd name="adj" fmla="val 18462"/>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650" b="1" i="0">
                <a:solidFill>
                  <a:srgbClr val="173B57"/>
                </a:solidFill>
                <a:latin typeface="Arial"/>
                <a:ea typeface="Arial"/>
                <a:cs typeface="Arial"/>
              </a:defRPr>
            </a:pPr>
            <a:r>
              <a:t>Le rapporteur commence par : « Nous décidons que… car le document dit/montre… »</a:t>
            </a:r>
          </a:p>
        </p:txBody>
      </p:sp>
      <p:sp>
        <p:nvSpPr>
          <p:cNvPr id="16" name="">
            <a:extLst xmlns:a="http://schemas.openxmlformats.org/drawingml/2006/main">
              <a:ext uri="{FF2B5EF4-FFF2-40B4-BE49-F238E27FC236}">
                <a16:creationId xmlns:a16="http://schemas.microsoft.com/office/drawing/2014/main" id="{AC5EF3B2-FE45-4195-9099-E25451DF1620}"/>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7" name="">
            <a:extLst xmlns:a="http://schemas.openxmlformats.org/drawingml/2006/main">
              <a:ext uri="{FF2B5EF4-FFF2-40B4-BE49-F238E27FC236}">
                <a16:creationId xmlns:a16="http://schemas.microsoft.com/office/drawing/2014/main" id="{EB16A233-7597-439F-B63A-9428D899F55A}"/>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8" name="">
            <a:extLst xmlns:a="http://schemas.openxmlformats.org/drawingml/2006/main">
              <a:ext uri="{FF2B5EF4-FFF2-40B4-BE49-F238E27FC236}">
                <a16:creationId xmlns:a16="http://schemas.microsoft.com/office/drawing/2014/main" id="{04A86126-BCCD-41F7-90A9-4F7AAED6C0FE}"/>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2041006673"/>
      </p:ext>
    </p:extLst>
  </p:cSld>
</p:sld>
</file>

<file path=ppt/slides/slide9.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405360DC-55BB-4350-B364-E0DD0E9EDAC6}"/>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4E6CF71C-6BB0-44B6-A0F5-64BCEAD9CA71}"/>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375D4869-6682-4522-AC5E-F731D51174E3}"/>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MISE EN COMMUN</a:t>
            </a:r>
          </a:p>
        </p:txBody>
      </p:sp>
      <p:sp>
        <p:nvSpPr>
          <p:cNvPr id="4" name="">
            <a:extLst xmlns:a="http://schemas.openxmlformats.org/drawingml/2006/main">
              <a:ext uri="{FF2B5EF4-FFF2-40B4-BE49-F238E27FC236}">
                <a16:creationId xmlns:a16="http://schemas.microsoft.com/office/drawing/2014/main" id="{D027120D-E9EC-471C-8C6E-1E4FC37CEF77}"/>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Décider… puis justifier avec une source</a:t>
            </a:r>
          </a:p>
        </p:txBody>
      </p:sp>
      <p:sp>
        <p:nvSpPr>
          <p:cNvPr id="5" name="">
            <a:extLst xmlns:a="http://schemas.openxmlformats.org/drawingml/2006/main">
              <a:ext uri="{FF2B5EF4-FFF2-40B4-BE49-F238E27FC236}">
                <a16:creationId xmlns:a16="http://schemas.microsoft.com/office/drawing/2014/main" id="{70598F02-2B98-42C4-A4F6-8AEDCB2FD9E2}"/>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Chaque groupe prépare une décision, une preuve et une explication.</a:t>
            </a:r>
          </a:p>
        </p:txBody>
      </p:sp>
      <p:sp>
        <p:nvSpPr>
          <p:cNvPr id="6" name="">
            <a:extLst xmlns:a="http://schemas.openxmlformats.org/drawingml/2006/main">
              <a:ext uri="{FF2B5EF4-FFF2-40B4-BE49-F238E27FC236}">
                <a16:creationId xmlns:a16="http://schemas.microsoft.com/office/drawing/2014/main" id="{C96CDBE4-9F01-42D2-83A2-CABD3CD86830}"/>
              </a:ext>
            </a:extLst>
          </p:cNvPr>
          <p:cNvSpPr>
            <a:spLocks xmlns:a="http://schemas.openxmlformats.org/drawingml/2006/main" noGrp="1"/>
          </p:cNvSpPr>
          <p:nvPr/>
        </p:nvSpPr>
        <p:spPr>
          <a:xfrm xmlns:a="http://schemas.openxmlformats.org/drawingml/2006/main">
            <a:off x="523875" y="1714500"/>
            <a:ext cx="3476625" cy="809625"/>
          </a:xfrm>
          <a:prstGeom xmlns:a="http://schemas.openxmlformats.org/drawingml/2006/main" prst="roundRect">
            <a:avLst>
              <a:gd name="adj" fmla="val 14118"/>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575" b="1" i="0">
                <a:solidFill>
                  <a:srgbClr val="FFFFFF"/>
                </a:solidFill>
                <a:latin typeface="Arial"/>
                <a:ea typeface="Arial"/>
                <a:cs typeface="Arial"/>
              </a:defRPr>
            </a:pPr>
            <a:r>
              <a:t>1 · Un citoyen ne vote pas</a:t>
            </a:r>
          </a:p>
        </p:txBody>
      </p:sp>
      <p:sp>
        <p:nvSpPr>
          <p:cNvPr id="7" name="">
            <a:extLst xmlns:a="http://schemas.openxmlformats.org/drawingml/2006/main">
              <a:ext uri="{FF2B5EF4-FFF2-40B4-BE49-F238E27FC236}">
                <a16:creationId xmlns:a16="http://schemas.microsoft.com/office/drawing/2014/main" id="{08ECB560-DE56-407E-B408-72A84EDF6B4E}"/>
              </a:ext>
            </a:extLst>
          </p:cNvPr>
          <p:cNvSpPr>
            <a:spLocks xmlns:a="http://schemas.openxmlformats.org/drawingml/2006/main" noGrp="1"/>
          </p:cNvSpPr>
          <p:nvPr/>
        </p:nvSpPr>
        <p:spPr>
          <a:xfrm xmlns:a="http://schemas.openxmlformats.org/drawingml/2006/main">
            <a:off x="523875" y="2619375"/>
            <a:ext cx="3476625" cy="904875"/>
          </a:xfrm>
          <a:prstGeom xmlns:a="http://schemas.openxmlformats.org/drawingml/2006/main" prst="roundRect">
            <a:avLst>
              <a:gd name="adj" fmla="val 8421"/>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650" b="1" i="0">
                <a:solidFill>
                  <a:srgbClr val="2E7D32"/>
                </a:solidFill>
                <a:latin typeface="Arial"/>
                <a:ea typeface="Arial"/>
                <a:cs typeface="Arial"/>
              </a:defRPr>
            </a:pPr>
            <a:r>
              <a:t>À NUANCER</a:t>
            </a:r>
          </a:p>
        </p:txBody>
      </p:sp>
      <p:sp>
        <p:nvSpPr>
          <p:cNvPr id="8" name="">
            <a:extLst xmlns:a="http://schemas.openxmlformats.org/drawingml/2006/main">
              <a:ext uri="{FF2B5EF4-FFF2-40B4-BE49-F238E27FC236}">
                <a16:creationId xmlns:a16="http://schemas.microsoft.com/office/drawing/2014/main" id="{F5FC795B-D64A-4B62-9C6D-C8F322538600}"/>
              </a:ext>
            </a:extLst>
          </p:cNvPr>
          <p:cNvSpPr>
            <a:spLocks xmlns:a="http://schemas.openxmlformats.org/drawingml/2006/main" noGrp="1"/>
          </p:cNvSpPr>
          <p:nvPr/>
        </p:nvSpPr>
        <p:spPr>
          <a:xfrm xmlns:a="http://schemas.openxmlformats.org/drawingml/2006/main">
            <a:off x="523875" y="3619500"/>
            <a:ext cx="3476625" cy="1428750"/>
          </a:xfrm>
          <a:prstGeom xmlns:a="http://schemas.openxmlformats.org/drawingml/2006/main" prst="roundRect">
            <a:avLst>
              <a:gd name="adj" fmla="val 5333"/>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425" b="1" i="0">
                <a:solidFill>
                  <a:srgbClr val="173B57"/>
                </a:solidFill>
                <a:latin typeface="Arial"/>
                <a:ea typeface="Arial"/>
                <a:cs typeface="Arial"/>
              </a:defRPr>
            </a:pPr>
            <a:r>
              <a:t>Le vote n’est pas obligatoire, mais il est un devoir civique.</a:t>
            </a:r>
          </a:p>
        </p:txBody>
      </p:sp>
      <p:sp>
        <p:nvSpPr>
          <p:cNvPr id="9" name="">
            <a:extLst xmlns:a="http://schemas.openxmlformats.org/drawingml/2006/main">
              <a:ext uri="{FF2B5EF4-FFF2-40B4-BE49-F238E27FC236}">
                <a16:creationId xmlns:a16="http://schemas.microsoft.com/office/drawing/2014/main" id="{60D0C37F-3A97-436D-BB36-9B9902C97697}"/>
              </a:ext>
            </a:extLst>
          </p:cNvPr>
          <p:cNvSpPr>
            <a:spLocks xmlns:a="http://schemas.openxmlformats.org/drawingml/2006/main" noGrp="1"/>
          </p:cNvSpPr>
          <p:nvPr/>
        </p:nvSpPr>
        <p:spPr>
          <a:xfrm xmlns:a="http://schemas.openxmlformats.org/drawingml/2006/main">
            <a:off x="4381500" y="1714500"/>
            <a:ext cx="3476625" cy="809625"/>
          </a:xfrm>
          <a:prstGeom xmlns:a="http://schemas.openxmlformats.org/drawingml/2006/main" prst="roundRect">
            <a:avLst>
              <a:gd name="adj" fmla="val 14118"/>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575" b="1" i="0">
                <a:solidFill>
                  <a:srgbClr val="FFFFFF"/>
                </a:solidFill>
                <a:latin typeface="Arial"/>
                <a:ea typeface="Arial"/>
                <a:cs typeface="Arial"/>
              </a:defRPr>
            </a:pPr>
            <a:r>
              <a:t>2 · Le bulletin est montré à tous</a:t>
            </a:r>
          </a:p>
        </p:txBody>
      </p:sp>
      <p:sp>
        <p:nvSpPr>
          <p:cNvPr id="10" name="">
            <a:extLst xmlns:a="http://schemas.openxmlformats.org/drawingml/2006/main">
              <a:ext uri="{FF2B5EF4-FFF2-40B4-BE49-F238E27FC236}">
                <a16:creationId xmlns:a16="http://schemas.microsoft.com/office/drawing/2014/main" id="{265FA3E6-2F8B-46C0-8A8D-5A61C3445AD3}"/>
              </a:ext>
            </a:extLst>
          </p:cNvPr>
          <p:cNvSpPr>
            <a:spLocks xmlns:a="http://schemas.openxmlformats.org/drawingml/2006/main" noGrp="1"/>
          </p:cNvSpPr>
          <p:nvPr/>
        </p:nvSpPr>
        <p:spPr>
          <a:xfrm xmlns:a="http://schemas.openxmlformats.org/drawingml/2006/main">
            <a:off x="4381500" y="2619375"/>
            <a:ext cx="3476625" cy="904875"/>
          </a:xfrm>
          <a:prstGeom xmlns:a="http://schemas.openxmlformats.org/drawingml/2006/main" prst="roundRect">
            <a:avLst>
              <a:gd name="adj" fmla="val 8421"/>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650" b="1" i="0">
                <a:solidFill>
                  <a:srgbClr val="C53D32"/>
                </a:solidFill>
                <a:latin typeface="Arial"/>
                <a:ea typeface="Arial"/>
                <a:cs typeface="Arial"/>
              </a:defRPr>
            </a:pPr>
            <a:r>
              <a:t>NON CONFORME</a:t>
            </a:r>
          </a:p>
        </p:txBody>
      </p:sp>
      <p:sp>
        <p:nvSpPr>
          <p:cNvPr id="11" name="">
            <a:extLst xmlns:a="http://schemas.openxmlformats.org/drawingml/2006/main">
              <a:ext uri="{FF2B5EF4-FFF2-40B4-BE49-F238E27FC236}">
                <a16:creationId xmlns:a16="http://schemas.microsoft.com/office/drawing/2014/main" id="{16562BBF-9541-4D98-B23A-D59DEBE5AC77}"/>
              </a:ext>
            </a:extLst>
          </p:cNvPr>
          <p:cNvSpPr>
            <a:spLocks xmlns:a="http://schemas.openxmlformats.org/drawingml/2006/main" noGrp="1"/>
          </p:cNvSpPr>
          <p:nvPr/>
        </p:nvSpPr>
        <p:spPr>
          <a:xfrm xmlns:a="http://schemas.openxmlformats.org/drawingml/2006/main">
            <a:off x="4381500" y="3619500"/>
            <a:ext cx="3476625" cy="1428750"/>
          </a:xfrm>
          <a:prstGeom xmlns:a="http://schemas.openxmlformats.org/drawingml/2006/main" prst="roundRect">
            <a:avLst>
              <a:gd name="adj" fmla="val 5333"/>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425" b="1" i="0">
                <a:solidFill>
                  <a:srgbClr val="173B57"/>
                </a:solidFill>
                <a:latin typeface="Arial"/>
                <a:ea typeface="Arial"/>
                <a:cs typeface="Arial"/>
              </a:defRPr>
            </a:pPr>
            <a:r>
              <a:t>L’article 3 exige un suffrage secret ; l’isoloir le protège.</a:t>
            </a:r>
          </a:p>
        </p:txBody>
      </p:sp>
      <p:sp>
        <p:nvSpPr>
          <p:cNvPr id="12" name="">
            <a:extLst xmlns:a="http://schemas.openxmlformats.org/drawingml/2006/main">
              <a:ext uri="{FF2B5EF4-FFF2-40B4-BE49-F238E27FC236}">
                <a16:creationId xmlns:a16="http://schemas.microsoft.com/office/drawing/2014/main" id="{F8F7A5E5-0183-4062-A875-BFBCCF7709B8}"/>
              </a:ext>
            </a:extLst>
          </p:cNvPr>
          <p:cNvSpPr>
            <a:spLocks xmlns:a="http://schemas.openxmlformats.org/drawingml/2006/main" noGrp="1"/>
          </p:cNvSpPr>
          <p:nvPr/>
        </p:nvSpPr>
        <p:spPr>
          <a:xfrm xmlns:a="http://schemas.openxmlformats.org/drawingml/2006/main">
            <a:off x="8239125" y="1714500"/>
            <a:ext cx="3476625" cy="809625"/>
          </a:xfrm>
          <a:prstGeom xmlns:a="http://schemas.openxmlformats.org/drawingml/2006/main" prst="roundRect">
            <a:avLst>
              <a:gd name="adj" fmla="val 14118"/>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575" b="1" i="0">
                <a:solidFill>
                  <a:srgbClr val="FFFFFF"/>
                </a:solidFill>
                <a:latin typeface="Arial"/>
                <a:ea typeface="Arial"/>
                <a:cs typeface="Arial"/>
              </a:defRPr>
            </a:pPr>
            <a:r>
              <a:t>3 · Le peuple choisit par référendum</a:t>
            </a:r>
          </a:p>
        </p:txBody>
      </p:sp>
      <p:sp>
        <p:nvSpPr>
          <p:cNvPr id="13" name="">
            <a:extLst xmlns:a="http://schemas.openxmlformats.org/drawingml/2006/main">
              <a:ext uri="{FF2B5EF4-FFF2-40B4-BE49-F238E27FC236}">
                <a16:creationId xmlns:a16="http://schemas.microsoft.com/office/drawing/2014/main" id="{9D46AB6D-2F4A-4815-B881-54ACBF318E3E}"/>
              </a:ext>
            </a:extLst>
          </p:cNvPr>
          <p:cNvSpPr>
            <a:spLocks xmlns:a="http://schemas.openxmlformats.org/drawingml/2006/main" noGrp="1"/>
          </p:cNvSpPr>
          <p:nvPr/>
        </p:nvSpPr>
        <p:spPr>
          <a:xfrm xmlns:a="http://schemas.openxmlformats.org/drawingml/2006/main">
            <a:off x="8239125" y="2619375"/>
            <a:ext cx="3476625" cy="904875"/>
          </a:xfrm>
          <a:prstGeom xmlns:a="http://schemas.openxmlformats.org/drawingml/2006/main" prst="roundRect">
            <a:avLst>
              <a:gd name="adj" fmla="val 8421"/>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650" b="1" i="0">
                <a:solidFill>
                  <a:srgbClr val="2E7D32"/>
                </a:solidFill>
                <a:latin typeface="Arial"/>
                <a:ea typeface="Arial"/>
                <a:cs typeface="Arial"/>
              </a:defRPr>
            </a:pPr>
            <a:r>
              <a:t>CONFORME</a:t>
            </a:r>
          </a:p>
        </p:txBody>
      </p:sp>
      <p:sp>
        <p:nvSpPr>
          <p:cNvPr id="14" name="">
            <a:extLst xmlns:a="http://schemas.openxmlformats.org/drawingml/2006/main">
              <a:ext uri="{FF2B5EF4-FFF2-40B4-BE49-F238E27FC236}">
                <a16:creationId xmlns:a16="http://schemas.microsoft.com/office/drawing/2014/main" id="{508DE2B0-1D94-4D63-8AD8-192965A59BC8}"/>
              </a:ext>
            </a:extLst>
          </p:cNvPr>
          <p:cNvSpPr>
            <a:spLocks xmlns:a="http://schemas.openxmlformats.org/drawingml/2006/main" noGrp="1"/>
          </p:cNvSpPr>
          <p:nvPr/>
        </p:nvSpPr>
        <p:spPr>
          <a:xfrm xmlns:a="http://schemas.openxmlformats.org/drawingml/2006/main">
            <a:off x="8239125" y="3619500"/>
            <a:ext cx="3476625" cy="1428750"/>
          </a:xfrm>
          <a:prstGeom xmlns:a="http://schemas.openxmlformats.org/drawingml/2006/main" prst="roundRect">
            <a:avLst>
              <a:gd name="adj" fmla="val 5333"/>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425" b="1" i="0">
                <a:solidFill>
                  <a:srgbClr val="173B57"/>
                </a:solidFill>
                <a:latin typeface="Arial"/>
                <a:ea typeface="Arial"/>
                <a:cs typeface="Arial"/>
              </a:defRPr>
            </a:pPr>
            <a:r>
              <a:t>L’article 3 prévoit la voie du référendum.</a:t>
            </a:r>
          </a:p>
        </p:txBody>
      </p:sp>
      <p:sp>
        <p:nvSpPr>
          <p:cNvPr id="15" name="">
            <a:extLst xmlns:a="http://schemas.openxmlformats.org/drawingml/2006/main">
              <a:ext uri="{FF2B5EF4-FFF2-40B4-BE49-F238E27FC236}">
                <a16:creationId xmlns:a16="http://schemas.microsoft.com/office/drawing/2014/main" id="{49147C35-CA2F-44E4-8D3A-B460C3624ED9}"/>
              </a:ext>
            </a:extLst>
          </p:cNvPr>
          <p:cNvSpPr>
            <a:spLocks xmlns:a="http://schemas.openxmlformats.org/drawingml/2006/main" noGrp="1"/>
          </p:cNvSpPr>
          <p:nvPr/>
        </p:nvSpPr>
        <p:spPr>
          <a:xfrm xmlns:a="http://schemas.openxmlformats.org/drawingml/2006/main">
            <a:off x="1238250" y="5429250"/>
            <a:ext cx="9715500" cy="619125"/>
          </a:xfrm>
          <a:prstGeom xmlns:a="http://schemas.openxmlformats.org/drawingml/2006/main" prst="roundRect">
            <a:avLst>
              <a:gd name="adj" fmla="val 18462"/>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650" b="1" i="0">
                <a:solidFill>
                  <a:srgbClr val="2E7D32"/>
                </a:solidFill>
                <a:latin typeface="Arial"/>
                <a:ea typeface="Arial"/>
                <a:cs typeface="Arial"/>
              </a:defRPr>
            </a:pPr>
            <a:r>
              <a:t>Une décision démocratique se justifie par une règle ou une source précise.</a:t>
            </a:r>
          </a:p>
        </p:txBody>
      </p:sp>
      <p:sp>
        <p:nvSpPr>
          <p:cNvPr id="16" name="">
            <a:extLst xmlns:a="http://schemas.openxmlformats.org/drawingml/2006/main">
              <a:ext uri="{FF2B5EF4-FFF2-40B4-BE49-F238E27FC236}">
                <a16:creationId xmlns:a16="http://schemas.microsoft.com/office/drawing/2014/main" id="{77AD2B77-A9DE-4240-A495-C9A2F729C7ED}"/>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7" name="">
            <a:extLst xmlns:a="http://schemas.openxmlformats.org/drawingml/2006/main">
              <a:ext uri="{FF2B5EF4-FFF2-40B4-BE49-F238E27FC236}">
                <a16:creationId xmlns:a16="http://schemas.microsoft.com/office/drawing/2014/main" id="{6E839B97-DDAB-4F97-9FD3-709FE2F37158}"/>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8" name="">
            <a:extLst xmlns:a="http://schemas.openxmlformats.org/drawingml/2006/main">
              <a:ext uri="{FF2B5EF4-FFF2-40B4-BE49-F238E27FC236}">
                <a16:creationId xmlns:a16="http://schemas.microsoft.com/office/drawing/2014/main" id="{3AEF25BD-52EA-4152-96F3-7F5CE0448300}"/>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77275457"/>
      </p:ext>
    </p:extLst>
  </p:cSld>
</p:sld>
</file>

<file path=ppt/slides/slide10.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9031EDBE-8D77-4588-A4F1-76443311F432}"/>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E3EB3F0C-D452-465D-A2A8-6CC1563928F7}"/>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5CA4E401-0BB9-4DFE-A151-7189E0498B8F}"/>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3 · TRACE ÉCRITE</a:t>
            </a:r>
          </a:p>
        </p:txBody>
      </p:sp>
      <p:sp>
        <p:nvSpPr>
          <p:cNvPr id="4" name="">
            <a:extLst xmlns:a="http://schemas.openxmlformats.org/drawingml/2006/main">
              <a:ext uri="{FF2B5EF4-FFF2-40B4-BE49-F238E27FC236}">
                <a16:creationId xmlns:a16="http://schemas.microsoft.com/office/drawing/2014/main" id="{DB81C671-FB3D-4CF3-8BAD-F77BC1AEEA9C}"/>
              </a:ext>
            </a:extLst>
          </p:cNvPr>
          <p:cNvSpPr>
            <a:spLocks xmlns:a="http://schemas.openxmlformats.org/drawingml/2006/main" noGrp="1"/>
          </p:cNvSpPr>
          <p:nvPr/>
        </p:nvSpPr>
        <p:spPr>
          <a:xfrm xmlns:a="http://schemas.openxmlformats.org/drawingml/2006/main">
            <a:off x="457200" y="628650"/>
            <a:ext cx="8763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0057B8"/>
                </a:solidFill>
                <a:latin typeface="Arial"/>
                <a:ea typeface="Arial"/>
                <a:cs typeface="Arial"/>
              </a:defRPr>
            </a:pPr>
            <a:r>
              <a:t>Faire vivre la démocratie</a:t>
            </a:r>
          </a:p>
        </p:txBody>
      </p:sp>
      <p:sp>
        <p:nvSpPr>
          <p:cNvPr id="5" name="">
            <a:extLst xmlns:a="http://schemas.openxmlformats.org/drawingml/2006/main">
              <a:ext uri="{FF2B5EF4-FFF2-40B4-BE49-F238E27FC236}">
                <a16:creationId xmlns:a16="http://schemas.microsoft.com/office/drawing/2014/main" id="{E62F6D80-C1FD-4E51-85F3-CB4B099CE2CA}"/>
              </a:ext>
            </a:extLst>
          </p:cNvPr>
          <p:cNvSpPr>
            <a:spLocks xmlns:a="http://schemas.openxmlformats.org/drawingml/2006/main" noGrp="1"/>
          </p:cNvSpPr>
          <p:nvPr/>
        </p:nvSpPr>
        <p:spPr>
          <a:xfrm xmlns:a="http://schemas.openxmlformats.org/drawingml/2006/main">
            <a:off x="457200" y="1162050"/>
            <a:ext cx="4953000" cy="28575"/>
          </a:xfrm>
          <a:prstGeom xmlns:a="http://schemas.openxmlformats.org/drawingml/2006/main" prst="rect">
            <a:avLst/>
          </a:prstGeom>
          <a:solidFill xmlns:a="http://schemas.openxmlformats.org/drawingml/2006/main">
            <a:srgbClr val="D62828"/>
          </a:solidFill>
          <a:ln xmlns:a="http://schemas.openxmlformats.org/drawingml/2006/main" w="0">
            <a:solidFill>
              <a:srgbClr val="D62828"/>
            </a:solidFill>
            <a:prstDash val="solid"/>
          </a:ln>
        </p:spPr>
      </p:sp>
      <p:sp>
        <p:nvSpPr>
          <p:cNvPr id="6" name="">
            <a:extLst xmlns:a="http://schemas.openxmlformats.org/drawingml/2006/main">
              <a:ext uri="{FF2B5EF4-FFF2-40B4-BE49-F238E27FC236}">
                <a16:creationId xmlns:a16="http://schemas.microsoft.com/office/drawing/2014/main" id="{F858F6DE-C79E-4909-90D8-08DB875CA8F1}"/>
              </a:ext>
            </a:extLst>
          </p:cNvPr>
          <p:cNvSpPr>
            <a:spLocks xmlns:a="http://schemas.openxmlformats.org/drawingml/2006/main" noGrp="1"/>
          </p:cNvSpPr>
          <p:nvPr/>
        </p:nvSpPr>
        <p:spPr>
          <a:xfrm xmlns:a="http://schemas.openxmlformats.org/drawingml/2006/main">
            <a:off x="457200" y="1238250"/>
            <a:ext cx="4953000" cy="28575"/>
          </a:xfrm>
          <a:prstGeom xmlns:a="http://schemas.openxmlformats.org/drawingml/2006/main" prst="rect">
            <a:avLst/>
          </a:prstGeom>
          <a:solidFill xmlns:a="http://schemas.openxmlformats.org/drawingml/2006/main">
            <a:srgbClr val="D62828"/>
          </a:solidFill>
          <a:ln xmlns:a="http://schemas.openxmlformats.org/drawingml/2006/main" w="0">
            <a:solidFill>
              <a:srgbClr val="D62828"/>
            </a:solidFill>
            <a:prstDash val="solid"/>
          </a:ln>
        </p:spPr>
      </p:sp>
      <p:sp>
        <p:nvSpPr>
          <p:cNvPr id="7" name="">
            <a:extLst xmlns:a="http://schemas.openxmlformats.org/drawingml/2006/main">
              <a:ext uri="{FF2B5EF4-FFF2-40B4-BE49-F238E27FC236}">
                <a16:creationId xmlns:a16="http://schemas.microsoft.com/office/drawing/2014/main" id="{49842DFA-0C28-450E-B599-4F1B22238D08}"/>
              </a:ext>
            </a:extLst>
          </p:cNvPr>
          <p:cNvSpPr>
            <a:spLocks xmlns:a="http://schemas.openxmlformats.org/drawingml/2006/main" noGrp="1"/>
          </p:cNvSpPr>
          <p:nvPr/>
        </p:nvSpPr>
        <p:spPr>
          <a:xfrm xmlns:a="http://schemas.openxmlformats.org/drawingml/2006/main">
            <a:off x="9810750" y="685800"/>
            <a:ext cx="1619250" cy="361950"/>
          </a:xfrm>
          <a:prstGeom xmlns:a="http://schemas.openxmlformats.org/drawingml/2006/main" prst="roundRect">
            <a:avLst>
              <a:gd name="adj" fmla="val 21053"/>
            </a:avLst>
          </a:prstGeom>
          <a:solidFill xmlns:a="http://schemas.openxmlformats.org/drawingml/2006/main">
            <a:srgbClr val="C53D32"/>
          </a:solidFill>
          <a:ln xmlns:a="http://schemas.openxmlformats.org/drawingml/2006/main" w="0">
            <a:noFill/>
            <a:prstDash val="solid"/>
          </a:ln>
        </p:spPr>
        <p:txBody>
          <a:bodyPr xmlns:a="http://schemas.openxmlformats.org/drawingml/2006/main" wrap="square" lIns="76200" tIns="57150" rIns="76200" bIns="57150" anchor="ctr">
            <a:normAutofit fontScale="98674"/>
          </a:bodyPr>
          <a:lstStyle xmlns:a="http://schemas.openxmlformats.org/drawingml/2006/main"/>
          <a:p xmlns:a="http://schemas.openxmlformats.org/drawingml/2006/main">
            <a:pPr algn="ctr">
              <a:defRPr sz="1350" b="1" i="0">
                <a:solidFill>
                  <a:srgbClr val="FFFFFF"/>
                </a:solidFill>
                <a:latin typeface="Arial"/>
                <a:ea typeface="Arial"/>
                <a:cs typeface="Arial"/>
              </a:defRPr>
            </a:pPr>
            <a:r>
              <a:t>À copier</a:t>
            </a:r>
          </a:p>
        </p:txBody>
      </p:sp>
      <p:sp>
        <p:nvSpPr>
          <p:cNvPr id="8" name="">
            <a:extLst xmlns:a="http://schemas.openxmlformats.org/drawingml/2006/main">
              <a:ext uri="{FF2B5EF4-FFF2-40B4-BE49-F238E27FC236}">
                <a16:creationId xmlns:a16="http://schemas.microsoft.com/office/drawing/2014/main" id="{892EA7CF-ADDC-488E-B2AA-70B430DBD52A}"/>
              </a:ext>
            </a:extLst>
          </p:cNvPr>
          <p:cNvSpPr>
            <a:spLocks xmlns:a="http://schemas.openxmlformats.org/drawingml/2006/main" noGrp="1"/>
          </p:cNvSpPr>
          <p:nvPr/>
        </p:nvSpPr>
        <p:spPr>
          <a:xfrm xmlns:a="http://schemas.openxmlformats.org/drawingml/2006/main">
            <a:off x="685800" y="1428750"/>
            <a:ext cx="10820400" cy="461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114300" tIns="95250" rIns="114300" bIns="95250" anchor="t">
            <a:normAutofit fontScale="100000"/>
          </a:bodyPr>
          <a:lstStyle xmlns:a="http://schemas.openxmlformats.org/drawingml/2006/main"/>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La Constitution de </a:t>
            </a:r>
            <a:r>
              <a:rPr b="1">
                <a:solidFill>
                  <a:srgbClr val="D62828"/>
                </a:solidFill>
              </a:rPr>
              <a:t>1958</a:t>
            </a:r>
            <a:r>
              <a:rPr b="0">
                <a:solidFill>
                  <a:srgbClr val="0057B8"/>
                </a:solidFill>
              </a:rPr>
              <a:t> affirme que la </a:t>
            </a:r>
            <a:r>
              <a:rPr b="1">
                <a:solidFill>
                  <a:srgbClr val="D62828"/>
                </a:solidFill>
              </a:rPr>
              <a:t>souveraineté nationale</a:t>
            </a:r>
            <a:r>
              <a:rPr b="0">
                <a:solidFill>
                  <a:srgbClr val="0057B8"/>
                </a:solidFill>
              </a:rPr>
              <a:t> appartient au peuple.</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Les citoyens l’exercent en élisant des </a:t>
            </a:r>
            <a:r>
              <a:rPr b="1">
                <a:solidFill>
                  <a:srgbClr val="D62828"/>
                </a:solidFill>
              </a:rPr>
              <a:t>représentants</a:t>
            </a:r>
            <a:r>
              <a:rPr b="0">
                <a:solidFill>
                  <a:srgbClr val="0057B8"/>
                </a:solidFill>
              </a:rPr>
              <a:t> ou directement par </a:t>
            </a:r>
            <a:r>
              <a:rPr b="1">
                <a:solidFill>
                  <a:srgbClr val="D62828"/>
                </a:solidFill>
              </a:rPr>
              <a:t>référendum</a:t>
            </a:r>
            <a:r>
              <a:rPr b="0">
                <a:solidFill>
                  <a:srgbClr val="0057B8"/>
                </a:solidFill>
              </a:rPr>
              <a:t>.</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Le suffrage doit être </a:t>
            </a:r>
            <a:r>
              <a:rPr b="1">
                <a:solidFill>
                  <a:srgbClr val="D62828"/>
                </a:solidFill>
              </a:rPr>
              <a:t>universel, égal et secret</a:t>
            </a:r>
            <a:r>
              <a:rPr b="0">
                <a:solidFill>
                  <a:srgbClr val="0057B8"/>
                </a:solidFill>
              </a:rPr>
              <a:t>.</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En France, voter est un </a:t>
            </a:r>
            <a:r>
              <a:rPr b="1">
                <a:solidFill>
                  <a:srgbClr val="D62828"/>
                </a:solidFill>
              </a:rPr>
              <a:t>droit</a:t>
            </a:r>
            <a:r>
              <a:rPr b="0">
                <a:solidFill>
                  <a:srgbClr val="0057B8"/>
                </a:solidFill>
              </a:rPr>
              <a:t> et un </a:t>
            </a:r>
            <a:r>
              <a:rPr b="1">
                <a:solidFill>
                  <a:srgbClr val="D62828"/>
                </a:solidFill>
              </a:rPr>
              <a:t>devoir civique</a:t>
            </a:r>
            <a:r>
              <a:rPr b="0">
                <a:solidFill>
                  <a:srgbClr val="0057B8"/>
                </a:solidFill>
              </a:rPr>
              <a:t>, mais ce n’est pas une obligation juridique.</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La démocratie fonctionne lorsque les citoyens participent, respectent les lois et les droits d’autrui.</a:t>
            </a:r>
          </a:p>
        </p:txBody>
      </p:sp>
      <p:sp>
        <p:nvSpPr>
          <p:cNvPr id="9" name="">
            <a:extLst xmlns:a="http://schemas.openxmlformats.org/drawingml/2006/main">
              <a:ext uri="{FF2B5EF4-FFF2-40B4-BE49-F238E27FC236}">
                <a16:creationId xmlns:a16="http://schemas.microsoft.com/office/drawing/2014/main" id="{312F16A7-7899-460D-897A-640C5E4FBAD9}"/>
              </a:ext>
            </a:extLst>
          </p:cNvPr>
          <p:cNvSpPr>
            <a:spLocks xmlns:a="http://schemas.openxmlformats.org/drawingml/2006/main" noGrp="1"/>
          </p:cNvSpPr>
          <p:nvPr/>
        </p:nvSpPr>
        <p:spPr>
          <a:xfrm xmlns:a="http://schemas.openxmlformats.org/drawingml/2006/main">
            <a:off x="552450" y="1276350"/>
            <a:ext cx="11087100" cy="4953000"/>
          </a:xfrm>
          <a:prstGeom xmlns:a="http://schemas.openxmlformats.org/drawingml/2006/main" prst="roundRect">
            <a:avLst>
              <a:gd name="adj" fmla="val 3077"/>
            </a:avLst>
          </a:prstGeom>
          <a:noFill xmlns:a="http://schemas.openxmlformats.org/drawingml/2006/main"/>
          <a:ln xmlns:a="http://schemas.openxmlformats.org/drawingml/2006/main" w="28575">
            <a:solidFill>
              <a:srgbClr val="E77D22"/>
            </a:solidFill>
            <a:prstDash val="solid"/>
          </a:ln>
        </p:spPr>
      </p:sp>
      <p:sp>
        <p:nvSpPr>
          <p:cNvPr id="10" name="">
            <a:extLst xmlns:a="http://schemas.openxmlformats.org/drawingml/2006/main">
              <a:ext uri="{FF2B5EF4-FFF2-40B4-BE49-F238E27FC236}">
                <a16:creationId xmlns:a16="http://schemas.microsoft.com/office/drawing/2014/main" id="{F8397382-0BD4-42D7-BA4D-7A7C12844C73}"/>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B49A764F-C0E8-43B0-A02A-496CBF32A578}"/>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2" name="">
            <a:extLst xmlns:a="http://schemas.openxmlformats.org/drawingml/2006/main">
              <a:ext uri="{FF2B5EF4-FFF2-40B4-BE49-F238E27FC236}">
                <a16:creationId xmlns:a16="http://schemas.microsoft.com/office/drawing/2014/main" id="{7198AA6B-2796-4E62-8A7F-2D3B0B4CBB43}"/>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11066787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2026-08-23T18:01:06.0840000Z</dcterms:created>
  <dcterms:modified xsi:type="dcterms:W3CDTF">2026-08-23T18:01:06.0840000Z</dcterms:modified>
</coreProperties>
</file>