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041ec92e7a4285" /><Relationship Type="http://schemas.openxmlformats.org/officeDocument/2006/relationships/extended-properties" Target="/docProps/app.xml" Id="Rae781a9dcb474a8b" /><Relationship Type="http://schemas.openxmlformats.org/officeDocument/2006/relationships/officeDocument" Target="/ppt/presentation.xml" Id="Rbda1db11ad364d36" /></Relationships>
</file>

<file path=ppt/presentation.xml><?xml version="1.0" encoding="utf-8"?>
<p:presentation xmlns:p="http://schemas.openxmlformats.org/presentationml/2006/main">
  <p:sldMasterIdLst>
    <p:sldMasterId xmlns:r="http://schemas.openxmlformats.org/officeDocument/2006/relationships" id="2147483648" r:id="R56a8286080e643a7"/>
  </p:sldMasterIdLst>
  <p:notesMasterIdLst>
    <p:notesMasterId xmlns:r="http://schemas.openxmlformats.org/officeDocument/2006/relationships" r:id="R5b1ccb6ac457487a"/>
  </p:notesMasterIdLst>
  <p:sldIdLst>
    <p:sldId xmlns:r="http://schemas.openxmlformats.org/officeDocument/2006/relationships" id="256" r:id="R78787eb7be57412e"/>
    <p:sldId xmlns:r="http://schemas.openxmlformats.org/officeDocument/2006/relationships" id="257" r:id="R130be00088e94400"/>
    <p:sldId xmlns:r="http://schemas.openxmlformats.org/officeDocument/2006/relationships" id="258" r:id="Rccebffff99004aad"/>
    <p:sldId xmlns:r="http://schemas.openxmlformats.org/officeDocument/2006/relationships" id="259" r:id="R88939d57f7214464"/>
    <p:sldId xmlns:r="http://schemas.openxmlformats.org/officeDocument/2006/relationships" id="260" r:id="Rddbc62ed5dc140cb"/>
    <p:sldId xmlns:r="http://schemas.openxmlformats.org/officeDocument/2006/relationships" id="261" r:id="R4e63c09ea66e43b9"/>
    <p:sldId xmlns:r="http://schemas.openxmlformats.org/officeDocument/2006/relationships" id="262" r:id="Rdfd7064a329b4d4c"/>
    <p:sldId xmlns:r="http://schemas.openxmlformats.org/officeDocument/2006/relationships" id="263" r:id="R353e85e1226e4f9f"/>
    <p:sldId xmlns:r="http://schemas.openxmlformats.org/officeDocument/2006/relationships" id="264" r:id="Rb381d9b9a59840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589651daff4bac" /><Relationship Type="http://schemas.openxmlformats.org/officeDocument/2006/relationships/slideMaster" Target="/ppt/slideMasters/slideMaster1.xml" Id="R56a8286080e643a7" /><Relationship Type="http://schemas.openxmlformats.org/officeDocument/2006/relationships/notesMaster" Target="/ppt/notesMasters/notesMaster1.xml" Id="R5b1ccb6ac457487a" /><Relationship Type="http://schemas.openxmlformats.org/officeDocument/2006/relationships/presProps" Target="/ppt/presProps.xml" Id="Rfeddc3ab8c7c4119" /><Relationship Type="http://schemas.openxmlformats.org/officeDocument/2006/relationships/tableStyles" Target="/ppt/tableStyles.xml" Id="R8ae02d0fcf8f4d7f" /><Relationship Type="http://schemas.openxmlformats.org/officeDocument/2006/relationships/slide" Target="/ppt/slides/slide1.xml" Id="R78787eb7be57412e" /><Relationship Type="http://schemas.openxmlformats.org/officeDocument/2006/relationships/slide" Target="/ppt/slides/slide2.xml" Id="R130be00088e94400" /><Relationship Type="http://schemas.openxmlformats.org/officeDocument/2006/relationships/slide" Target="/ppt/slides/slide3.xml" Id="Rccebffff99004aad" /><Relationship Type="http://schemas.openxmlformats.org/officeDocument/2006/relationships/slide" Target="/ppt/slides/slide4.xml" Id="R88939d57f7214464" /><Relationship Type="http://schemas.openxmlformats.org/officeDocument/2006/relationships/slide" Target="/ppt/slides/slide5.xml" Id="Rddbc62ed5dc140cb" /><Relationship Type="http://schemas.openxmlformats.org/officeDocument/2006/relationships/slide" Target="/ppt/slides/slide6.xml" Id="R4e63c09ea66e43b9" /><Relationship Type="http://schemas.openxmlformats.org/officeDocument/2006/relationships/slide" Target="/ppt/slides/slide7.xml" Id="Rdfd7064a329b4d4c" /><Relationship Type="http://schemas.openxmlformats.org/officeDocument/2006/relationships/slide" Target="/ppt/slides/slide8.xml" Id="R353e85e1226e4f9f" /><Relationship Type="http://schemas.openxmlformats.org/officeDocument/2006/relationships/slide" Target="/ppt/slides/slide9.xml" Id="Rb381d9b9a59840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3d0c498bf14b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bbcc0f1dd14f8c" /><Relationship Type="http://schemas.openxmlformats.org/officeDocument/2006/relationships/notesMaster" Target="/ppt/notesMasters/notesMaster1.xml" Id="R332a9c7d990f49f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e233a8a7494fd5" /><Relationship Type="http://schemas.openxmlformats.org/officeDocument/2006/relationships/notesMaster" Target="/ppt/notesMasters/notesMaster1.xml" Id="R01082e978b8344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36fb9a1ba06f47ba" /><Relationship Type="http://schemas.openxmlformats.org/officeDocument/2006/relationships/notesMaster" Target="/ppt/notesMasters/notesMaster1.xml" Id="Ra5f143bf55b347e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3889217bd3440d0" /><Relationship Type="http://schemas.openxmlformats.org/officeDocument/2006/relationships/notesMaster" Target="/ppt/notesMasters/notesMaster1.xml" Id="R02665616d72c47f2"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76148be8734d36" /><Relationship Type="http://schemas.openxmlformats.org/officeDocument/2006/relationships/notesMaster" Target="/ppt/notesMasters/notesMaster1.xml" Id="R6a51bda6139a48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0d49e1cdd64c01" /><Relationship Type="http://schemas.openxmlformats.org/officeDocument/2006/relationships/notesMaster" Target="/ppt/notesMasters/notesMaster1.xml" Id="R58ee31c1089145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c265fc9f84eb4445" /><Relationship Type="http://schemas.openxmlformats.org/officeDocument/2006/relationships/notesMaster" Target="/ppt/notesMasters/notesMaster1.xml" Id="Rd9db768fbd93433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d0d47b1d5f94d5b" /><Relationship Type="http://schemas.openxmlformats.org/officeDocument/2006/relationships/notesMaster" Target="/ppt/notesMasters/notesMaster1.xml" Id="Rf05599fcf6a34cc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088b04917ee4e93" /><Relationship Type="http://schemas.openxmlformats.org/officeDocument/2006/relationships/notesMaster" Target="/ppt/notesMasters/notesMaster1.xml" Id="R55984150077a4e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Machine de Scott, photographie Michèle Favareille, consulté le 23/08/2026. — https://www.arts-et-metiers.net/musee/la-machine-de-scott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Machine de Scott, photographie Michèle Favareille, consulté le 23/08/2026. — https://www.arts-et-metiers.net/musee/la-machine-de-scott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Histoire par l’image, « Les ouvrières de l’industrie textile » ; œuvre conservée à La Piscine, Roubaix, crédit Musée La Piscine / RMN-Grand Palais / Arnaud Loubry, consulté le 23/08/2026. — https://histoire-image.org/etudes/ouvrieres-industrie-textile</a:t>
            </a:r>
          </a:p>
          <a:p xmlns:a="http://schemas.openxmlformats.org/drawingml/2006/main">
            <a:r>
              <a:t>- Histoire par l’image, « Les ouvrières de l’industrie textile » ; œuvre conservée à La Piscine, Roubaix, crédit Musée La Piscine / RMN-Grand Palais / Arnaud Loubry, consulté le 23/08/2026. — https://eduscol.education.fr/document/16744/download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Histoire par l’image, « Les ouvrières de l’industrie textile » ; œuvre conservée à La Piscine, Roubaix, crédit Musée La Piscine / RMN-Grand Palais / Arnaud Loubry, consulté le 23/08/2026. — https://histoire-image.org/etudes/ouvrieres-industrie-textile</a:t>
            </a:r>
          </a:p>
          <a:p xmlns:a="http://schemas.openxmlformats.org/drawingml/2006/main">
            <a:r>
              <a:t>- Histoire par l’image, « Les ouvrières de l’industrie textile » ; œuvre conservée à La Piscine, Roubaix, crédit Musée La Piscine / RMN-Grand Palais / Arnaud Loubry, consulté le 23/08/2026. — https://eduscol.education.fr/document/16744/download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4a54ccbd55a43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27e1c5a17849f4" /><Relationship Type="http://schemas.openxmlformats.org/officeDocument/2006/relationships/slideLayout" Target="/ppt/slideLayouts/slideLayout1.xml" Id="Rbefff369feb34ac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efff369feb34ac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5f835bbc05e4f62" /><Relationship Type="http://schemas.openxmlformats.org/officeDocument/2006/relationships/image" Target="/ppt/media/image.jpeg" Id="Rdd683a0202414777" /><Relationship Type="http://schemas.openxmlformats.org/officeDocument/2006/relationships/notesSlide" Target="/ppt/notesSlides/notesSlide1.xml" Id="Re3878b1f621d4d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d7a6043c8474678" /><Relationship Type="http://schemas.openxmlformats.org/officeDocument/2006/relationships/notesSlide" Target="/ppt/notesSlides/notesSlide2.xml" Id="R9b0b75f3cde349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b30092223764eeb" /><Relationship Type="http://schemas.openxmlformats.org/officeDocument/2006/relationships/image" Target="/ppt/media/image2.jpeg" Id="Rdfe707495fc942d8" /><Relationship Type="http://schemas.openxmlformats.org/officeDocument/2006/relationships/notesSlide" Target="/ppt/notesSlides/notesSlide3.xml" Id="R981ff14f424740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3c32caea748452d" /><Relationship Type="http://schemas.openxmlformats.org/officeDocument/2006/relationships/notesSlide" Target="/ppt/notesSlides/notesSlide4.xml" Id="Recdc460e43274a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f718f03604740c0" /><Relationship Type="http://schemas.openxmlformats.org/officeDocument/2006/relationships/notesSlide" Target="/ppt/notesSlides/notesSlide5.xml" Id="Rb7f4a195bf4d46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975e7ad712d4963" /><Relationship Type="http://schemas.openxmlformats.org/officeDocument/2006/relationships/image" Target="/ppt/media/image3.jpeg" Id="Rf47984f240804ff7" /><Relationship Type="http://schemas.openxmlformats.org/officeDocument/2006/relationships/notesSlide" Target="/ppt/notesSlides/notesSlide6.xml" Id="Re756b50717e243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dcdcd7ab924c41" /><Relationship Type="http://schemas.openxmlformats.org/officeDocument/2006/relationships/notesSlide" Target="/ppt/notesSlides/notesSlide7.xml" Id="R9297e1aa605b426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39e3b63a7f44177" /><Relationship Type="http://schemas.openxmlformats.org/officeDocument/2006/relationships/notesSlide" Target="/ppt/notesSlides/notesSlide8.xml" Id="Rd9abcf3df7644d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978cd2a986f4c1f" /><Relationship Type="http://schemas.openxmlformats.org/officeDocument/2006/relationships/notesSlide" Target="/ppt/notesSlides/notesSlide9.xml" Id="Rcaccf03344084ca6"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06B837B-96AB-4C1C-8330-C91F6BE84958}"/>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4654D563-292B-4077-8150-D94B151D96A5}"/>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2</a:t>
            </a:r>
          </a:p>
        </p:txBody>
      </p:sp>
      <p:sp>
        <p:nvSpPr>
          <p:cNvPr id="3" name="">
            <a:extLst xmlns:a="http://schemas.openxmlformats.org/drawingml/2006/main">
              <a:ext uri="{FF2B5EF4-FFF2-40B4-BE49-F238E27FC236}">
                <a16:creationId xmlns:a16="http://schemas.microsoft.com/office/drawing/2014/main" id="{09AF623F-0FB2-4A98-8DD3-5FFA7C787073}"/>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4</a:t>
            </a:r>
          </a:p>
        </p:txBody>
      </p:sp>
      <p:sp>
        <p:nvSpPr>
          <p:cNvPr id="4" name="">
            <a:extLst xmlns:a="http://schemas.openxmlformats.org/drawingml/2006/main">
              <a:ext uri="{FF2B5EF4-FFF2-40B4-BE49-F238E27FC236}">
                <a16:creationId xmlns:a16="http://schemas.microsoft.com/office/drawing/2014/main" id="{D02A0991-D8CE-4858-9A5A-CA1EBD38925F}"/>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1</a:t>
            </a:r>
          </a:p>
        </p:txBody>
      </p:sp>
      <p:sp>
        <p:nvSpPr>
          <p:cNvPr id="5" name="">
            <a:extLst xmlns:a="http://schemas.openxmlformats.org/drawingml/2006/main">
              <a:ext uri="{FF2B5EF4-FFF2-40B4-BE49-F238E27FC236}">
                <a16:creationId xmlns:a16="http://schemas.microsoft.com/office/drawing/2014/main" id="{4D295514-17A8-4B35-810F-2B1ACF74FE0A}"/>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5227"/>
          </a:bodyPr>
          <a:lstStyle xmlns:a="http://schemas.openxmlformats.org/drawingml/2006/main"/>
          <a:p xmlns:a="http://schemas.openxmlformats.org/drawingml/2006/main">
            <a:pPr algn="l">
              <a:defRPr sz="3450" b="1" i="0">
                <a:solidFill>
                  <a:srgbClr val="173B57"/>
                </a:solidFill>
                <a:latin typeface="Arial"/>
                <a:ea typeface="Arial"/>
                <a:cs typeface="Arial"/>
              </a:defRPr>
            </a:pPr>
            <a:r>
              <a:t>Le charbon et la vapeur transforment la production</a:t>
            </a:r>
          </a:p>
        </p:txBody>
      </p:sp>
      <p:sp>
        <p:nvSpPr>
          <p:cNvPr id="6" name="">
            <a:extLst xmlns:a="http://schemas.openxmlformats.org/drawingml/2006/main">
              <a:ext uri="{FF2B5EF4-FFF2-40B4-BE49-F238E27FC236}">
                <a16:creationId xmlns:a16="http://schemas.microsoft.com/office/drawing/2014/main" id="{8C13E694-C78C-4B08-90D3-3AA41FBFDB2F}"/>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93716"/>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 charbon et les machines transforment-ils la façon et le lieu de produire au XIXe siècle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d683a0202414777"/>
          <a:stretch xmlns:a="http://schemas.openxmlformats.org/drawingml/2006/main"/>
        </p:blipFill>
        <p:spPr>
          <a:xfrm xmlns:a="http://schemas.openxmlformats.org/drawingml/2006/main">
            <a:off x="6334125" y="1362734"/>
            <a:ext cx="5286375" cy="3513406"/>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3C182D9E-F836-499F-B5D4-5F5815A1DA40}"/>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F4878FF4-1099-413F-AF65-D0355044A883}"/>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Machine à vapeur à balancier construite de 1853 à 1865 ; photographie de l’objet conservé au Musée des Arts et Métiers.</a:t>
            </a:r>
          </a:p>
        </p:txBody>
      </p:sp>
      <p:sp>
        <p:nvSpPr>
          <p:cNvPr id="10" name="">
            <a:extLst xmlns:a="http://schemas.openxmlformats.org/drawingml/2006/main">
              <a:ext uri="{FF2B5EF4-FFF2-40B4-BE49-F238E27FC236}">
                <a16:creationId xmlns:a16="http://schemas.microsoft.com/office/drawing/2014/main" id="{32DC1D94-1F49-4478-B40B-6EDEA0C5BB35}"/>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Les objets et œuvres étudiés sont authentiques, identifiés et sourcés.</a:t>
            </a:r>
          </a:p>
        </p:txBody>
      </p:sp>
      <p:sp>
        <p:nvSpPr>
          <p:cNvPr id="11" name="">
            <a:extLst xmlns:a="http://schemas.openxmlformats.org/drawingml/2006/main">
              <a:ext uri="{FF2B5EF4-FFF2-40B4-BE49-F238E27FC236}">
                <a16:creationId xmlns:a16="http://schemas.microsoft.com/office/drawing/2014/main" id="{9CB6CEB7-053B-45BE-AD97-4ADA8A099D06}"/>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B856BF53-D3E2-4E26-A621-7471B15DD25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3" name="">
            <a:extLst xmlns:a="http://schemas.openxmlformats.org/drawingml/2006/main">
              <a:ext uri="{FF2B5EF4-FFF2-40B4-BE49-F238E27FC236}">
                <a16:creationId xmlns:a16="http://schemas.microsoft.com/office/drawing/2014/main" id="{D9EE0963-449B-4224-832D-5CA8F53F0B5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875916063"/>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8F93421-FC40-4521-B9EC-3E0192687244}"/>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71129F7-07CA-435F-93A5-DE00AF7E8EFF}"/>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B3520DC3-4CE1-41E6-B430-532DFE16457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1</a:t>
            </a:r>
          </a:p>
        </p:txBody>
      </p:sp>
      <p:sp>
        <p:nvSpPr>
          <p:cNvPr id="4" name="">
            <a:extLst xmlns:a="http://schemas.openxmlformats.org/drawingml/2006/main">
              <a:ext uri="{FF2B5EF4-FFF2-40B4-BE49-F238E27FC236}">
                <a16:creationId xmlns:a16="http://schemas.microsoft.com/office/drawing/2014/main" id="{8CE64396-92FC-44C6-A3BC-733F750543EA}"/>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Produire sans dépendre du vent ni d’une rivière ?</a:t>
            </a:r>
          </a:p>
        </p:txBody>
      </p:sp>
      <p:sp>
        <p:nvSpPr>
          <p:cNvPr id="5" name="">
            <a:extLst xmlns:a="http://schemas.openxmlformats.org/drawingml/2006/main">
              <a:ext uri="{FF2B5EF4-FFF2-40B4-BE49-F238E27FC236}">
                <a16:creationId xmlns:a16="http://schemas.microsoft.com/office/drawing/2014/main" id="{038DB0AC-6688-4CB7-A604-7E1BC5D6A60F}"/>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F9F10549-31DE-4560-BF8A-DFFA2CB0606B}"/>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Vers 1860, un entrepreneur veut faire fonctionner plusieurs machines de production tous les jours, même lorsque le vent tombe ou que la rivière manque d’eau. On lui présente à Paris une immense machine qui n’est reliée ni à une roue de moulin ni à un cheval. Avant de l’installer, il veut savoir quelle énergie elle utilise, dans quel lieu elle a déjà servi et ce qu’elle peut apporter à la production.</a:t>
            </a:r>
          </a:p>
        </p:txBody>
      </p:sp>
      <p:sp>
        <p:nvSpPr>
          <p:cNvPr id="7" name="">
            <a:extLst xmlns:a="http://schemas.openxmlformats.org/drawingml/2006/main">
              <a:ext uri="{FF2B5EF4-FFF2-40B4-BE49-F238E27FC236}">
                <a16:creationId xmlns:a16="http://schemas.microsoft.com/office/drawing/2014/main" id="{E1417697-EC23-4806-89AE-6C1539E1533C}"/>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 révèle la machine de Scott sur la nouvelle énergie utilisée dans les manufactures ?</a:t>
            </a:r>
          </a:p>
        </p:txBody>
      </p:sp>
      <p:sp>
        <p:nvSpPr>
          <p:cNvPr id="8" name="">
            <a:extLst xmlns:a="http://schemas.openxmlformats.org/drawingml/2006/main">
              <a:ext uri="{FF2B5EF4-FFF2-40B4-BE49-F238E27FC236}">
                <a16:creationId xmlns:a16="http://schemas.microsoft.com/office/drawing/2014/main" id="{AB0E0A5C-014B-4E24-8857-8E1FA3F6B431}"/>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4A4AF01C-0C9B-497F-B242-F8DF2F26C7F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F94B0FFC-F654-4022-BB19-BDE5DE14031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323347367"/>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E249D01-99C8-4DDC-95B4-86344D4202B3}"/>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1F2A44B-8D44-48D2-B0A7-37B665C2871E}"/>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3975714F-2499-4EDA-A357-54328AA1977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DOCUMENTS AUTHENTIQUES · DOCUMENT 1</a:t>
            </a:r>
          </a:p>
        </p:txBody>
      </p:sp>
      <p:sp>
        <p:nvSpPr>
          <p:cNvPr id="4" name="">
            <a:extLst xmlns:a="http://schemas.openxmlformats.org/drawingml/2006/main">
              <a:ext uri="{FF2B5EF4-FFF2-40B4-BE49-F238E27FC236}">
                <a16:creationId xmlns:a16="http://schemas.microsoft.com/office/drawing/2014/main" id="{4CFDAF4A-97F3-47A5-9C22-02447B421706}"/>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machine de Scott</a:t>
            </a:r>
          </a:p>
        </p:txBody>
      </p:sp>
      <p:sp>
        <p:nvSpPr>
          <p:cNvPr id="5" name="">
            <a:extLst xmlns:a="http://schemas.openxmlformats.org/drawingml/2006/main">
              <a:ext uri="{FF2B5EF4-FFF2-40B4-BE49-F238E27FC236}">
                <a16:creationId xmlns:a16="http://schemas.microsoft.com/office/drawing/2014/main" id="{A31BA79E-39CB-47C4-9778-6996E0AF72E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Machine à vapeur à balancier construite de 1853 à 1865 ; photographie de l’objet conservé au Musée des Arts et Métiers.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fe707495fc942d8"/>
          <a:stretch xmlns:a="http://schemas.openxmlformats.org/drawingml/2006/main"/>
        </p:blipFill>
        <p:spPr>
          <a:xfrm xmlns:a="http://schemas.openxmlformats.org/drawingml/2006/main">
            <a:off x="428625" y="2123855"/>
            <a:ext cx="4429125" cy="2943665"/>
          </a:xfrm>
          <a:prstGeom xmlns:a="http://schemas.openxmlformats.org/drawingml/2006/main" prst="roundRect">
            <a:avLst>
              <a:gd name="adj" fmla="val 2824"/>
            </a:avLst>
          </a:prstGeom>
        </p:spPr>
      </p:pic>
      <p:sp>
        <p:nvSpPr>
          <p:cNvPr id="7" name="">
            <a:extLst xmlns:a="http://schemas.openxmlformats.org/drawingml/2006/main">
              <a:ext uri="{FF2B5EF4-FFF2-40B4-BE49-F238E27FC236}">
                <a16:creationId xmlns:a16="http://schemas.microsoft.com/office/drawing/2014/main" id="{F20BE1A3-6276-4724-9F1E-51D12562681E}"/>
              </a:ext>
            </a:extLst>
          </p:cNvPr>
          <p:cNvSpPr>
            <a:spLocks xmlns:a="http://schemas.openxmlformats.org/drawingml/2006/main" noGrp="1"/>
          </p:cNvSpPr>
          <p:nvPr/>
        </p:nvSpPr>
        <p:spPr>
          <a:xfrm xmlns:a="http://schemas.openxmlformats.org/drawingml/2006/main">
            <a:off x="428625" y="1571625"/>
            <a:ext cx="4429125" cy="4048125"/>
          </a:xfrm>
          <a:prstGeom xmlns:a="http://schemas.openxmlformats.org/drawingml/2006/main" prst="roundRect">
            <a:avLst>
              <a:gd name="adj" fmla="val 282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F5CB6B7E-76F8-4080-A289-CB55F1861D86}"/>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dans sa chaudière, on brûle du charbon. La vapeur obtenue met la machine en mouvement. Installée dans une manufacture parisienne, elle fournit ensuite un mouvement régulier à d’autres machines de production.</a:t>
            </a:r>
          </a:p>
        </p:txBody>
      </p:sp>
      <p:sp>
        <p:nvSpPr>
          <p:cNvPr id="9" name="">
            <a:extLst xmlns:a="http://schemas.openxmlformats.org/drawingml/2006/main">
              <a:ext uri="{FF2B5EF4-FFF2-40B4-BE49-F238E27FC236}">
                <a16:creationId xmlns:a16="http://schemas.microsoft.com/office/drawing/2014/main" id="{316E49C9-0369-4A82-BC9B-E38A2B8D3386}"/>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le document : quelle machine est photographiée et quand a-t-elle été construite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Quel combustible fournit l’énergie à cette machine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Dans quel type de lieu a-t-elle été utilisée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Quel service rend-elle aux autres machines de production ?</a:t>
            </a:r>
          </a:p>
        </p:txBody>
      </p:sp>
      <p:sp>
        <p:nvSpPr>
          <p:cNvPr id="10" name="">
            <a:extLst xmlns:a="http://schemas.openxmlformats.org/drawingml/2006/main">
              <a:ext uri="{FF2B5EF4-FFF2-40B4-BE49-F238E27FC236}">
                <a16:creationId xmlns:a16="http://schemas.microsoft.com/office/drawing/2014/main" id="{389DB840-E55B-4B94-8799-552630D29858}"/>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1" name="">
            <a:extLst xmlns:a="http://schemas.openxmlformats.org/drawingml/2006/main">
              <a:ext uri="{FF2B5EF4-FFF2-40B4-BE49-F238E27FC236}">
                <a16:creationId xmlns:a16="http://schemas.microsoft.com/office/drawing/2014/main" id="{F1CB7022-7134-4437-A069-25FB31181EFA}"/>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des Arts et Métiers-Cnam, Machine de Scott, photographie Michèle Favareille, consulté le 23/08/2026.</a:t>
            </a:r>
          </a:p>
        </p:txBody>
      </p:sp>
      <p:sp>
        <p:nvSpPr>
          <p:cNvPr id="12" name="">
            <a:extLst xmlns:a="http://schemas.openxmlformats.org/drawingml/2006/main">
              <a:ext uri="{FF2B5EF4-FFF2-40B4-BE49-F238E27FC236}">
                <a16:creationId xmlns:a16="http://schemas.microsoft.com/office/drawing/2014/main" id="{0E1D0D14-824F-4FC6-AC47-F7938F4B5ED3}"/>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5E961CC8-FED8-4431-9448-E955A8B0B8C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4" name="">
            <a:extLst xmlns:a="http://schemas.openxmlformats.org/drawingml/2006/main">
              <a:ext uri="{FF2B5EF4-FFF2-40B4-BE49-F238E27FC236}">
                <a16:creationId xmlns:a16="http://schemas.microsoft.com/office/drawing/2014/main" id="{EC89A7EC-E0CE-42AF-8702-5532A6EBC2D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21908691"/>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886C8D6-FFEB-4E8F-962C-2733C51D8AA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3A7FCCC0-DCBF-49CD-9440-E69AEEBEB1AB}"/>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0E6CFB36-BD97-410E-B31A-80FABCECAB4E}"/>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DOCUMENT 1</a:t>
            </a:r>
          </a:p>
        </p:txBody>
      </p:sp>
      <p:sp>
        <p:nvSpPr>
          <p:cNvPr id="4" name="">
            <a:extLst xmlns:a="http://schemas.openxmlformats.org/drawingml/2006/main">
              <a:ext uri="{FF2B5EF4-FFF2-40B4-BE49-F238E27FC236}">
                <a16:creationId xmlns:a16="http://schemas.microsoft.com/office/drawing/2014/main" id="{F79EC44C-0CA4-4C76-8160-BC0D1A89F486}"/>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 1</a:t>
            </a:r>
          </a:p>
        </p:txBody>
      </p:sp>
      <p:sp>
        <p:nvSpPr>
          <p:cNvPr id="5" name="">
            <a:extLst xmlns:a="http://schemas.openxmlformats.org/drawingml/2006/main">
              <a:ext uri="{FF2B5EF4-FFF2-40B4-BE49-F238E27FC236}">
                <a16:creationId xmlns:a16="http://schemas.microsoft.com/office/drawing/2014/main" id="{2C43DFD9-9617-4ED8-BDA7-4A559609E945}"/>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BD67B858-C033-4507-A269-F10387BCCA1A}"/>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C’est la machine à vapeur de Scott, construite de 1853 à 1865.</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Le charbon fournit l’énergie à la machine.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Elle a été utilisée dans une manufacture parisienne.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Elle fournit un mouvement régulier à d’autres machines de production.</a:t>
            </a:r>
          </a:p>
        </p:txBody>
      </p:sp>
      <p:sp>
        <p:nvSpPr>
          <p:cNvPr id="7" name="">
            <a:extLst xmlns:a="http://schemas.openxmlformats.org/drawingml/2006/main">
              <a:ext uri="{FF2B5EF4-FFF2-40B4-BE49-F238E27FC236}">
                <a16:creationId xmlns:a16="http://schemas.microsoft.com/office/drawing/2014/main" id="{43DD72C3-7A78-47AC-A125-01412A3CD1D3}"/>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995F9D0E-EFB3-478D-8766-521D58E1CE8A}"/>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légende donne le nom de la machine et les dates 1853-1865.</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de lecture dit : « on brûle du charbon ».</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notice et le repère indiquent une manufacture parisienne.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précise qu’elle fournit un mouvement régulier à d’autres machines.</a:t>
            </a:r>
          </a:p>
        </p:txBody>
      </p:sp>
      <p:sp>
        <p:nvSpPr>
          <p:cNvPr id="9" name="">
            <a:extLst xmlns:a="http://schemas.openxmlformats.org/drawingml/2006/main">
              <a:ext uri="{FF2B5EF4-FFF2-40B4-BE49-F238E27FC236}">
                <a16:creationId xmlns:a16="http://schemas.microsoft.com/office/drawing/2014/main" id="{017DEB47-21B5-4F82-8CAA-1D52E0964A6C}"/>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1904"/>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Au XIXe siècle, le charbon alimente des machines à vapeur capables de fournir un mouvement régulier aux machines d’une manufacture.</a:t>
            </a:r>
          </a:p>
        </p:txBody>
      </p:sp>
      <p:sp>
        <p:nvSpPr>
          <p:cNvPr id="10" name="">
            <a:extLst xmlns:a="http://schemas.openxmlformats.org/drawingml/2006/main">
              <a:ext uri="{FF2B5EF4-FFF2-40B4-BE49-F238E27FC236}">
                <a16:creationId xmlns:a16="http://schemas.microsoft.com/office/drawing/2014/main" id="{1D8230D4-09B6-4ED0-80F4-A34EB5528815}"/>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DC692ACB-5081-4006-9C7C-8084A59C411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C00253C3-54FD-4ABF-9244-F2EB1718BB5B}"/>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852100573"/>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5F71D07-B54B-4933-8DE7-451E3AF106B0}"/>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83BBE6E1-BB16-4008-9ED4-A41F3E783893}"/>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13038BB8-1B6F-436C-B0E1-34F5403461C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2</a:t>
            </a:r>
          </a:p>
        </p:txBody>
      </p:sp>
      <p:sp>
        <p:nvSpPr>
          <p:cNvPr id="4" name="">
            <a:extLst xmlns:a="http://schemas.openxmlformats.org/drawingml/2006/main">
              <a:ext uri="{FF2B5EF4-FFF2-40B4-BE49-F238E27FC236}">
                <a16:creationId xmlns:a16="http://schemas.microsoft.com/office/drawing/2014/main" id="{9530DFD0-44CE-49A4-9E81-2E6D87002591}"/>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6601"/>
          </a:bodyPr>
          <a:lstStyle xmlns:a="http://schemas.openxmlformats.org/drawingml/2006/main"/>
          <a:p xmlns:a="http://schemas.openxmlformats.org/drawingml/2006/main">
            <a:pPr algn="l">
              <a:defRPr sz="2700" b="1" i="0">
                <a:solidFill>
                  <a:srgbClr val="173B57"/>
                </a:solidFill>
                <a:latin typeface="Arial"/>
                <a:ea typeface="Arial"/>
                <a:cs typeface="Arial"/>
              </a:defRPr>
            </a:pPr>
            <a:r>
              <a:t>Une machine nouvelle… et autour d’elle, un nouveau lieu de production</a:t>
            </a:r>
          </a:p>
        </p:txBody>
      </p:sp>
      <p:sp>
        <p:nvSpPr>
          <p:cNvPr id="5" name="">
            <a:extLst xmlns:a="http://schemas.openxmlformats.org/drawingml/2006/main">
              <a:ext uri="{FF2B5EF4-FFF2-40B4-BE49-F238E27FC236}">
                <a16:creationId xmlns:a16="http://schemas.microsoft.com/office/drawing/2014/main" id="{4B95BF22-AF9F-4588-91A2-6ED39CB010D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4AB70C86-4503-4628-ACD0-C832B42D98FC}"/>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La machine peut désormais entraîner plusieurs appareils. Mais l’industrialisation ne transforme pas seulement la source d’énergie : elle change aussi l’échelle et l’organisation de la production. Un second document réalisé dans le Nord de la France doit permettre de découvrir ce nouveau lieu et la façon dont le travail s’y organise.</a:t>
            </a:r>
          </a:p>
        </p:txBody>
      </p:sp>
      <p:sp>
        <p:nvSpPr>
          <p:cNvPr id="7" name="">
            <a:extLst xmlns:a="http://schemas.openxmlformats.org/drawingml/2006/main">
              <a:ext uri="{FF2B5EF4-FFF2-40B4-BE49-F238E27FC236}">
                <a16:creationId xmlns:a16="http://schemas.microsoft.com/office/drawing/2014/main" id="{8D410C2C-4C32-4AD5-8297-7385E579C365}"/>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Comment l’industrialisation transforme-t-elle le lieu et l’organisation de la production ?</a:t>
            </a:r>
          </a:p>
        </p:txBody>
      </p:sp>
      <p:sp>
        <p:nvSpPr>
          <p:cNvPr id="8" name="">
            <a:extLst xmlns:a="http://schemas.openxmlformats.org/drawingml/2006/main">
              <a:ext uri="{FF2B5EF4-FFF2-40B4-BE49-F238E27FC236}">
                <a16:creationId xmlns:a16="http://schemas.microsoft.com/office/drawing/2014/main" id="{03FD5213-A69F-4508-B28F-79C99E506DDC}"/>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AE862F95-11FF-4A7D-AD58-B740ED0DBFF2}"/>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D0BDF617-6492-4B68-ACF1-49E63E87829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82406654"/>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BA2A854-3724-4AA6-869F-3056468F699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DBE8962-D8DE-471C-B5BD-D4FBC96B9C7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8D161401-6FE9-4244-BA79-4BEB94C9950A}"/>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DOCUMENTS AUTHENTIQUES · DOCUMENT 2</a:t>
            </a:r>
          </a:p>
        </p:txBody>
      </p:sp>
      <p:sp>
        <p:nvSpPr>
          <p:cNvPr id="4" name="">
            <a:extLst xmlns:a="http://schemas.openxmlformats.org/drawingml/2006/main">
              <a:ext uri="{FF2B5EF4-FFF2-40B4-BE49-F238E27FC236}">
                <a16:creationId xmlns:a16="http://schemas.microsoft.com/office/drawing/2014/main" id="{12F87785-2C86-447A-B02C-DCBA72BE12A8}"/>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grande filature du Nord</a:t>
            </a:r>
          </a:p>
        </p:txBody>
      </p:sp>
      <p:sp>
        <p:nvSpPr>
          <p:cNvPr id="5" name="">
            <a:extLst xmlns:a="http://schemas.openxmlformats.org/drawingml/2006/main">
              <a:ext uri="{FF2B5EF4-FFF2-40B4-BE49-F238E27FC236}">
                <a16:creationId xmlns:a16="http://schemas.microsoft.com/office/drawing/2014/main" id="{978ABB0A-5754-40A1-B62F-E82FE130B51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2947"/>
          </a:bodyPr>
          <a:lstStyle xmlns:a="http://schemas.openxmlformats.org/drawingml/2006/main"/>
          <a:p xmlns:a="http://schemas.openxmlformats.org/drawingml/2006/main">
            <a:pPr algn="l">
              <a:defRPr sz="1200" b="0" i="1">
                <a:solidFill>
                  <a:srgbClr val="5B6470"/>
                </a:solidFill>
                <a:latin typeface="Arial"/>
                <a:ea typeface="Arial"/>
                <a:cs typeface="Arial"/>
              </a:defRPr>
            </a:pPr>
            <a:r>
              <a:t>Ferdinand Gueldry, Filature du Nord - Scène de triage de la laine, peinture de la fin du XIXe siècle, La Piscine - musée d’Art et d’Industrie André-Diligent, Roubaix, inv. 992.7.1.</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47984f240804ff7"/>
          <a:stretch xmlns:a="http://schemas.openxmlformats.org/drawingml/2006/main"/>
        </p:blipFill>
        <p:spPr>
          <a:xfrm xmlns:a="http://schemas.openxmlformats.org/drawingml/2006/main">
            <a:off x="764084" y="1571625"/>
            <a:ext cx="3758206" cy="4048125"/>
          </a:xfrm>
          <a:prstGeom xmlns:a="http://schemas.openxmlformats.org/drawingml/2006/main" prst="roundRect">
            <a:avLst>
              <a:gd name="adj" fmla="val 2824"/>
            </a:avLst>
          </a:prstGeom>
        </p:spPr>
      </p:pic>
      <p:sp>
        <p:nvSpPr>
          <p:cNvPr id="7" name="">
            <a:extLst xmlns:a="http://schemas.openxmlformats.org/drawingml/2006/main">
              <a:ext uri="{FF2B5EF4-FFF2-40B4-BE49-F238E27FC236}">
                <a16:creationId xmlns:a16="http://schemas.microsoft.com/office/drawing/2014/main" id="{8184517D-D720-4A39-8EBD-C086B9819591}"/>
              </a:ext>
            </a:extLst>
          </p:cNvPr>
          <p:cNvSpPr>
            <a:spLocks xmlns:a="http://schemas.openxmlformats.org/drawingml/2006/main" noGrp="1"/>
          </p:cNvSpPr>
          <p:nvPr/>
        </p:nvSpPr>
        <p:spPr>
          <a:xfrm xmlns:a="http://schemas.openxmlformats.org/drawingml/2006/main">
            <a:off x="428625" y="1571625"/>
            <a:ext cx="4429125" cy="4048125"/>
          </a:xfrm>
          <a:prstGeom xmlns:a="http://schemas.openxmlformats.org/drawingml/2006/main" prst="roundRect">
            <a:avLst>
              <a:gd name="adj" fmla="val 282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B285D8D3-95C2-4E92-8E05-8DA33AA69C9F}"/>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la peinture montre un vaste hall de filature, de nombreuses ouvrières et de grandes quantités de laine réunies dans le même bâtiment. Entre 1840 et 1870, la mécanisation du textile favorise l’apparition de grandes usines et la concentration de la production. La mécanisation améliore aussi la productivité : on peut produire davantage dans un même temps.</a:t>
            </a:r>
          </a:p>
        </p:txBody>
      </p:sp>
      <p:sp>
        <p:nvSpPr>
          <p:cNvPr id="9" name="">
            <a:extLst xmlns:a="http://schemas.openxmlformats.org/drawingml/2006/main">
              <a:ext uri="{FF2B5EF4-FFF2-40B4-BE49-F238E27FC236}">
                <a16:creationId xmlns:a16="http://schemas.microsoft.com/office/drawing/2014/main" id="{0E2DD42D-E656-4029-8789-48E553F7182F}"/>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le document : quelle est sa nature, qui l’a réalisé et quel lieu représente-t-il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Relève trois éléments visibles qui montrent qu’il s’agit d’un vaste lieu de production collective.</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D’après le repère, quel changement touche les lieux de production entre 1840 et 1870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Explique le mot productivité avec tes propres mots.</a:t>
            </a:r>
          </a:p>
        </p:txBody>
      </p:sp>
      <p:sp>
        <p:nvSpPr>
          <p:cNvPr id="10" name="">
            <a:extLst xmlns:a="http://schemas.openxmlformats.org/drawingml/2006/main">
              <a:ext uri="{FF2B5EF4-FFF2-40B4-BE49-F238E27FC236}">
                <a16:creationId xmlns:a16="http://schemas.microsoft.com/office/drawing/2014/main" id="{CC1B5C00-7F3E-4D94-9AAC-D602FBC92D11}"/>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1" name="">
            <a:extLst xmlns:a="http://schemas.openxmlformats.org/drawingml/2006/main">
              <a:ext uri="{FF2B5EF4-FFF2-40B4-BE49-F238E27FC236}">
                <a16:creationId xmlns:a16="http://schemas.microsoft.com/office/drawing/2014/main" id="{EB02B877-A175-4BC8-BB18-8E2144D45301}"/>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Histoire par l’image, « Les ouvrières de l’industrie textile » ; œuvre conservée à La Piscine, Roubaix, crédit Musée La Piscine / RMN-Grand Palais / Arnaud Loubry, consulté le 23/08/2026.</a:t>
            </a:r>
          </a:p>
        </p:txBody>
      </p:sp>
      <p:sp>
        <p:nvSpPr>
          <p:cNvPr id="12" name="">
            <a:extLst xmlns:a="http://schemas.openxmlformats.org/drawingml/2006/main">
              <a:ext uri="{FF2B5EF4-FFF2-40B4-BE49-F238E27FC236}">
                <a16:creationId xmlns:a16="http://schemas.microsoft.com/office/drawing/2014/main" id="{05F24B28-4B63-4AD0-BEB8-F29188D8E96F}"/>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AF952E69-2922-482B-BF92-D57FAD7D7F97}"/>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4" name="">
            <a:extLst xmlns:a="http://schemas.openxmlformats.org/drawingml/2006/main">
              <a:ext uri="{FF2B5EF4-FFF2-40B4-BE49-F238E27FC236}">
                <a16:creationId xmlns:a16="http://schemas.microsoft.com/office/drawing/2014/main" id="{7E6F1493-A646-4AEB-83B7-82A5DC8BDF8E}"/>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97412741"/>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9239DE7-7A63-4374-8F73-5E4B65798C7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FF8A8535-376C-4D89-B963-C974E5EF349E}"/>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7399435D-5421-4109-AFAC-0EA548C2F441}"/>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DOCUMENT 2</a:t>
            </a:r>
          </a:p>
        </p:txBody>
      </p:sp>
      <p:sp>
        <p:nvSpPr>
          <p:cNvPr id="4" name="">
            <a:extLst xmlns:a="http://schemas.openxmlformats.org/drawingml/2006/main">
              <a:ext uri="{FF2B5EF4-FFF2-40B4-BE49-F238E27FC236}">
                <a16:creationId xmlns:a16="http://schemas.microsoft.com/office/drawing/2014/main" id="{C9023841-5AF0-4441-AA14-C36383299478}"/>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 2</a:t>
            </a:r>
          </a:p>
        </p:txBody>
      </p:sp>
      <p:sp>
        <p:nvSpPr>
          <p:cNvPr id="5" name="">
            <a:extLst xmlns:a="http://schemas.openxmlformats.org/drawingml/2006/main">
              <a:ext uri="{FF2B5EF4-FFF2-40B4-BE49-F238E27FC236}">
                <a16:creationId xmlns:a16="http://schemas.microsoft.com/office/drawing/2014/main" id="{41A381F4-1869-439F-A233-60F799F6B25C}"/>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20889D87-A82A-45D9-8575-C59256173186}"/>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C’est une peinture de Ferdinand Gueldry représentant une filature du Nord à la fin du XIXe siècle.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On voit un très grand hall, de nombreuses ouvrières, des rangées de paniers et de grandes quantités de laine.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La production se concentre progressivement dans de grandes usines.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La productivité augmente lorsqu’on produit davantage dans le même temps.</a:t>
            </a:r>
          </a:p>
        </p:txBody>
      </p:sp>
      <p:sp>
        <p:nvSpPr>
          <p:cNvPr id="7" name="">
            <a:extLst xmlns:a="http://schemas.openxmlformats.org/drawingml/2006/main">
              <a:ext uri="{FF2B5EF4-FFF2-40B4-BE49-F238E27FC236}">
                <a16:creationId xmlns:a16="http://schemas.microsoft.com/office/drawing/2014/main" id="{1297FC2F-7B75-471F-A2C7-7DAEEE5D8251}"/>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3EB99D49-2EEF-4A36-8E75-58D385E91F9D}"/>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légende donne la nature, l’auteur, la période et le lieu représenté.</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Ces éléments sont visibles dans la peinture.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indique l’apparition des grandes usines et la concentration de la production.</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définit la productivité par la quantité produite dans un même temps.</a:t>
            </a:r>
          </a:p>
        </p:txBody>
      </p:sp>
      <p:sp>
        <p:nvSpPr>
          <p:cNvPr id="9" name="">
            <a:extLst xmlns:a="http://schemas.openxmlformats.org/drawingml/2006/main">
              <a:ext uri="{FF2B5EF4-FFF2-40B4-BE49-F238E27FC236}">
                <a16:creationId xmlns:a16="http://schemas.microsoft.com/office/drawing/2014/main" id="{69F68745-FAF6-423E-804C-9D356A1DBC55}"/>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1904"/>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La mécanisation augmente la productivité et concentre progressivement machines, matières et travailleurs dans de grandes usines.</a:t>
            </a:r>
          </a:p>
        </p:txBody>
      </p:sp>
      <p:sp>
        <p:nvSpPr>
          <p:cNvPr id="10" name="">
            <a:extLst xmlns:a="http://schemas.openxmlformats.org/drawingml/2006/main">
              <a:ext uri="{FF2B5EF4-FFF2-40B4-BE49-F238E27FC236}">
                <a16:creationId xmlns:a16="http://schemas.microsoft.com/office/drawing/2014/main" id="{081A8167-B4E0-48F2-A58A-3E41EE83EFF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26A5BA1A-8B3C-44F6-B01A-7439C31F8432}"/>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E3E976A5-A0DA-4F40-9A05-D3919727DF0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692297136"/>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16A084D-EC1C-4FC2-BCB2-06EDE3B58FE5}"/>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ACA579B-17A3-4A21-89C5-3A2296D25EE7}"/>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FEA4CCD0-AFF0-47AE-819E-C305D272E45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MISE EN RELATION</a:t>
            </a:r>
          </a:p>
        </p:txBody>
      </p:sp>
      <p:sp>
        <p:nvSpPr>
          <p:cNvPr id="4" name="">
            <a:extLst xmlns:a="http://schemas.openxmlformats.org/drawingml/2006/main">
              <a:ext uri="{FF2B5EF4-FFF2-40B4-BE49-F238E27FC236}">
                <a16:creationId xmlns:a16="http://schemas.microsoft.com/office/drawing/2014/main" id="{4D0D5021-BF1B-458A-80D7-AE25E5A35E3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Ce que change la mécanisation</a:t>
            </a:r>
          </a:p>
        </p:txBody>
      </p:sp>
      <p:sp>
        <p:nvSpPr>
          <p:cNvPr id="5" name="">
            <a:extLst xmlns:a="http://schemas.openxmlformats.org/drawingml/2006/main">
              <a:ext uri="{FF2B5EF4-FFF2-40B4-BE49-F238E27FC236}">
                <a16:creationId xmlns:a16="http://schemas.microsoft.com/office/drawing/2014/main" id="{757462CD-D2C8-41A0-BF06-525B0483DDA9}"/>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Une transformation historique des façons et des lieux de produire.</a:t>
            </a:r>
          </a:p>
        </p:txBody>
      </p:sp>
      <p:sp>
        <p:nvSpPr>
          <p:cNvPr id="6" name="">
            <a:extLst xmlns:a="http://schemas.openxmlformats.org/drawingml/2006/main">
              <a:ext uri="{FF2B5EF4-FFF2-40B4-BE49-F238E27FC236}">
                <a16:creationId xmlns:a16="http://schemas.microsoft.com/office/drawing/2014/main" id="{AD31CB0D-7B93-432E-98BD-5C7D734FC36A}"/>
              </a:ext>
            </a:extLst>
          </p:cNvPr>
          <p:cNvSpPr>
            <a:spLocks xmlns:a="http://schemas.openxmlformats.org/drawingml/2006/main" noGrp="1"/>
          </p:cNvSpPr>
          <p:nvPr/>
        </p:nvSpPr>
        <p:spPr>
          <a:xfrm xmlns:a="http://schemas.openxmlformats.org/drawingml/2006/main">
            <a:off x="809625" y="2381250"/>
            <a:ext cx="2286000" cy="1047750"/>
          </a:xfrm>
          <a:prstGeom xmlns:a="http://schemas.openxmlformats.org/drawingml/2006/main" prst="roundRect">
            <a:avLst>
              <a:gd name="adj" fmla="val 10909"/>
            </a:avLst>
          </a:prstGeom>
          <a:solidFill xmlns:a="http://schemas.openxmlformats.org/drawingml/2006/main">
            <a:srgbClr val="4A4037"/>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FFFFFF"/>
                </a:solidFill>
                <a:latin typeface="Arial"/>
                <a:ea typeface="Arial"/>
                <a:cs typeface="Arial"/>
              </a:defRPr>
            </a:pPr>
            <a:r>
              <a:t>CHARBON</a:t>
            </a:r>
          </a:p>
          <a:p xmlns:a="http://schemas.openxmlformats.org/drawingml/2006/main">
            <a:pPr algn="ctr">
              <a:defRPr sz="1650" b="1" i="0">
                <a:solidFill>
                  <a:srgbClr val="FFFFFF"/>
                </a:solidFill>
                <a:latin typeface="Arial"/>
                <a:ea typeface="Arial"/>
                <a:cs typeface="Arial"/>
              </a:defRPr>
            </a:pPr>
            <a:r>
              <a:t>ET VAPEUR</a:t>
            </a:r>
          </a:p>
        </p:txBody>
      </p:sp>
      <p:sp>
        <p:nvSpPr>
          <p:cNvPr id="7" name="">
            <a:extLst xmlns:a="http://schemas.openxmlformats.org/drawingml/2006/main">
              <a:ext uri="{FF2B5EF4-FFF2-40B4-BE49-F238E27FC236}">
                <a16:creationId xmlns:a16="http://schemas.microsoft.com/office/drawing/2014/main" id="{FD99117F-DA0E-4457-BC89-C628A2DBDFF1}"/>
              </a:ext>
            </a:extLst>
          </p:cNvPr>
          <p:cNvSpPr>
            <a:spLocks xmlns:a="http://schemas.openxmlformats.org/drawingml/2006/main" noGrp="1"/>
          </p:cNvSpPr>
          <p:nvPr/>
        </p:nvSpPr>
        <p:spPr>
          <a:xfrm xmlns:a="http://schemas.openxmlformats.org/drawingml/2006/main">
            <a:off x="3143250" y="2571750"/>
            <a:ext cx="428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80793"/>
          </a:bodyPr>
          <a:lstStyle xmlns:a="http://schemas.openxmlformats.org/drawingml/2006/main"/>
          <a:p xmlns:a="http://schemas.openxmlformats.org/drawingml/2006/main">
            <a:pPr algn="ctr">
              <a:defRPr sz="2700" b="1" i="0">
                <a:solidFill>
                  <a:srgbClr val="B64F16"/>
                </a:solidFill>
                <a:latin typeface="Arial"/>
                <a:ea typeface="Arial"/>
                <a:cs typeface="Arial"/>
              </a:defRPr>
            </a:pPr>
            <a:r>
              <a:t>→</a:t>
            </a:r>
          </a:p>
        </p:txBody>
      </p:sp>
      <p:sp>
        <p:nvSpPr>
          <p:cNvPr id="8" name="">
            <a:extLst xmlns:a="http://schemas.openxmlformats.org/drawingml/2006/main">
              <a:ext uri="{FF2B5EF4-FFF2-40B4-BE49-F238E27FC236}">
                <a16:creationId xmlns:a16="http://schemas.microsoft.com/office/drawing/2014/main" id="{1D3FD811-5FCB-4247-9D26-01932E482161}"/>
              </a:ext>
            </a:extLst>
          </p:cNvPr>
          <p:cNvSpPr>
            <a:spLocks xmlns:a="http://schemas.openxmlformats.org/drawingml/2006/main" noGrp="1"/>
          </p:cNvSpPr>
          <p:nvPr/>
        </p:nvSpPr>
        <p:spPr>
          <a:xfrm xmlns:a="http://schemas.openxmlformats.org/drawingml/2006/main">
            <a:off x="3619500" y="2381250"/>
            <a:ext cx="2286000" cy="1047750"/>
          </a:xfrm>
          <a:prstGeom xmlns:a="http://schemas.openxmlformats.org/drawingml/2006/main" prst="roundRect">
            <a:avLst>
              <a:gd name="adj" fmla="val 10909"/>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FFFFFF"/>
                </a:solidFill>
                <a:latin typeface="Arial"/>
                <a:ea typeface="Arial"/>
                <a:cs typeface="Arial"/>
              </a:defRPr>
            </a:pPr>
            <a:r>
              <a:t>MOUVEMENT</a:t>
            </a:r>
          </a:p>
          <a:p xmlns:a="http://schemas.openxmlformats.org/drawingml/2006/main">
            <a:pPr algn="ctr">
              <a:defRPr sz="1650" b="1" i="0">
                <a:solidFill>
                  <a:srgbClr val="FFFFFF"/>
                </a:solidFill>
                <a:latin typeface="Arial"/>
                <a:ea typeface="Arial"/>
                <a:cs typeface="Arial"/>
              </a:defRPr>
            </a:pPr>
            <a:r>
              <a:t>RÉGULIER</a:t>
            </a:r>
          </a:p>
        </p:txBody>
      </p:sp>
      <p:sp>
        <p:nvSpPr>
          <p:cNvPr id="9" name="">
            <a:extLst xmlns:a="http://schemas.openxmlformats.org/drawingml/2006/main">
              <a:ext uri="{FF2B5EF4-FFF2-40B4-BE49-F238E27FC236}">
                <a16:creationId xmlns:a16="http://schemas.microsoft.com/office/drawing/2014/main" id="{A3839D3C-EA91-417A-BD49-3BBB47A80ABF}"/>
              </a:ext>
            </a:extLst>
          </p:cNvPr>
          <p:cNvSpPr>
            <a:spLocks xmlns:a="http://schemas.openxmlformats.org/drawingml/2006/main" noGrp="1"/>
          </p:cNvSpPr>
          <p:nvPr/>
        </p:nvSpPr>
        <p:spPr>
          <a:xfrm xmlns:a="http://schemas.openxmlformats.org/drawingml/2006/main">
            <a:off x="5953125" y="2571750"/>
            <a:ext cx="428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80793"/>
          </a:bodyPr>
          <a:lstStyle xmlns:a="http://schemas.openxmlformats.org/drawingml/2006/main"/>
          <a:p xmlns:a="http://schemas.openxmlformats.org/drawingml/2006/main">
            <a:pPr algn="ctr">
              <a:defRPr sz="2700" b="1" i="0">
                <a:solidFill>
                  <a:srgbClr val="B64F16"/>
                </a:solidFill>
                <a:latin typeface="Arial"/>
                <a:ea typeface="Arial"/>
                <a:cs typeface="Arial"/>
              </a:defRPr>
            </a:pPr>
            <a:r>
              <a:t>→</a:t>
            </a:r>
          </a:p>
        </p:txBody>
      </p:sp>
      <p:sp>
        <p:nvSpPr>
          <p:cNvPr id="10" name="">
            <a:extLst xmlns:a="http://schemas.openxmlformats.org/drawingml/2006/main">
              <a:ext uri="{FF2B5EF4-FFF2-40B4-BE49-F238E27FC236}">
                <a16:creationId xmlns:a16="http://schemas.microsoft.com/office/drawing/2014/main" id="{D7FCC53A-C119-498D-8073-2181625A7722}"/>
              </a:ext>
            </a:extLst>
          </p:cNvPr>
          <p:cNvSpPr>
            <a:spLocks xmlns:a="http://schemas.openxmlformats.org/drawingml/2006/main" noGrp="1"/>
          </p:cNvSpPr>
          <p:nvPr/>
        </p:nvSpPr>
        <p:spPr>
          <a:xfrm xmlns:a="http://schemas.openxmlformats.org/drawingml/2006/main">
            <a:off x="6429375" y="2381250"/>
            <a:ext cx="2286000" cy="1047750"/>
          </a:xfrm>
          <a:prstGeom xmlns:a="http://schemas.openxmlformats.org/drawingml/2006/main" prst="roundRect">
            <a:avLst>
              <a:gd name="adj" fmla="val 10909"/>
            </a:avLst>
          </a:prstGeom>
          <a:solidFill xmlns:a="http://schemas.openxmlformats.org/drawingml/2006/main">
            <a:srgbClr val="2E7D3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FFFFFF"/>
                </a:solidFill>
                <a:latin typeface="Arial"/>
                <a:ea typeface="Arial"/>
                <a:cs typeface="Arial"/>
              </a:defRPr>
            </a:pPr>
            <a:r>
              <a:t>PRODUCTIVITÉ</a:t>
            </a:r>
          </a:p>
          <a:p xmlns:a="http://schemas.openxmlformats.org/drawingml/2006/main">
            <a:pPr algn="ctr">
              <a:defRPr sz="1650" b="1" i="0">
                <a:solidFill>
                  <a:srgbClr val="FFFFFF"/>
                </a:solidFill>
                <a:latin typeface="Arial"/>
                <a:ea typeface="Arial"/>
                <a:cs typeface="Arial"/>
              </a:defRPr>
            </a:pPr>
            <a:r>
              <a:t>PLUS ÉLEVÉE</a:t>
            </a:r>
          </a:p>
        </p:txBody>
      </p:sp>
      <p:sp>
        <p:nvSpPr>
          <p:cNvPr id="11" name="">
            <a:extLst xmlns:a="http://schemas.openxmlformats.org/drawingml/2006/main">
              <a:ext uri="{FF2B5EF4-FFF2-40B4-BE49-F238E27FC236}">
                <a16:creationId xmlns:a16="http://schemas.microsoft.com/office/drawing/2014/main" id="{3942C9E5-0DDD-4013-99BB-7E2080C969B6}"/>
              </a:ext>
            </a:extLst>
          </p:cNvPr>
          <p:cNvSpPr>
            <a:spLocks xmlns:a="http://schemas.openxmlformats.org/drawingml/2006/main" noGrp="1"/>
          </p:cNvSpPr>
          <p:nvPr/>
        </p:nvSpPr>
        <p:spPr>
          <a:xfrm xmlns:a="http://schemas.openxmlformats.org/drawingml/2006/main">
            <a:off x="8763000" y="2571750"/>
            <a:ext cx="428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80793"/>
          </a:bodyPr>
          <a:lstStyle xmlns:a="http://schemas.openxmlformats.org/drawingml/2006/main"/>
          <a:p xmlns:a="http://schemas.openxmlformats.org/drawingml/2006/main">
            <a:pPr algn="ctr">
              <a:defRPr sz="2700" b="1" i="0">
                <a:solidFill>
                  <a:srgbClr val="B64F16"/>
                </a:solidFill>
                <a:latin typeface="Arial"/>
                <a:ea typeface="Arial"/>
                <a:cs typeface="Arial"/>
              </a:defRPr>
            </a:pPr>
            <a:r>
              <a:t>→</a:t>
            </a:r>
          </a:p>
        </p:txBody>
      </p:sp>
      <p:sp>
        <p:nvSpPr>
          <p:cNvPr id="12" name="">
            <a:extLst xmlns:a="http://schemas.openxmlformats.org/drawingml/2006/main">
              <a:ext uri="{FF2B5EF4-FFF2-40B4-BE49-F238E27FC236}">
                <a16:creationId xmlns:a16="http://schemas.microsoft.com/office/drawing/2014/main" id="{0A2CB3C8-4771-4AF8-AD43-485B9455C731}"/>
              </a:ext>
            </a:extLst>
          </p:cNvPr>
          <p:cNvSpPr>
            <a:spLocks xmlns:a="http://schemas.openxmlformats.org/drawingml/2006/main" noGrp="1"/>
          </p:cNvSpPr>
          <p:nvPr/>
        </p:nvSpPr>
        <p:spPr>
          <a:xfrm xmlns:a="http://schemas.openxmlformats.org/drawingml/2006/main">
            <a:off x="9239250" y="2381250"/>
            <a:ext cx="2286000" cy="1047750"/>
          </a:xfrm>
          <a:prstGeom xmlns:a="http://schemas.openxmlformats.org/drawingml/2006/main" prst="roundRect">
            <a:avLst>
              <a:gd name="adj" fmla="val 10909"/>
            </a:avLst>
          </a:prstGeom>
          <a:solidFill xmlns:a="http://schemas.openxmlformats.org/drawingml/2006/main">
            <a:srgbClr val="173B57"/>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FFFFFF"/>
                </a:solidFill>
                <a:latin typeface="Arial"/>
                <a:ea typeface="Arial"/>
                <a:cs typeface="Arial"/>
              </a:defRPr>
            </a:pPr>
            <a:r>
              <a:t>GRANDES</a:t>
            </a:r>
          </a:p>
          <a:p xmlns:a="http://schemas.openxmlformats.org/drawingml/2006/main">
            <a:pPr algn="ctr">
              <a:defRPr sz="1650" b="1" i="0">
                <a:solidFill>
                  <a:srgbClr val="FFFFFF"/>
                </a:solidFill>
                <a:latin typeface="Arial"/>
                <a:ea typeface="Arial"/>
                <a:cs typeface="Arial"/>
              </a:defRPr>
            </a:pPr>
            <a:r>
              <a:t>USINES</a:t>
            </a:r>
          </a:p>
        </p:txBody>
      </p:sp>
      <p:sp>
        <p:nvSpPr>
          <p:cNvPr id="13" name="">
            <a:extLst xmlns:a="http://schemas.openxmlformats.org/drawingml/2006/main">
              <a:ext uri="{FF2B5EF4-FFF2-40B4-BE49-F238E27FC236}">
                <a16:creationId xmlns:a16="http://schemas.microsoft.com/office/drawing/2014/main" id="{001BE153-6499-4D78-94A3-C3139A465109}"/>
              </a:ext>
            </a:extLst>
          </p:cNvPr>
          <p:cNvSpPr>
            <a:spLocks xmlns:a="http://schemas.openxmlformats.org/drawingml/2006/main" noGrp="1"/>
          </p:cNvSpPr>
          <p:nvPr/>
        </p:nvSpPr>
        <p:spPr>
          <a:xfrm xmlns:a="http://schemas.openxmlformats.org/drawingml/2006/main">
            <a:off x="1285875" y="4286250"/>
            <a:ext cx="9620250" cy="952500"/>
          </a:xfrm>
          <a:prstGeom xmlns:a="http://schemas.openxmlformats.org/drawingml/2006/main" prst="roundRect">
            <a:avLst>
              <a:gd name="adj" fmla="val 120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75" b="1" i="0">
                <a:solidFill>
                  <a:srgbClr val="2E7D32"/>
                </a:solidFill>
                <a:latin typeface="Arial"/>
                <a:ea typeface="Arial"/>
                <a:cs typeface="Arial"/>
              </a:defRPr>
            </a:pPr>
            <a:r>
              <a:t>L’histoire ne s’arrête pas au fonctionnement de la machine : l’industrialisation transforme la production et concentre le travail dans les usines.</a:t>
            </a:r>
          </a:p>
        </p:txBody>
      </p:sp>
      <p:sp>
        <p:nvSpPr>
          <p:cNvPr id="14" name="">
            <a:extLst xmlns:a="http://schemas.openxmlformats.org/drawingml/2006/main">
              <a:ext uri="{FF2B5EF4-FFF2-40B4-BE49-F238E27FC236}">
                <a16:creationId xmlns:a16="http://schemas.microsoft.com/office/drawing/2014/main" id="{8A80049D-6FA1-489E-B89C-0C4D99B0FC4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6BA431B6-D432-4FB5-AE47-5C7ACFA24F5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6" name="">
            <a:extLst xmlns:a="http://schemas.openxmlformats.org/drawingml/2006/main">
              <a:ext uri="{FF2B5EF4-FFF2-40B4-BE49-F238E27FC236}">
                <a16:creationId xmlns:a16="http://schemas.microsoft.com/office/drawing/2014/main" id="{1864CEF6-E1DE-4708-B4B7-74EC7C2E4F8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911849453"/>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8A62D65-88A3-4E02-925C-F6C3381FF4BF}"/>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081F0CF-E536-4C7D-8A93-6251B001D48F}"/>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C9D67C63-88DC-48B1-8391-2D6631CD975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TRACE ÉCRITE</a:t>
            </a:r>
          </a:p>
        </p:txBody>
      </p:sp>
      <p:sp>
        <p:nvSpPr>
          <p:cNvPr id="4" name="">
            <a:extLst xmlns:a="http://schemas.openxmlformats.org/drawingml/2006/main">
              <a:ext uri="{FF2B5EF4-FFF2-40B4-BE49-F238E27FC236}">
                <a16:creationId xmlns:a16="http://schemas.microsoft.com/office/drawing/2014/main" id="{DC6A70F8-9BF8-4751-AFCA-0C8FDBCDBD2D}"/>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Le charbon et la vapeur transforment la production</a:t>
            </a:r>
          </a:p>
        </p:txBody>
      </p:sp>
      <p:sp>
        <p:nvSpPr>
          <p:cNvPr id="5" name="">
            <a:extLst xmlns:a="http://schemas.openxmlformats.org/drawingml/2006/main">
              <a:ext uri="{FF2B5EF4-FFF2-40B4-BE49-F238E27FC236}">
                <a16:creationId xmlns:a16="http://schemas.microsoft.com/office/drawing/2014/main" id="{4D573BD1-8064-460B-887A-13803393DF95}"/>
              </a:ext>
            </a:extLst>
          </p:cNvPr>
          <p:cNvSpPr>
            <a:spLocks xmlns:a="http://schemas.openxmlformats.org/drawingml/2006/main" noGrp="1"/>
          </p:cNvSpPr>
          <p:nvPr/>
        </p:nvSpPr>
        <p:spPr>
          <a:xfrm xmlns:a="http://schemas.openxmlformats.org/drawingml/2006/main">
            <a:off x="457200" y="11620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B4D7A55A-DDC0-48C9-BCB6-4FEEA71CD4A1}"/>
              </a:ext>
            </a:extLst>
          </p:cNvPr>
          <p:cNvSpPr>
            <a:spLocks xmlns:a="http://schemas.openxmlformats.org/drawingml/2006/main" noGrp="1"/>
          </p:cNvSpPr>
          <p:nvPr/>
        </p:nvSpPr>
        <p:spPr>
          <a:xfrm xmlns:a="http://schemas.openxmlformats.org/drawingml/2006/main">
            <a:off x="457200" y="12382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BB8E2FBA-E85B-42B2-B3DB-0C237376A9D4}"/>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99BE1F2D-14FF-45B7-A04C-831F3BA37FF3}"/>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Après </a:t>
            </a:r>
            <a:r>
              <a:rPr b="1">
                <a:solidFill>
                  <a:srgbClr val="D62828"/>
                </a:solidFill>
              </a:rPr>
              <a:t>1830</a:t>
            </a:r>
            <a:r>
              <a:rPr b="0">
                <a:solidFill>
                  <a:srgbClr val="0057B8"/>
                </a:solidFill>
              </a:rPr>
              <a:t>, l’industrialisation se développe en France.</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a:t>
            </a:r>
            <a:r>
              <a:rPr b="1">
                <a:solidFill>
                  <a:srgbClr val="D62828"/>
                </a:solidFill>
              </a:rPr>
              <a:t>charbon</a:t>
            </a:r>
            <a:r>
              <a:rPr b="0">
                <a:solidFill>
                  <a:srgbClr val="0057B8"/>
                </a:solidFill>
              </a:rPr>
              <a:t> est l’énergie majeure de la première industrialisation et alimente les </a:t>
            </a:r>
            <a:r>
              <a:rPr b="1">
                <a:solidFill>
                  <a:srgbClr val="D62828"/>
                </a:solidFill>
              </a:rPr>
              <a:t>machines à vapeur</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La </a:t>
            </a:r>
            <a:r>
              <a:rPr b="1">
                <a:solidFill>
                  <a:srgbClr val="D62828"/>
                </a:solidFill>
              </a:rPr>
              <a:t>mécanisation</a:t>
            </a:r>
            <a:r>
              <a:rPr b="0">
                <a:solidFill>
                  <a:srgbClr val="0057B8"/>
                </a:solidFill>
              </a:rPr>
              <a:t> permet de produire davantage et plus régulièrement : la </a:t>
            </a:r>
            <a:r>
              <a:rPr b="1">
                <a:solidFill>
                  <a:srgbClr val="D62828"/>
                </a:solidFill>
              </a:rPr>
              <a:t>productivité</a:t>
            </a:r>
            <a:r>
              <a:rPr b="0">
                <a:solidFill>
                  <a:srgbClr val="0057B8"/>
                </a:solidFill>
              </a:rPr>
              <a:t> augmente.</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travail, les matières et les machines se concentrent progressivement dans de grandes </a:t>
            </a:r>
            <a:r>
              <a:rPr b="1">
                <a:solidFill>
                  <a:srgbClr val="D62828"/>
                </a:solidFill>
              </a:rPr>
              <a:t>usines</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L’industrialisation transforme donc les façons de produire et les lieux de production.</a:t>
            </a:r>
          </a:p>
        </p:txBody>
      </p:sp>
      <p:sp>
        <p:nvSpPr>
          <p:cNvPr id="9" name="">
            <a:extLst xmlns:a="http://schemas.openxmlformats.org/drawingml/2006/main">
              <a:ext uri="{FF2B5EF4-FFF2-40B4-BE49-F238E27FC236}">
                <a16:creationId xmlns:a16="http://schemas.microsoft.com/office/drawing/2014/main" id="{8FD77012-D88C-4BEF-872A-05E0ACF1D3CB}"/>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39A1A811-A0AE-45B6-BD8C-4875FE714F1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DBE1289-3C3E-4C5C-AB68-2388046F1689}"/>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00D1FBCA-23CC-459C-B308-510CE8B06F23}"/>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224636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2026-08-23T21:58:45.7970000Z</dcterms:created>
  <dcterms:modified xsi:type="dcterms:W3CDTF">2026-08-23T21:58:45.7970000Z</dcterms:modified>
</coreProperties>
</file>