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5b7379eca5a4903" /><Relationship Type="http://schemas.openxmlformats.org/officeDocument/2006/relationships/extended-properties" Target="/docProps/app.xml" Id="R4e12ccf71cd24c2a" /><Relationship Type="http://schemas.openxmlformats.org/officeDocument/2006/relationships/officeDocument" Target="/ppt/presentation.xml" Id="Rf3235ca2c09b4f92" /></Relationships>
</file>

<file path=ppt/presentation.xml><?xml version="1.0" encoding="utf-8"?>
<p:presentation xmlns:p="http://schemas.openxmlformats.org/presentationml/2006/main">
  <p:sldMasterIdLst>
    <p:sldMasterId xmlns:r="http://schemas.openxmlformats.org/officeDocument/2006/relationships" id="2147483648" r:id="R120e89c91d944507"/>
  </p:sldMasterIdLst>
  <p:notesMasterIdLst>
    <p:notesMasterId xmlns:r="http://schemas.openxmlformats.org/officeDocument/2006/relationships" r:id="R29e472e1e0ef476d"/>
  </p:notesMasterIdLst>
  <p:sldIdLst>
    <p:sldId xmlns:r="http://schemas.openxmlformats.org/officeDocument/2006/relationships" id="256" r:id="Rcd96cf89a3a546de"/>
    <p:sldId xmlns:r="http://schemas.openxmlformats.org/officeDocument/2006/relationships" id="257" r:id="R8cfdfb25455542e2"/>
    <p:sldId xmlns:r="http://schemas.openxmlformats.org/officeDocument/2006/relationships" id="258" r:id="R3a32cef944164b2e"/>
    <p:sldId xmlns:r="http://schemas.openxmlformats.org/officeDocument/2006/relationships" id="259" r:id="Rf3074fdf9ecb4afc"/>
    <p:sldId xmlns:r="http://schemas.openxmlformats.org/officeDocument/2006/relationships" id="260" r:id="R90e47cf5464f49c9"/>
    <p:sldId xmlns:r="http://schemas.openxmlformats.org/officeDocument/2006/relationships" id="261" r:id="R776a2412184145d1"/>
    <p:sldId xmlns:r="http://schemas.openxmlformats.org/officeDocument/2006/relationships" id="262" r:id="R09b8aecc3f6848d6"/>
    <p:sldId xmlns:r="http://schemas.openxmlformats.org/officeDocument/2006/relationships" id="263" r:id="R7dbcf3561b9b4d80"/>
    <p:sldId xmlns:r="http://schemas.openxmlformats.org/officeDocument/2006/relationships" id="264" r:id="Raaadd3f237d549c4"/>
    <p:sldId xmlns:r="http://schemas.openxmlformats.org/officeDocument/2006/relationships" id="265" r:id="R64810a410f944876"/>
    <p:sldId xmlns:r="http://schemas.openxmlformats.org/officeDocument/2006/relationships" id="266" r:id="Rcdc7559eec44418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f3d55dcadab4391" /><Relationship Type="http://schemas.openxmlformats.org/officeDocument/2006/relationships/slideMaster" Target="/ppt/slideMasters/slideMaster1.xml" Id="R120e89c91d944507" /><Relationship Type="http://schemas.openxmlformats.org/officeDocument/2006/relationships/notesMaster" Target="/ppt/notesMasters/notesMaster1.xml" Id="R29e472e1e0ef476d" /><Relationship Type="http://schemas.openxmlformats.org/officeDocument/2006/relationships/presProps" Target="/ppt/presProps.xml" Id="Rfb392089f7824971" /><Relationship Type="http://schemas.openxmlformats.org/officeDocument/2006/relationships/tableStyles" Target="/ppt/tableStyles.xml" Id="Re489ccf85f384b67" /><Relationship Type="http://schemas.openxmlformats.org/officeDocument/2006/relationships/slide" Target="/ppt/slides/slide1.xml" Id="Rcd96cf89a3a546de" /><Relationship Type="http://schemas.openxmlformats.org/officeDocument/2006/relationships/slide" Target="/ppt/slides/slide2.xml" Id="R8cfdfb25455542e2" /><Relationship Type="http://schemas.openxmlformats.org/officeDocument/2006/relationships/slide" Target="/ppt/slides/slide3.xml" Id="R3a32cef944164b2e" /><Relationship Type="http://schemas.openxmlformats.org/officeDocument/2006/relationships/slide" Target="/ppt/slides/slide4.xml" Id="Rf3074fdf9ecb4afc" /><Relationship Type="http://schemas.openxmlformats.org/officeDocument/2006/relationships/slide" Target="/ppt/slides/slide5.xml" Id="R90e47cf5464f49c9" /><Relationship Type="http://schemas.openxmlformats.org/officeDocument/2006/relationships/slide" Target="/ppt/slides/slide6.xml" Id="R776a2412184145d1" /><Relationship Type="http://schemas.openxmlformats.org/officeDocument/2006/relationships/slide" Target="/ppt/slides/slide7.xml" Id="R09b8aecc3f6848d6" /><Relationship Type="http://schemas.openxmlformats.org/officeDocument/2006/relationships/slide" Target="/ppt/slides/slide8.xml" Id="R7dbcf3561b9b4d80" /><Relationship Type="http://schemas.openxmlformats.org/officeDocument/2006/relationships/slide" Target="/ppt/slides/slide9.xml" Id="Raaadd3f237d549c4" /><Relationship Type="http://schemas.openxmlformats.org/officeDocument/2006/relationships/slide" Target="/ppt/slides/slide10.xml" Id="R64810a410f944876" /><Relationship Type="http://schemas.openxmlformats.org/officeDocument/2006/relationships/slide" Target="/ppt/slides/slide11.xml" Id="Rcdc7559eec44418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c1cfd79b065484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c21ed5e825642dd" /><Relationship Type="http://schemas.openxmlformats.org/officeDocument/2006/relationships/notesMaster" Target="/ppt/notesMasters/notesMaster1.xml" Id="R8f9061d7222d4dde" /></Relationships>
</file>

<file path=ppt/notesSlides/_rels/notesSlide2.xml.rels>&#65279;<?xml version="1.0" encoding="utf-8"?><Relationships xmlns="http://schemas.openxmlformats.org/package/2006/relationships"><Relationship Type="http://schemas.openxmlformats.org/officeDocument/2006/relationships/slide" Target="/ppt/slides/slide2.xml" Id="R1e35b711879b4e98" /><Relationship Type="http://schemas.openxmlformats.org/officeDocument/2006/relationships/notesMaster" Target="/ppt/notesMasters/notesMaster1.xml" Id="Rc647c58dc5b44d7d" /></Relationships>
</file>

<file path=ppt/notesSlides/_rels/notesSlide3.xml.rels>&#65279;<?xml version="1.0" encoding="utf-8"?><Relationships xmlns="http://schemas.openxmlformats.org/package/2006/relationships"><Relationship Type="http://schemas.openxmlformats.org/officeDocument/2006/relationships/slide" Target="/ppt/slides/slide3.xml" Id="R7e4126b9288946e3" /><Relationship Type="http://schemas.openxmlformats.org/officeDocument/2006/relationships/notesMaster" Target="/ppt/notesMasters/notesMaster1.xml" Id="R6b5a5b6e91be490c" /></Relationships>
</file>

<file path=ppt/notesSlides/_rels/notesSlide4.xml.rels>&#65279;<?xml version="1.0" encoding="utf-8"?><Relationships xmlns="http://schemas.openxmlformats.org/package/2006/relationships"><Relationship Type="http://schemas.openxmlformats.org/officeDocument/2006/relationships/slide" Target="/ppt/slides/slide4.xml" Id="R1acd3ef83f7949c6" /><Relationship Type="http://schemas.openxmlformats.org/officeDocument/2006/relationships/notesMaster" Target="/ppt/notesMasters/notesMaster1.xml" Id="R133b47f1f8544f2b" /></Relationships>
</file>

<file path=ppt/notesSlides/_rels/notesSlide5.xml.rels>&#65279;<?xml version="1.0" encoding="utf-8"?><Relationships xmlns="http://schemas.openxmlformats.org/package/2006/relationships"><Relationship Type="http://schemas.openxmlformats.org/officeDocument/2006/relationships/slide" Target="/ppt/slides/slide5.xml" Id="R33183809ebfe4c1c" /><Relationship Type="http://schemas.openxmlformats.org/officeDocument/2006/relationships/notesMaster" Target="/ppt/notesMasters/notesMaster1.xml" Id="R8514218fa875468b" /></Relationships>
</file>

<file path=ppt/notesSlides/_rels/notesSlide6.xml.rels>&#65279;<?xml version="1.0" encoding="utf-8"?><Relationships xmlns="http://schemas.openxmlformats.org/package/2006/relationships"><Relationship Type="http://schemas.openxmlformats.org/officeDocument/2006/relationships/slide" Target="/ppt/slides/slide6.xml" Id="Rdb3362f61b1c4fc4" /><Relationship Type="http://schemas.openxmlformats.org/officeDocument/2006/relationships/notesMaster" Target="/ppt/notesMasters/notesMaster1.xml" Id="R697a31e318b24052" /></Relationships>
</file>

<file path=ppt/notesSlides/_rels/notesSlide7.xml.rels>&#65279;<?xml version="1.0" encoding="utf-8"?><Relationships xmlns="http://schemas.openxmlformats.org/package/2006/relationships"><Relationship Type="http://schemas.openxmlformats.org/officeDocument/2006/relationships/slide" Target="/ppt/slides/slide7.xml" Id="Rcbc07b65cfd14ffc" /><Relationship Type="http://schemas.openxmlformats.org/officeDocument/2006/relationships/notesMaster" Target="/ppt/notesMasters/notesMaster1.xml" Id="R1f8577d0dc494799" /></Relationships>
</file>

<file path=ppt/notesSlides/_rels/notesSlide8.xml.rels>&#65279;<?xml version="1.0" encoding="utf-8"?><Relationships xmlns="http://schemas.openxmlformats.org/package/2006/relationships"><Relationship Type="http://schemas.openxmlformats.org/officeDocument/2006/relationships/slide" Target="/ppt/slides/slide8.xml" Id="Rc7491b5f2ed94330" /><Relationship Type="http://schemas.openxmlformats.org/officeDocument/2006/relationships/notesMaster" Target="/ppt/notesMasters/notesMaster1.xml" Id="Rfbc0e80f3ea746df" /></Relationships>
</file>

<file path=ppt/notesSlides/_rels/notesSlide9.xml.rels>&#65279;<?xml version="1.0" encoding="utf-8"?><Relationships xmlns="http://schemas.openxmlformats.org/package/2006/relationships"><Relationship Type="http://schemas.openxmlformats.org/officeDocument/2006/relationships/slide" Target="/ppt/slides/slide9.xml" Id="Rfb761dcd471546b3" /><Relationship Type="http://schemas.openxmlformats.org/officeDocument/2006/relationships/notesMaster" Target="/ppt/notesMasters/notesMaster1.xml" Id="Rad66c26ec8924b8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eed10a471f04b6b" /><Relationship Type="http://schemas.openxmlformats.org/officeDocument/2006/relationships/notesMaster" Target="/ppt/notesMasters/notesMaster1.xml" Id="R1b4d6924bc66437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0246a353b0c42e9" /><Relationship Type="http://schemas.openxmlformats.org/officeDocument/2006/relationships/notesMaster" Target="/ppt/notesMasters/notesMaster1.xml" Id="Reaa082ac3a6c42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Musée des Arts et Métiers-Cnam, Modèle de métier original de Jacquard, photographie Michèle Favareille, consulté le 23/08/2026. — https://www.arts-et-metiers.net/musee/modele-metier-original-de-jacquard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Musée des Arts et Métiers-Cnam, Modèle de métier original de Jacquard, photographie Michèle Favareille, consulté le 23/08/2026. — https://www.arts-et-metiers.net/musee/modele-metier-original-de-jacquard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Histoire par l’image, « L’Industrie de la soie sous la Monarchie de Juillet » ; œuvre conservée au musée Gadagne, Lyon, © Musée Gadagne - Lyon, consulté le 23/08/2026. — https://histoire-image.org/etudes/industrie-soie-monarchie-juillet</a:t>
            </a:r>
          </a:p>
          <a:p xmlns:a="http://schemas.openxmlformats.org/drawingml/2006/main">
            <a:r>
              <a:t>- Histoire par l’image, « L’Industrie de la soie sous la Monarchie de Juillet » ; œuvre conservée au musée Gadagne, Lyon, © Musée Gadagne - Lyon, consulté le 23/08/2026. — https://www.gadagne-lyon.fr/</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Histoire par l’image, « L’Industrie de la soie sous la Monarchie de Juillet » ; œuvre conservée au musée Gadagne, Lyon, © Musée Gadagne - Lyon, consulté le 23/08/2026. — https://histoire-image.org/etudes/industrie-soie-monarchie-juillet</a:t>
            </a:r>
          </a:p>
          <a:p xmlns:a="http://schemas.openxmlformats.org/drawingml/2006/main">
            <a:r>
              <a:t>- Histoire par l’image, « L’Industrie de la soie sous la Monarchie de Juillet » ; œuvre conservée au musée Gadagne, Lyon, © Musée Gadagne - Lyon, consulté le 23/08/2026. — https://www.gadagne-lyon.fr/</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fe3dd4031c9465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e35b2d0d63e40e6" /><Relationship Type="http://schemas.openxmlformats.org/officeDocument/2006/relationships/slideLayout" Target="/ppt/slideLayouts/slideLayout1.xml" Id="R35e628ec338c484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5e628ec338c484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508f48b91754f4a" /><Relationship Type="http://schemas.openxmlformats.org/officeDocument/2006/relationships/image" Target="/ppt/media/image.jpeg" Id="R2988926d544e4c7e" /><Relationship Type="http://schemas.openxmlformats.org/officeDocument/2006/relationships/notesSlide" Target="/ppt/notesSlides/notesSlide1.xml" Id="R9870070036e345ce"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11e48adaeff48fb" /><Relationship Type="http://schemas.openxmlformats.org/officeDocument/2006/relationships/notesSlide" Target="/ppt/notesSlides/notesSlide2.xml" Id="R8d4c1539c2b0488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a8282bbbeae4451" /><Relationship Type="http://schemas.openxmlformats.org/officeDocument/2006/relationships/notesSlide" Target="/ppt/notesSlides/notesSlide3.xml" Id="R38531ea76c4341b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0d1b89dc5ad4139" /><Relationship Type="http://schemas.openxmlformats.org/officeDocument/2006/relationships/image" Target="/ppt/media/image2.jpeg" Id="R462d50c1b16541c8" /><Relationship Type="http://schemas.openxmlformats.org/officeDocument/2006/relationships/image" Target="/ppt/media/image.png" Id="R6b506774d48e4689" /><Relationship Type="http://schemas.openxmlformats.org/officeDocument/2006/relationships/notesSlide" Target="/ppt/notesSlides/notesSlide4.xml" Id="R947eac1d5f6144c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de5000698c34b25" /><Relationship Type="http://schemas.openxmlformats.org/officeDocument/2006/relationships/notesSlide" Target="/ppt/notesSlides/notesSlide5.xml" Id="Ref369839b5fc4dc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a32471adcf14faa" /><Relationship Type="http://schemas.openxmlformats.org/officeDocument/2006/relationships/notesSlide" Target="/ppt/notesSlides/notesSlide6.xml" Id="Ra8904c1aecff4cd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3e54bddcb804947" /><Relationship Type="http://schemas.openxmlformats.org/officeDocument/2006/relationships/image" Target="/ppt/media/image3.jpeg" Id="R4f2195b664314b3c" /><Relationship Type="http://schemas.openxmlformats.org/officeDocument/2006/relationships/image" Target="/ppt/media/image4.jpeg" Id="Rd738b185795d42c6" /><Relationship Type="http://schemas.openxmlformats.org/officeDocument/2006/relationships/notesSlide" Target="/ppt/notesSlides/notesSlide7.xml" Id="Rfcc17afda0b848b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200a797375248cd" /><Relationship Type="http://schemas.openxmlformats.org/officeDocument/2006/relationships/notesSlide" Target="/ppt/notesSlides/notesSlide8.xml" Id="R0706d630758a4f7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9bb5586e3364783" /><Relationship Type="http://schemas.openxmlformats.org/officeDocument/2006/relationships/notesSlide" Target="/ppt/notesSlides/notesSlide9.xml" Id="R5fdd7db5bf91461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25ac6bdb56b47ee" /><Relationship Type="http://schemas.openxmlformats.org/officeDocument/2006/relationships/notesSlide" Target="/ppt/notesSlides/notesSlide10.xml" Id="Rb7b622c82c3e40a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617e47909e24b38" /><Relationship Type="http://schemas.openxmlformats.org/officeDocument/2006/relationships/notesSlide" Target="/ppt/notesSlides/notesSlide11.xml" Id="R32b1448786fb4ff8" /></Relationships>
</file>

<file path=ppt/slides/slide1.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C60FF8C-11F3-484F-BB0C-CC7EA55F09A6}"/>
              </a:ext>
            </a:extLst>
          </p:cNvPr>
          <p:cNvSpPr>
            <a:spLocks xmlns:a="http://schemas.openxmlformats.org/drawingml/2006/main" noGrp="1"/>
          </p:cNvSpPr>
          <p:nvPr/>
        </p:nvSpPr>
        <p:spPr>
          <a:xfrm xmlns:a="http://schemas.openxmlformats.org/drawingml/2006/main">
            <a:off x="0" y="0"/>
            <a:ext cx="12192000" cy="17145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43ADD826-037A-47DB-B07C-07F95E7D15A3}"/>
              </a:ext>
            </a:extLst>
          </p:cNvPr>
          <p:cNvSpPr>
            <a:spLocks xmlns:a="http://schemas.openxmlformats.org/drawingml/2006/main" noGrp="1"/>
          </p:cNvSpPr>
          <p:nvPr/>
        </p:nvSpPr>
        <p:spPr>
          <a:xfrm xmlns:a="http://schemas.openxmlformats.org/drawingml/2006/main">
            <a:off x="590550" y="476250"/>
            <a:ext cx="4000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125" b="1" i="0">
                <a:solidFill>
                  <a:srgbClr val="B64F16"/>
                </a:solidFill>
                <a:latin typeface="Arial"/>
                <a:ea typeface="Arial"/>
                <a:cs typeface="Arial"/>
              </a:defRPr>
            </a:pPr>
            <a:r>
              <a:t>HISTOIRE · CM2 · THÈME 2</a:t>
            </a:r>
          </a:p>
        </p:txBody>
      </p:sp>
      <p:sp>
        <p:nvSpPr>
          <p:cNvPr id="3" name="">
            <a:extLst xmlns:a="http://schemas.openxmlformats.org/drawingml/2006/main">
              <a:ext uri="{FF2B5EF4-FFF2-40B4-BE49-F238E27FC236}">
                <a16:creationId xmlns:a16="http://schemas.microsoft.com/office/drawing/2014/main" id="{8399E367-E164-4F1A-8891-ADD375183D99}"/>
              </a:ext>
            </a:extLst>
          </p:cNvPr>
          <p:cNvSpPr>
            <a:spLocks xmlns:a="http://schemas.openxmlformats.org/drawingml/2006/main" noGrp="1"/>
          </p:cNvSpPr>
          <p:nvPr/>
        </p:nvSpPr>
        <p:spPr>
          <a:xfrm xmlns:a="http://schemas.openxmlformats.org/drawingml/2006/main">
            <a:off x="590550" y="1009650"/>
            <a:ext cx="2190750" cy="438150"/>
          </a:xfrm>
          <a:prstGeom xmlns:a="http://schemas.openxmlformats.org/drawingml/2006/main" prst="roundRect">
            <a:avLst>
              <a:gd name="adj" fmla="val 17391"/>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75" b="1" i="0">
                <a:solidFill>
                  <a:srgbClr val="FFFFFF"/>
                </a:solidFill>
                <a:latin typeface="Arial"/>
                <a:ea typeface="Arial"/>
                <a:cs typeface="Arial"/>
              </a:defRPr>
            </a:pPr>
            <a:r>
              <a:t>CHAPITRE 4</a:t>
            </a:r>
          </a:p>
        </p:txBody>
      </p:sp>
      <p:sp>
        <p:nvSpPr>
          <p:cNvPr id="4" name="">
            <a:extLst xmlns:a="http://schemas.openxmlformats.org/drawingml/2006/main">
              <a:ext uri="{FF2B5EF4-FFF2-40B4-BE49-F238E27FC236}">
                <a16:creationId xmlns:a16="http://schemas.microsoft.com/office/drawing/2014/main" id="{2C1A5B0E-4E20-4BF2-BB45-0AFD8F19B685}"/>
              </a:ext>
            </a:extLst>
          </p:cNvPr>
          <p:cNvSpPr>
            <a:spLocks xmlns:a="http://schemas.openxmlformats.org/drawingml/2006/main" noGrp="1"/>
          </p:cNvSpPr>
          <p:nvPr/>
        </p:nvSpPr>
        <p:spPr>
          <a:xfrm xmlns:a="http://schemas.openxmlformats.org/drawingml/2006/main">
            <a:off x="590550" y="1695450"/>
            <a:ext cx="476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025" b="1" i="0">
                <a:solidFill>
                  <a:srgbClr val="B64F16"/>
                </a:solidFill>
                <a:latin typeface="Arial"/>
                <a:ea typeface="Arial"/>
                <a:cs typeface="Arial"/>
              </a:defRPr>
            </a:pPr>
            <a:r>
              <a:t>Séance 2</a:t>
            </a:r>
          </a:p>
        </p:txBody>
      </p:sp>
      <p:sp>
        <p:nvSpPr>
          <p:cNvPr id="5" name="">
            <a:extLst xmlns:a="http://schemas.openxmlformats.org/drawingml/2006/main">
              <a:ext uri="{FF2B5EF4-FFF2-40B4-BE49-F238E27FC236}">
                <a16:creationId xmlns:a16="http://schemas.microsoft.com/office/drawing/2014/main" id="{46694859-51C2-458C-99E6-B0E1D1A36188}"/>
              </a:ext>
            </a:extLst>
          </p:cNvPr>
          <p:cNvSpPr>
            <a:spLocks xmlns:a="http://schemas.openxmlformats.org/drawingml/2006/main" noGrp="1"/>
          </p:cNvSpPr>
          <p:nvPr/>
        </p:nvSpPr>
        <p:spPr>
          <a:xfrm xmlns:a="http://schemas.openxmlformats.org/drawingml/2006/main">
            <a:off x="590550" y="2171700"/>
            <a:ext cx="53340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95184"/>
          </a:bodyPr>
          <a:lstStyle xmlns:a="http://schemas.openxmlformats.org/drawingml/2006/main"/>
          <a:p xmlns:a="http://schemas.openxmlformats.org/drawingml/2006/main">
            <a:pPr algn="l">
              <a:defRPr sz="3450" b="1" i="0">
                <a:solidFill>
                  <a:srgbClr val="173B57"/>
                </a:solidFill>
                <a:latin typeface="Arial"/>
                <a:ea typeface="Arial"/>
                <a:cs typeface="Arial"/>
              </a:defRPr>
            </a:pPr>
            <a:r>
              <a:t>Le métier Jacquard : une nouvelle façon de produire</a:t>
            </a:r>
          </a:p>
        </p:txBody>
      </p:sp>
      <p:sp>
        <p:nvSpPr>
          <p:cNvPr id="6" name="">
            <a:extLst xmlns:a="http://schemas.openxmlformats.org/drawingml/2006/main">
              <a:ext uri="{FF2B5EF4-FFF2-40B4-BE49-F238E27FC236}">
                <a16:creationId xmlns:a16="http://schemas.microsoft.com/office/drawing/2014/main" id="{5C5CF35F-15A8-457C-9644-18626379E68E}"/>
              </a:ext>
            </a:extLst>
          </p:cNvPr>
          <p:cNvSpPr>
            <a:spLocks xmlns:a="http://schemas.openxmlformats.org/drawingml/2006/main" noGrp="1"/>
          </p:cNvSpPr>
          <p:nvPr/>
        </p:nvSpPr>
        <p:spPr>
          <a:xfrm xmlns:a="http://schemas.openxmlformats.org/drawingml/2006/main">
            <a:off x="609600" y="3943350"/>
            <a:ext cx="5238750" cy="1143000"/>
          </a:xfrm>
          <a:prstGeom xmlns:a="http://schemas.openxmlformats.org/drawingml/2006/main" prst="roundRect">
            <a:avLst>
              <a:gd name="adj" fmla="val 10000"/>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71450" tIns="152400" rIns="171450" bIns="152400" anchor="ctr">
            <a:normAutofit fontScale="96540"/>
          </a:bodyPr>
          <a:lstStyle xmlns:a="http://schemas.openxmlformats.org/drawingml/2006/main"/>
          <a:p xmlns:a="http://schemas.openxmlformats.org/drawingml/2006/main">
            <a:pPr algn="l">
              <a:defRPr sz="1800" b="0" i="0">
                <a:solidFill>
                  <a:srgbClr val="173B57"/>
                </a:solidFill>
                <a:latin typeface="Arial"/>
                <a:ea typeface="Arial"/>
                <a:cs typeface="Arial"/>
              </a:defRPr>
            </a:pPr>
            <a:r>
              <a:t>Comment le métier Jacquard transforme-t-il la production dans un atelier textile au XIXe siècle ?</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988926d544e4c7e"/>
          <a:stretch xmlns:a="http://schemas.openxmlformats.org/drawingml/2006/main"/>
        </p:blipFill>
        <p:spPr>
          <a:xfrm xmlns:a="http://schemas.openxmlformats.org/drawingml/2006/main">
            <a:off x="7344908" y="666750"/>
            <a:ext cx="3264809" cy="4905375"/>
          </a:xfrm>
          <a:prstGeom xmlns:a="http://schemas.openxmlformats.org/drawingml/2006/main" prst="roundRect">
            <a:avLst>
              <a:gd name="adj" fmla="val 2330"/>
            </a:avLst>
          </a:prstGeom>
        </p:spPr>
      </p:pic>
      <p:sp>
        <p:nvSpPr>
          <p:cNvPr id="8" name="">
            <a:extLst xmlns:a="http://schemas.openxmlformats.org/drawingml/2006/main">
              <a:ext uri="{FF2B5EF4-FFF2-40B4-BE49-F238E27FC236}">
                <a16:creationId xmlns:a16="http://schemas.microsoft.com/office/drawing/2014/main" id="{4BC830FB-8F3A-4484-BC08-6E714E6D88AC}"/>
              </a:ext>
            </a:extLst>
          </p:cNvPr>
          <p:cNvSpPr>
            <a:spLocks xmlns:a="http://schemas.openxmlformats.org/drawingml/2006/main" noGrp="1"/>
          </p:cNvSpPr>
          <p:nvPr/>
        </p:nvSpPr>
        <p:spPr>
          <a:xfrm xmlns:a="http://schemas.openxmlformats.org/drawingml/2006/main">
            <a:off x="6334125" y="666750"/>
            <a:ext cx="5286375" cy="4905375"/>
          </a:xfrm>
          <a:prstGeom xmlns:a="http://schemas.openxmlformats.org/drawingml/2006/main" prst="roundRect">
            <a:avLst>
              <a:gd name="adj" fmla="val 2330"/>
            </a:avLst>
          </a:prstGeom>
          <a:noFill xmlns:a="http://schemas.openxmlformats.org/drawingml/2006/main"/>
          <a:ln xmlns:a="http://schemas.openxmlformats.org/drawingml/2006/main" w="9525">
            <a:solidFill>
              <a:srgbClr val="D9B18D"/>
            </a:solidFill>
            <a:prstDash val="solid"/>
          </a:ln>
        </p:spPr>
      </p:sp>
      <p:sp>
        <p:nvSpPr>
          <p:cNvPr id="9" name="">
            <a:extLst xmlns:a="http://schemas.openxmlformats.org/drawingml/2006/main">
              <a:ext uri="{FF2B5EF4-FFF2-40B4-BE49-F238E27FC236}">
                <a16:creationId xmlns:a16="http://schemas.microsoft.com/office/drawing/2014/main" id="{52ABFE7A-32FB-4B61-886F-C979717E0579}"/>
              </a:ext>
            </a:extLst>
          </p:cNvPr>
          <p:cNvSpPr>
            <a:spLocks xmlns:a="http://schemas.openxmlformats.org/drawingml/2006/main" noGrp="1"/>
          </p:cNvSpPr>
          <p:nvPr/>
        </p:nvSpPr>
        <p:spPr>
          <a:xfrm xmlns:a="http://schemas.openxmlformats.org/drawingml/2006/main">
            <a:off x="6381750" y="5638800"/>
            <a:ext cx="519112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825" b="0" i="1">
                <a:solidFill>
                  <a:srgbClr val="5B6470"/>
                </a:solidFill>
                <a:latin typeface="Arial"/>
                <a:ea typeface="Arial"/>
                <a:cs typeface="Arial"/>
              </a:defRPr>
            </a:pPr>
            <a:r>
              <a:t>Modèle de métier à tisser attribué à Joseph-Marie Jacquard, 1808, Musée des Arts et Métiers, inv. 07641-0001.</a:t>
            </a:r>
          </a:p>
        </p:txBody>
      </p:sp>
      <p:sp>
        <p:nvSpPr>
          <p:cNvPr id="10" name="">
            <a:extLst xmlns:a="http://schemas.openxmlformats.org/drawingml/2006/main">
              <a:ext uri="{FF2B5EF4-FFF2-40B4-BE49-F238E27FC236}">
                <a16:creationId xmlns:a16="http://schemas.microsoft.com/office/drawing/2014/main" id="{2213E25F-1511-42E8-9615-3471D8C75478}"/>
              </a:ext>
            </a:extLst>
          </p:cNvPr>
          <p:cNvSpPr>
            <a:spLocks xmlns:a="http://schemas.openxmlformats.org/drawingml/2006/main" noGrp="1"/>
          </p:cNvSpPr>
          <p:nvPr/>
        </p:nvSpPr>
        <p:spPr>
          <a:xfrm xmlns:a="http://schemas.openxmlformats.org/drawingml/2006/main">
            <a:off x="590550" y="5810250"/>
            <a:ext cx="5334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975" b="0" i="1">
                <a:solidFill>
                  <a:srgbClr val="5B6470"/>
                </a:solidFill>
                <a:latin typeface="Arial"/>
                <a:ea typeface="Arial"/>
                <a:cs typeface="Arial"/>
              </a:defRPr>
            </a:pPr>
            <a:r>
              <a:t>Les objets et œuvres étudiés sont authentiques, identifiés et sourcés.</a:t>
            </a:r>
          </a:p>
        </p:txBody>
      </p:sp>
      <p:sp>
        <p:nvSpPr>
          <p:cNvPr id="11" name="">
            <a:extLst xmlns:a="http://schemas.openxmlformats.org/drawingml/2006/main">
              <a:ext uri="{FF2B5EF4-FFF2-40B4-BE49-F238E27FC236}">
                <a16:creationId xmlns:a16="http://schemas.microsoft.com/office/drawing/2014/main" id="{B81FA1E0-95F7-4AAB-974D-955C93E2E76E}"/>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2" name="">
            <a:extLst xmlns:a="http://schemas.openxmlformats.org/drawingml/2006/main">
              <a:ext uri="{FF2B5EF4-FFF2-40B4-BE49-F238E27FC236}">
                <a16:creationId xmlns:a16="http://schemas.microsoft.com/office/drawing/2014/main" id="{0C93CFEC-9DEE-4B1D-81D9-44F247FE97B0}"/>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3" name="">
            <a:extLst xmlns:a="http://schemas.openxmlformats.org/drawingml/2006/main">
              <a:ext uri="{FF2B5EF4-FFF2-40B4-BE49-F238E27FC236}">
                <a16:creationId xmlns:a16="http://schemas.microsoft.com/office/drawing/2014/main" id="{B7067B94-9C66-4A17-AE12-EFE7EE1DDD65}"/>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918810144"/>
      </p:ext>
    </p:extLst>
  </p:cSld>
</p:sld>
</file>

<file path=ppt/slides/slide2.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0E95E701-01AF-430D-875D-EFD98B823388}"/>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D92961F4-2129-45E7-9FFB-5F179D81D5A2}"/>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56FE6193-A217-4978-99CA-3EE19BE79DBE}"/>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ORGANISATION DU TRAVAIL</a:t>
            </a:r>
          </a:p>
        </p:txBody>
      </p:sp>
      <p:sp>
        <p:nvSpPr>
          <p:cNvPr id="4" name="">
            <a:extLst xmlns:a="http://schemas.openxmlformats.org/drawingml/2006/main">
              <a:ext uri="{FF2B5EF4-FFF2-40B4-BE49-F238E27FC236}">
                <a16:creationId xmlns:a16="http://schemas.microsoft.com/office/drawing/2014/main" id="{B5CF158B-DB30-44B8-85F3-6C3EC94CC177}"/>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Une enquête historique en binômes</a:t>
            </a:r>
          </a:p>
        </p:txBody>
      </p:sp>
      <p:sp>
        <p:nvSpPr>
          <p:cNvPr id="5" name="">
            <a:extLst xmlns:a="http://schemas.openxmlformats.org/drawingml/2006/main">
              <a:ext uri="{FF2B5EF4-FFF2-40B4-BE49-F238E27FC236}">
                <a16:creationId xmlns:a16="http://schemas.microsoft.com/office/drawing/2014/main" id="{A3878066-F18A-4C8E-97F0-0FF582847FAB}"/>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82259"/>
          </a:bodyPr>
          <a:lstStyle xmlns:a="http://schemas.openxmlformats.org/drawingml/2006/main"/>
          <a:p xmlns:a="http://schemas.openxmlformats.org/drawingml/2006/main">
            <a:pPr algn="l">
              <a:defRPr sz="1200" b="0" i="1">
                <a:solidFill>
                  <a:srgbClr val="5B6470"/>
                </a:solidFill>
                <a:latin typeface="Arial"/>
                <a:ea typeface="Arial"/>
                <a:cs typeface="Arial"/>
              </a:defRPr>
            </a:pPr>
            <a:r>
              <a:t>Enquête documentaire en binômes : confronter un modèle patrimonial et un tableau tissé d’époque, puis attribuer chaque affirmation au document qui la prouve ; plan B individuel avec la même fiche.</a:t>
            </a:r>
          </a:p>
        </p:txBody>
      </p:sp>
      <p:sp>
        <p:nvSpPr>
          <p:cNvPr id="6" name="">
            <a:extLst xmlns:a="http://schemas.openxmlformats.org/drawingml/2006/main">
              <a:ext uri="{FF2B5EF4-FFF2-40B4-BE49-F238E27FC236}">
                <a16:creationId xmlns:a16="http://schemas.microsoft.com/office/drawing/2014/main" id="{931BC4D8-8E06-40E2-8138-341B32F5A792}"/>
              </a:ext>
            </a:extLst>
          </p:cNvPr>
          <p:cNvSpPr>
            <a:spLocks xmlns:a="http://schemas.openxmlformats.org/drawingml/2006/main" noGrp="1"/>
          </p:cNvSpPr>
          <p:nvPr/>
        </p:nvSpPr>
        <p:spPr>
          <a:xfrm xmlns:a="http://schemas.openxmlformats.org/drawingml/2006/main">
            <a:off x="666750" y="1666875"/>
            <a:ext cx="6667500" cy="3810000"/>
          </a:xfrm>
          <a:prstGeom xmlns:a="http://schemas.openxmlformats.org/drawingml/2006/main" prst="roundRect">
            <a:avLst>
              <a:gd name="adj" fmla="val 3000"/>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28600" tIns="190500" rIns="228600" bIns="190500" anchor="ctr">
            <a:normAutofit fontScale="100000"/>
          </a:bodyPr>
          <a:lstStyle xmlns:a="http://schemas.openxmlformats.org/drawingml/2006/main"/>
          <a:p xmlns:a="http://schemas.openxmlformats.org/drawingml/2006/main">
            <a:pPr algn="l">
              <a:spcAft>
                <a:spcPts val="18"/>
              </a:spcAft>
              <a:defRPr sz="1800" b="0" i="0">
                <a:solidFill>
                  <a:srgbClr val="173B57"/>
                </a:solidFill>
                <a:latin typeface="Arial"/>
                <a:ea typeface="Arial"/>
                <a:cs typeface="Arial"/>
              </a:defRPr>
            </a:pPr>
            <a:r>
              <a:rPr b="1">
                <a:solidFill>
                  <a:srgbClr val="FFFFFF"/>
                </a:solidFill>
              </a:rPr>
              <a:t>1</a:t>
            </a:r>
            <a:r>
              <a:rPr b="1">
                <a:solidFill>
                  <a:srgbClr val="173B57"/>
                </a:solidFill>
              </a:rPr>
              <a:t>  Identifiez le modèle patrimonial et le tableau tissé.</a:t>
            </a:r>
          </a:p>
          <a:p xmlns:a="http://schemas.openxmlformats.org/drawingml/2006/main">
            <a:pPr algn="l">
              <a:spcAft>
                <a:spcPts val="18"/>
              </a:spcAft>
              <a:defRPr sz="1800" b="0" i="0">
                <a:solidFill>
                  <a:srgbClr val="173B57"/>
                </a:solidFill>
                <a:latin typeface="Arial"/>
                <a:ea typeface="Arial"/>
                <a:cs typeface="Arial"/>
              </a:defRPr>
            </a:pPr>
            <a:r>
              <a:rPr b="1">
                <a:solidFill>
                  <a:srgbClr val="FFFFFF"/>
                </a:solidFill>
              </a:rPr>
              <a:t>2</a:t>
            </a:r>
            <a:r>
              <a:rPr b="1">
                <a:solidFill>
                  <a:srgbClr val="173B57"/>
                </a:solidFill>
              </a:rPr>
              <a:t>  Observez le fac-similé complet et les détails agrandis.</a:t>
            </a:r>
          </a:p>
          <a:p xmlns:a="http://schemas.openxmlformats.org/drawingml/2006/main">
            <a:pPr algn="l">
              <a:spcAft>
                <a:spcPts val="18"/>
              </a:spcAft>
              <a:defRPr sz="1800" b="0" i="0">
                <a:solidFill>
                  <a:srgbClr val="173B57"/>
                </a:solidFill>
                <a:latin typeface="Arial"/>
                <a:ea typeface="Arial"/>
                <a:cs typeface="Arial"/>
              </a:defRPr>
            </a:pPr>
            <a:r>
              <a:rPr b="1">
                <a:solidFill>
                  <a:srgbClr val="FFFFFF"/>
                </a:solidFill>
              </a:rPr>
              <a:t>3</a:t>
            </a:r>
            <a:r>
              <a:rPr b="1">
                <a:solidFill>
                  <a:srgbClr val="173B57"/>
                </a:solidFill>
              </a:rPr>
              <a:t>  Attribuez chaque affirmation au document qui la prouve.</a:t>
            </a:r>
          </a:p>
          <a:p xmlns:a="http://schemas.openxmlformats.org/drawingml/2006/main">
            <a:pPr algn="l">
              <a:spcAft>
                <a:spcPts val="18"/>
              </a:spcAft>
              <a:defRPr sz="1800" b="0" i="0">
                <a:solidFill>
                  <a:srgbClr val="173B57"/>
                </a:solidFill>
                <a:latin typeface="Arial"/>
                <a:ea typeface="Arial"/>
                <a:cs typeface="Arial"/>
              </a:defRPr>
            </a:pPr>
            <a:r>
              <a:rPr b="1">
                <a:solidFill>
                  <a:srgbClr val="FFFFFF"/>
                </a:solidFill>
              </a:rPr>
              <a:t>4</a:t>
            </a:r>
            <a:r>
              <a:rPr b="1">
                <a:solidFill>
                  <a:srgbClr val="173B57"/>
                </a:solidFill>
              </a:rPr>
              <a:t>  Justifiez une conclusion à l’oral.</a:t>
            </a:r>
          </a:p>
        </p:txBody>
      </p:sp>
      <p:sp>
        <p:nvSpPr>
          <p:cNvPr id="7" name="">
            <a:extLst xmlns:a="http://schemas.openxmlformats.org/drawingml/2006/main">
              <a:ext uri="{FF2B5EF4-FFF2-40B4-BE49-F238E27FC236}">
                <a16:creationId xmlns:a16="http://schemas.microsoft.com/office/drawing/2014/main" id="{1D9A3316-7220-4B4F-9C6F-2FA587C26175}"/>
              </a:ext>
            </a:extLst>
          </p:cNvPr>
          <p:cNvSpPr>
            <a:spLocks xmlns:a="http://schemas.openxmlformats.org/drawingml/2006/main" noGrp="1"/>
          </p:cNvSpPr>
          <p:nvPr/>
        </p:nvSpPr>
        <p:spPr>
          <a:xfrm xmlns:a="http://schemas.openxmlformats.org/drawingml/2006/main">
            <a:off x="7858125" y="1714500"/>
            <a:ext cx="31432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100000"/>
          </a:bodyPr>
          <a:lstStyle xmlns:a="http://schemas.openxmlformats.org/drawingml/2006/main"/>
          <a:p xmlns:a="http://schemas.openxmlformats.org/drawingml/2006/main">
            <a:pPr algn="ctr">
              <a:defRPr sz="1500" b="1" i="0">
                <a:solidFill>
                  <a:srgbClr val="B64F16"/>
                </a:solidFill>
                <a:latin typeface="Arial"/>
                <a:ea typeface="Arial"/>
                <a:cs typeface="Arial"/>
              </a:defRPr>
            </a:pPr>
            <a:r>
              <a:t>RÔLES</a:t>
            </a:r>
          </a:p>
        </p:txBody>
      </p:sp>
      <p:sp>
        <p:nvSpPr>
          <p:cNvPr id="8" name="">
            <a:extLst xmlns:a="http://schemas.openxmlformats.org/drawingml/2006/main">
              <a:ext uri="{FF2B5EF4-FFF2-40B4-BE49-F238E27FC236}">
                <a16:creationId xmlns:a16="http://schemas.microsoft.com/office/drawing/2014/main" id="{52245F07-DF1E-406E-BD15-5C34007625DA}"/>
              </a:ext>
            </a:extLst>
          </p:cNvPr>
          <p:cNvSpPr>
            <a:spLocks xmlns:a="http://schemas.openxmlformats.org/drawingml/2006/main" noGrp="1"/>
          </p:cNvSpPr>
          <p:nvPr/>
        </p:nvSpPr>
        <p:spPr>
          <a:xfrm xmlns:a="http://schemas.openxmlformats.org/drawingml/2006/main">
            <a:off x="7667625" y="2143125"/>
            <a:ext cx="3619500" cy="2381250"/>
          </a:xfrm>
          <a:prstGeom xmlns:a="http://schemas.openxmlformats.org/drawingml/2006/main" prst="roundRect">
            <a:avLst>
              <a:gd name="adj" fmla="val 4800"/>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marL="26" indent="-15" algn="l">
              <a:spcAft>
                <a:spcPts val="15"/>
              </a:spcAft>
              <a:buChar char="•"/>
              <a:defRPr sz="1575" b="0" i="0">
                <a:solidFill>
                  <a:srgbClr val="173B57"/>
                </a:solidFill>
                <a:latin typeface="Arial"/>
                <a:ea typeface="Arial"/>
                <a:cs typeface="Arial"/>
              </a:defRPr>
            </a:pPr>
            <a:r>
              <a:rPr b="1">
                <a:solidFill>
                  <a:srgbClr val="173B57"/>
                </a:solidFill>
              </a:rPr>
              <a:t>Observateur des objets</a:t>
            </a:r>
          </a:p>
          <a:p xmlns:a="http://schemas.openxmlformats.org/drawingml/2006/main">
            <a:pPr marL="26" indent="-15" algn="l">
              <a:spcAft>
                <a:spcPts val="15"/>
              </a:spcAft>
              <a:buChar char="•"/>
              <a:defRPr sz="1575" b="0" i="0">
                <a:solidFill>
                  <a:srgbClr val="173B57"/>
                </a:solidFill>
                <a:latin typeface="Arial"/>
                <a:ea typeface="Arial"/>
                <a:cs typeface="Arial"/>
              </a:defRPr>
            </a:pPr>
            <a:r>
              <a:rPr b="1">
                <a:solidFill>
                  <a:srgbClr val="173B57"/>
                </a:solidFill>
              </a:rPr>
              <a:t>Lecteur des légendes</a:t>
            </a:r>
          </a:p>
          <a:p xmlns:a="http://schemas.openxmlformats.org/drawingml/2006/main">
            <a:pPr marL="26" indent="-15" algn="l">
              <a:spcAft>
                <a:spcPts val="15"/>
              </a:spcAft>
              <a:buChar char="•"/>
              <a:defRPr sz="1575" b="0" i="0">
                <a:solidFill>
                  <a:srgbClr val="173B57"/>
                </a:solidFill>
                <a:latin typeface="Arial"/>
                <a:ea typeface="Arial"/>
                <a:cs typeface="Arial"/>
              </a:defRPr>
            </a:pPr>
            <a:r>
              <a:rPr b="1">
                <a:solidFill>
                  <a:srgbClr val="173B57"/>
                </a:solidFill>
              </a:rPr>
              <a:t>Gardien de la preuve</a:t>
            </a:r>
          </a:p>
          <a:p xmlns:a="http://schemas.openxmlformats.org/drawingml/2006/main">
            <a:pPr marL="26" indent="-15" algn="l">
              <a:spcAft>
                <a:spcPts val="15"/>
              </a:spcAft>
              <a:buChar char="•"/>
              <a:defRPr sz="1575" b="0" i="0">
                <a:solidFill>
                  <a:srgbClr val="173B57"/>
                </a:solidFill>
                <a:latin typeface="Arial"/>
                <a:ea typeface="Arial"/>
                <a:cs typeface="Arial"/>
              </a:defRPr>
            </a:pPr>
            <a:r>
              <a:rPr b="1">
                <a:solidFill>
                  <a:srgbClr val="173B57"/>
                </a:solidFill>
              </a:rPr>
              <a:t>Porte-parole</a:t>
            </a:r>
          </a:p>
        </p:txBody>
      </p:sp>
      <p:sp>
        <p:nvSpPr>
          <p:cNvPr id="9" name="">
            <a:extLst xmlns:a="http://schemas.openxmlformats.org/drawingml/2006/main">
              <a:ext uri="{FF2B5EF4-FFF2-40B4-BE49-F238E27FC236}">
                <a16:creationId xmlns:a16="http://schemas.microsoft.com/office/drawing/2014/main" id="{B0DD3FA6-EA9B-47AC-86FF-02E714C38193}"/>
              </a:ext>
            </a:extLst>
          </p:cNvPr>
          <p:cNvSpPr>
            <a:spLocks xmlns:a="http://schemas.openxmlformats.org/drawingml/2006/main" noGrp="1"/>
          </p:cNvSpPr>
          <p:nvPr/>
        </p:nvSpPr>
        <p:spPr>
          <a:xfrm xmlns:a="http://schemas.openxmlformats.org/drawingml/2006/main">
            <a:off x="666750" y="5476875"/>
            <a:ext cx="10620375" cy="666750"/>
          </a:xfrm>
          <a:prstGeom xmlns:a="http://schemas.openxmlformats.org/drawingml/2006/main" prst="roundRect">
            <a:avLst>
              <a:gd name="adj" fmla="val 11429"/>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33350" tIns="76200" rIns="133350" bIns="76200" anchor="ctr">
            <a:normAutofit fontScale="100000"/>
          </a:bodyPr>
          <a:lstStyle xmlns:a="http://schemas.openxmlformats.org/drawingml/2006/main"/>
          <a:p xmlns:a="http://schemas.openxmlformats.org/drawingml/2006/main">
            <a:pPr algn="l">
              <a:defRPr sz="1125" b="1" i="0">
                <a:solidFill>
                  <a:srgbClr val="173B57"/>
                </a:solidFill>
                <a:latin typeface="Arial"/>
                <a:ea typeface="Arial"/>
                <a:cs typeface="Arial"/>
              </a:defRPr>
            </a:pPr>
            <a:r>
              <a:t>PLAN B — 30 min en individuel : chaque élève étudie les mêmes documents et coche seul le document qui prouve chaque affirmation. Correction collective puis rédaction de la conclusion. Aucune photocopie supplémentaire.</a:t>
            </a:r>
          </a:p>
        </p:txBody>
      </p:sp>
      <p:sp>
        <p:nvSpPr>
          <p:cNvPr id="10" name="">
            <a:extLst xmlns:a="http://schemas.openxmlformats.org/drawingml/2006/main">
              <a:ext uri="{FF2B5EF4-FFF2-40B4-BE49-F238E27FC236}">
                <a16:creationId xmlns:a16="http://schemas.microsoft.com/office/drawing/2014/main" id="{6BE97F11-50FA-49C1-AAE6-6820C2A05F49}"/>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0C294CBD-93A1-43C0-A61D-D7697F698BEC}"/>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2" name="">
            <a:extLst xmlns:a="http://schemas.openxmlformats.org/drawingml/2006/main">
              <a:ext uri="{FF2B5EF4-FFF2-40B4-BE49-F238E27FC236}">
                <a16:creationId xmlns:a16="http://schemas.microsoft.com/office/drawing/2014/main" id="{B8F5C78A-2743-4BC7-AC91-22A4D5C8DAC0}"/>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242509534"/>
      </p:ext>
    </p:extLst>
  </p:cSld>
</p:sld>
</file>

<file path=ppt/slides/slide3.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6066F56-BE6F-41BF-BE96-518160CC60C9}"/>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D51849B3-F7C5-440A-AC5E-17237DB87EE5}"/>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E62F45F7-A7CF-4A4E-9C6D-950285E183B6}"/>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RÉCIT · PHASE 1</a:t>
            </a:r>
          </a:p>
        </p:txBody>
      </p:sp>
      <p:sp>
        <p:nvSpPr>
          <p:cNvPr id="4" name="">
            <a:extLst xmlns:a="http://schemas.openxmlformats.org/drawingml/2006/main">
              <a:ext uri="{FF2B5EF4-FFF2-40B4-BE49-F238E27FC236}">
                <a16:creationId xmlns:a16="http://schemas.microsoft.com/office/drawing/2014/main" id="{BB7450CF-F670-4A7C-909C-7649E36D642C}"/>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Répéter un motif complexe sans recommencer tous les gestes ?</a:t>
            </a:r>
          </a:p>
        </p:txBody>
      </p:sp>
      <p:sp>
        <p:nvSpPr>
          <p:cNvPr id="5" name="">
            <a:extLst xmlns:a="http://schemas.openxmlformats.org/drawingml/2006/main">
              <a:ext uri="{FF2B5EF4-FFF2-40B4-BE49-F238E27FC236}">
                <a16:creationId xmlns:a16="http://schemas.microsoft.com/office/drawing/2014/main" id="{DEE43D8B-8A63-4E96-B4DD-CD2C5ED66F78}"/>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DD3AF3AD-D18B-49A7-8007-0346E54B9B72}"/>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À Lyon, au début du XIXe siècle, un atelier doit reproduire plusieurs fois un motif très complexe. Avec le métier utilisé jusque-là, le tisserand ne peut pas accomplir seul tous les gestes nécessaires. Un inventeur présente alors un nouveau dispositif. Les visiteurs doivent observer l’objet pour découvrir ce qu’il contient et quelle tâche il prend en charge.</a:t>
            </a:r>
          </a:p>
        </p:txBody>
      </p:sp>
      <p:sp>
        <p:nvSpPr>
          <p:cNvPr id="7" name="">
            <a:extLst xmlns:a="http://schemas.openxmlformats.org/drawingml/2006/main">
              <a:ext uri="{FF2B5EF4-FFF2-40B4-BE49-F238E27FC236}">
                <a16:creationId xmlns:a16="http://schemas.microsoft.com/office/drawing/2014/main" id="{97B241E9-D825-43A6-AE4F-10AB22581EA0}"/>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Quelle tâche autrefois manuelle le dispositif Jacquard prend-il en charge ?</a:t>
            </a:r>
          </a:p>
        </p:txBody>
      </p:sp>
      <p:sp>
        <p:nvSpPr>
          <p:cNvPr id="8" name="">
            <a:extLst xmlns:a="http://schemas.openxmlformats.org/drawingml/2006/main">
              <a:ext uri="{FF2B5EF4-FFF2-40B4-BE49-F238E27FC236}">
                <a16:creationId xmlns:a16="http://schemas.microsoft.com/office/drawing/2014/main" id="{8DC76D28-E04B-439F-8609-89F20CD0518D}"/>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17102E92-BA21-4E9D-AD18-3DE99ED18EDB}"/>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0" name="">
            <a:extLst xmlns:a="http://schemas.openxmlformats.org/drawingml/2006/main">
              <a:ext uri="{FF2B5EF4-FFF2-40B4-BE49-F238E27FC236}">
                <a16:creationId xmlns:a16="http://schemas.microsoft.com/office/drawing/2014/main" id="{D9E9535E-C553-443F-BF4C-BB918B74A174}"/>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640299187"/>
      </p:ext>
    </p:extLst>
  </p:cSld>
</p:sld>
</file>

<file path=ppt/slides/slide4.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B2E3E46-BBD9-457D-945E-EB1E99830BC1}"/>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4908D5E2-522D-4B94-A16E-95A31C069D14}"/>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24969373-2E8B-404E-AFA7-CC74D31100B0}"/>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DOCUMENTS AUTHENTIQUES · DOCUMENT 1</a:t>
            </a:r>
          </a:p>
        </p:txBody>
      </p:sp>
      <p:sp>
        <p:nvSpPr>
          <p:cNvPr id="4" name="">
            <a:extLst xmlns:a="http://schemas.openxmlformats.org/drawingml/2006/main">
              <a:ext uri="{FF2B5EF4-FFF2-40B4-BE49-F238E27FC236}">
                <a16:creationId xmlns:a16="http://schemas.microsoft.com/office/drawing/2014/main" id="{C156C147-809C-4500-8CAA-9113C402DC02}"/>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Le modèle original du métier Jacquard</a:t>
            </a:r>
          </a:p>
        </p:txBody>
      </p:sp>
      <p:sp>
        <p:nvSpPr>
          <p:cNvPr id="5" name="">
            <a:extLst xmlns:a="http://schemas.openxmlformats.org/drawingml/2006/main">
              <a:ext uri="{FF2B5EF4-FFF2-40B4-BE49-F238E27FC236}">
                <a16:creationId xmlns:a16="http://schemas.microsoft.com/office/drawing/2014/main" id="{2CFAF037-E7C5-4D98-AA5B-28EF7F533452}"/>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Modèle de métier à tisser attribué à Joseph-Marie Jacquard, 1808, Musée des Arts et Métiers, inv. 07641-0001.</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62d50c1b16541c8"/>
          <a:stretch xmlns:a="http://schemas.openxmlformats.org/drawingml/2006/main"/>
        </p:blipFill>
        <p:spPr>
          <a:xfrm xmlns:a="http://schemas.openxmlformats.org/drawingml/2006/main">
            <a:off x="361950" y="1926074"/>
            <a:ext cx="2190750" cy="3291602"/>
          </a:xfrm>
          <a:prstGeom xmlns:a="http://schemas.openxmlformats.org/drawingml/2006/main" prst="roundRect">
            <a:avLst>
              <a:gd name="adj" fmla="val 5217"/>
            </a:avLst>
          </a:prstGeom>
        </p:spPr>
      </p:pic>
      <p:sp>
        <p:nvSpPr>
          <p:cNvPr id="7" name="">
            <a:extLst xmlns:a="http://schemas.openxmlformats.org/drawingml/2006/main">
              <a:ext uri="{FF2B5EF4-FFF2-40B4-BE49-F238E27FC236}">
                <a16:creationId xmlns:a16="http://schemas.microsoft.com/office/drawing/2014/main" id="{D2B698DC-E504-4EAF-8388-BE5CB6837620}"/>
              </a:ext>
            </a:extLst>
          </p:cNvPr>
          <p:cNvSpPr>
            <a:spLocks xmlns:a="http://schemas.openxmlformats.org/drawingml/2006/main" noGrp="1"/>
          </p:cNvSpPr>
          <p:nvPr/>
        </p:nvSpPr>
        <p:spPr>
          <a:xfrm xmlns:a="http://schemas.openxmlformats.org/drawingml/2006/main">
            <a:off x="361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6b506774d48e4689"/>
          <a:stretch xmlns:a="http://schemas.openxmlformats.org/drawingml/2006/main"/>
        </p:blipFill>
        <p:spPr>
          <a:xfrm xmlns:a="http://schemas.openxmlformats.org/drawingml/2006/main">
            <a:off x="2647950" y="2119866"/>
            <a:ext cx="2190750" cy="2904017"/>
          </a:xfrm>
          <a:prstGeom xmlns:a="http://schemas.openxmlformats.org/drawingml/2006/main" prst="roundRect">
            <a:avLst>
              <a:gd name="adj" fmla="val 5217"/>
            </a:avLst>
          </a:prstGeom>
        </p:spPr>
      </p:pic>
      <p:sp>
        <p:nvSpPr>
          <p:cNvPr id="9" name="">
            <a:extLst xmlns:a="http://schemas.openxmlformats.org/drawingml/2006/main">
              <a:ext uri="{FF2B5EF4-FFF2-40B4-BE49-F238E27FC236}">
                <a16:creationId xmlns:a16="http://schemas.microsoft.com/office/drawing/2014/main" id="{6258EC73-27FA-46F4-9603-283EBD14F776}"/>
              </a:ext>
            </a:extLst>
          </p:cNvPr>
          <p:cNvSpPr>
            <a:spLocks xmlns:a="http://schemas.openxmlformats.org/drawingml/2006/main" noGrp="1"/>
          </p:cNvSpPr>
          <p:nvPr/>
        </p:nvSpPr>
        <p:spPr>
          <a:xfrm xmlns:a="http://schemas.openxmlformats.org/drawingml/2006/main">
            <a:off x="2647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sp>
        <p:nvSpPr>
          <p:cNvPr id="10" name="">
            <a:extLst xmlns:a="http://schemas.openxmlformats.org/drawingml/2006/main">
              <a:ext uri="{FF2B5EF4-FFF2-40B4-BE49-F238E27FC236}">
                <a16:creationId xmlns:a16="http://schemas.microsoft.com/office/drawing/2014/main" id="{253B5D6D-5F4F-46B9-A5C3-145A19671563}"/>
              </a:ext>
            </a:extLst>
          </p:cNvPr>
          <p:cNvSpPr>
            <a:spLocks xmlns:a="http://schemas.openxmlformats.org/drawingml/2006/main" noGrp="1"/>
          </p:cNvSpPr>
          <p:nvPr/>
        </p:nvSpPr>
        <p:spPr>
          <a:xfrm xmlns:a="http://schemas.openxmlformats.org/drawingml/2006/main">
            <a:off x="5029200" y="1571625"/>
            <a:ext cx="3429000" cy="4000500"/>
          </a:xfrm>
          <a:prstGeom xmlns:a="http://schemas.openxmlformats.org/drawingml/2006/main" prst="roundRect">
            <a:avLst>
              <a:gd name="adj" fmla="val 3333"/>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52400" tIns="142875" rIns="152400" bIns="142875"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Repère de lecture vérifié : des cartons perforés passent dans le mécanisme. Les trous commandent la sélection et la levée de certains fils de chaîne ; une suite de cartons permet de répéter un motif. Sur les métiers plus anciens, cette sélection était réalisée par une seconde personne, le tireur de lacs.</a:t>
            </a:r>
          </a:p>
        </p:txBody>
      </p:sp>
      <p:sp>
        <p:nvSpPr>
          <p:cNvPr id="11" name="">
            <a:extLst xmlns:a="http://schemas.openxmlformats.org/drawingml/2006/main">
              <a:ext uri="{FF2B5EF4-FFF2-40B4-BE49-F238E27FC236}">
                <a16:creationId xmlns:a16="http://schemas.microsoft.com/office/drawing/2014/main" id="{B193367F-8223-4C48-A62F-1CC729F70302}"/>
              </a:ext>
            </a:extLst>
          </p:cNvPr>
          <p:cNvSpPr>
            <a:spLocks xmlns:a="http://schemas.openxmlformats.org/drawingml/2006/main" noGrp="1"/>
          </p:cNvSpPr>
          <p:nvPr/>
        </p:nvSpPr>
        <p:spPr>
          <a:xfrm xmlns:a="http://schemas.openxmlformats.org/drawingml/2006/main">
            <a:off x="8648700" y="1571625"/>
            <a:ext cx="3143250" cy="4000500"/>
          </a:xfrm>
          <a:prstGeom xmlns:a="http://schemas.openxmlformats.org/drawingml/2006/main" prst="roundRect">
            <a:avLst>
              <a:gd name="adj" fmla="val 3636"/>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33350" tIns="123825" rIns="133350" bIns="123825" anchor="ctr">
            <a:normAutofit fontScale="100000"/>
          </a:bodyPr>
          <a:lstStyle xmlns:a="http://schemas.openxmlformats.org/drawingml/2006/main"/>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1. </a:t>
            </a:r>
            <a:r>
              <a:rPr b="1">
                <a:solidFill>
                  <a:srgbClr val="173B57"/>
                </a:solidFill>
              </a:rPr>
              <a:t>Identifie l’objet : quel est son nom, son inventeur et sa date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2. </a:t>
            </a:r>
            <a:r>
              <a:rPr b="1">
                <a:solidFill>
                  <a:srgbClr val="173B57"/>
                </a:solidFill>
              </a:rPr>
              <a:t>Quels deux éléments du dispositif sont visibles sur les photographies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3. </a:t>
            </a:r>
            <a:r>
              <a:rPr b="1">
                <a:solidFill>
                  <a:srgbClr val="173B57"/>
                </a:solidFill>
              </a:rPr>
              <a:t>Quelle tâche les cartons perforés commandent-ils ?</a:t>
            </a:r>
          </a:p>
          <a:p xmlns:a="http://schemas.openxmlformats.org/drawingml/2006/main">
            <a:pPr algn="l">
              <a:spcAft>
                <a:spcPts val="14"/>
              </a:spcAft>
              <a:defRPr sz="1275" b="0" i="0">
                <a:solidFill>
                  <a:srgbClr val="173B57"/>
                </a:solidFill>
                <a:latin typeface="Arial"/>
                <a:ea typeface="Arial"/>
                <a:cs typeface="Arial"/>
              </a:defRPr>
            </a:pPr>
            <a:r>
              <a:rPr b="1">
                <a:solidFill>
                  <a:srgbClr val="B64F16"/>
                </a:solidFill>
              </a:rPr>
              <a:t>4. </a:t>
            </a:r>
            <a:r>
              <a:rPr b="1">
                <a:solidFill>
                  <a:srgbClr val="173B57"/>
                </a:solidFill>
              </a:rPr>
              <a:t>Quelle partie du travail humain est ainsi confiée à la machine ?</a:t>
            </a:r>
          </a:p>
        </p:txBody>
      </p:sp>
      <p:sp>
        <p:nvSpPr>
          <p:cNvPr id="12" name="">
            <a:extLst xmlns:a="http://schemas.openxmlformats.org/drawingml/2006/main">
              <a:ext uri="{FF2B5EF4-FFF2-40B4-BE49-F238E27FC236}">
                <a16:creationId xmlns:a16="http://schemas.microsoft.com/office/drawing/2014/main" id="{EEB17BD1-70D4-44AE-B057-C9F2CD53F442}"/>
              </a:ext>
            </a:extLst>
          </p:cNvPr>
          <p:cNvSpPr>
            <a:spLocks xmlns:a="http://schemas.openxmlformats.org/drawingml/2006/main" noGrp="1"/>
          </p:cNvSpPr>
          <p:nvPr/>
        </p:nvSpPr>
        <p:spPr>
          <a:xfrm xmlns:a="http://schemas.openxmlformats.org/drawingml/2006/main">
            <a:off x="476250" y="5715000"/>
            <a:ext cx="800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77381"/>
          </a:bodyPr>
          <a:lstStyle xmlns:a="http://schemas.openxmlformats.org/drawingml/2006/main"/>
          <a:p xmlns:a="http://schemas.openxmlformats.org/drawingml/2006/main">
            <a:pPr algn="ctr">
              <a:defRPr sz="1050" b="1" i="0">
                <a:solidFill>
                  <a:srgbClr val="B64F16"/>
                </a:solidFill>
                <a:latin typeface="Arial"/>
                <a:ea typeface="Arial"/>
                <a:cs typeface="Arial"/>
              </a:defRPr>
            </a:pPr>
            <a:r>
              <a:t>Document patrimonial à observer + repère de lecture vérifié</a:t>
            </a:r>
          </a:p>
        </p:txBody>
      </p:sp>
      <p:sp>
        <p:nvSpPr>
          <p:cNvPr id="13" name="">
            <a:extLst xmlns:a="http://schemas.openxmlformats.org/drawingml/2006/main">
              <a:ext uri="{FF2B5EF4-FFF2-40B4-BE49-F238E27FC236}">
                <a16:creationId xmlns:a16="http://schemas.microsoft.com/office/drawing/2014/main" id="{B4866FB8-CAE2-4F30-94C9-AC0F08498CD8}"/>
              </a:ext>
            </a:extLst>
          </p:cNvPr>
          <p:cNvSpPr>
            <a:spLocks xmlns:a="http://schemas.openxmlformats.org/drawingml/2006/main" noGrp="1"/>
          </p:cNvSpPr>
          <p:nvPr/>
        </p:nvSpPr>
        <p:spPr>
          <a:xfrm xmlns:a="http://schemas.openxmlformats.org/drawingml/2006/main">
            <a:off x="533400" y="6096000"/>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Musée des Arts et Métiers-Cnam, Modèle de métier original de Jacquard, photographie Michèle Favareille, consulté le 23/08/2026.</a:t>
            </a:r>
          </a:p>
        </p:txBody>
      </p:sp>
      <p:sp>
        <p:nvSpPr>
          <p:cNvPr id="14" name="">
            <a:extLst xmlns:a="http://schemas.openxmlformats.org/drawingml/2006/main">
              <a:ext uri="{FF2B5EF4-FFF2-40B4-BE49-F238E27FC236}">
                <a16:creationId xmlns:a16="http://schemas.microsoft.com/office/drawing/2014/main" id="{67888148-1508-4FC3-9CF4-666D1F52BF7E}"/>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5" name="">
            <a:extLst xmlns:a="http://schemas.openxmlformats.org/drawingml/2006/main">
              <a:ext uri="{FF2B5EF4-FFF2-40B4-BE49-F238E27FC236}">
                <a16:creationId xmlns:a16="http://schemas.microsoft.com/office/drawing/2014/main" id="{9122D019-F02F-4480-93E6-3672C8DDFDAD}"/>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6" name="">
            <a:extLst xmlns:a="http://schemas.openxmlformats.org/drawingml/2006/main">
              <a:ext uri="{FF2B5EF4-FFF2-40B4-BE49-F238E27FC236}">
                <a16:creationId xmlns:a16="http://schemas.microsoft.com/office/drawing/2014/main" id="{FF8845EA-9C6F-44F7-BF1D-F84C18C74AF7}"/>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504956131"/>
      </p:ext>
    </p:extLst>
  </p:cSld>
</p:sld>
</file>

<file path=ppt/slides/slide5.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7B9E3545-17FE-49B7-93C8-D075F6A229C0}"/>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8B097461-8997-408B-9B8A-FC54CBC8B335}"/>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78AFFC98-FC2F-4415-931F-0B64160D310D}"/>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CORRECTION · DOCUMENT 1</a:t>
            </a:r>
          </a:p>
        </p:txBody>
      </p:sp>
      <p:sp>
        <p:nvSpPr>
          <p:cNvPr id="4" name="">
            <a:extLst xmlns:a="http://schemas.openxmlformats.org/drawingml/2006/main">
              <a:ext uri="{FF2B5EF4-FFF2-40B4-BE49-F238E27FC236}">
                <a16:creationId xmlns:a16="http://schemas.microsoft.com/office/drawing/2014/main" id="{4EC53AE7-B8C0-4CB5-B571-C8B58FE520A8}"/>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DOCUMENT 1</a:t>
            </a:r>
          </a:p>
        </p:txBody>
      </p:sp>
      <p:sp>
        <p:nvSpPr>
          <p:cNvPr id="5" name="">
            <a:extLst xmlns:a="http://schemas.openxmlformats.org/drawingml/2006/main">
              <a:ext uri="{FF2B5EF4-FFF2-40B4-BE49-F238E27FC236}">
                <a16:creationId xmlns:a16="http://schemas.microsoft.com/office/drawing/2014/main" id="{FE6212F5-9E89-4039-9F9F-717EE4815D13}"/>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D7571CD6-0D65-4328-97FE-3E0830A8FEAA}"/>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1. </a:t>
            </a:r>
            <a:r>
              <a:rPr b="0">
                <a:solidFill>
                  <a:srgbClr val="2E7D32"/>
                </a:solidFill>
              </a:rPr>
              <a:t>C’est un modèle du métier Jacquard, attribué à Joseph-Marie Jacquard et daté de 1808.</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2. </a:t>
            </a:r>
            <a:r>
              <a:rPr b="0">
                <a:solidFill>
                  <a:srgbClr val="2E7D32"/>
                </a:solidFill>
              </a:rPr>
              <a:t>On voit le métier à tisser et la suite de cartons perforés.</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3. </a:t>
            </a:r>
            <a:r>
              <a:rPr b="0">
                <a:solidFill>
                  <a:srgbClr val="2E7D32"/>
                </a:solidFill>
              </a:rPr>
              <a:t>Ils commandent la sélection et la levée de certains fils de chaîne.</a:t>
            </a:r>
          </a:p>
          <a:p xmlns:a="http://schemas.openxmlformats.org/drawingml/2006/main">
            <a:pPr algn="l">
              <a:spcAft>
                <a:spcPts val="15"/>
              </a:spcAft>
              <a:defRPr sz="1575" b="0" i="0">
                <a:solidFill>
                  <a:srgbClr val="173B57"/>
                </a:solidFill>
                <a:latin typeface="Arial"/>
                <a:ea typeface="Arial"/>
                <a:cs typeface="Arial"/>
              </a:defRPr>
            </a:pPr>
            <a:r>
              <a:rPr b="1">
                <a:solidFill>
                  <a:srgbClr val="2E7D32"/>
                </a:solidFill>
              </a:rPr>
              <a:t>4. </a:t>
            </a:r>
            <a:r>
              <a:rPr b="0">
                <a:solidFill>
                  <a:srgbClr val="2E7D32"/>
                </a:solidFill>
              </a:rPr>
              <a:t>La machine prend en charge une sélection répétitive auparavant réalisée par le tireur de lacs.</a:t>
            </a:r>
          </a:p>
        </p:txBody>
      </p:sp>
      <p:sp>
        <p:nvSpPr>
          <p:cNvPr id="7" name="">
            <a:extLst xmlns:a="http://schemas.openxmlformats.org/drawingml/2006/main">
              <a:ext uri="{FF2B5EF4-FFF2-40B4-BE49-F238E27FC236}">
                <a16:creationId xmlns:a16="http://schemas.microsoft.com/office/drawing/2014/main" id="{4B339590-949C-469B-817F-1016AFBAA01C}"/>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633FAB1A-1F66-4611-98B2-700CFE9345D1}"/>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100000"/>
          </a:bodyPr>
          <a:lstStyle xmlns:a="http://schemas.openxmlformats.org/drawingml/2006/main"/>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La légende patrimoniale donne le nom, l’auteur et 1808.</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Les deux éléments sont visibles et nommés dans le repère.</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repère dit explicitement ce que commandent les cartons.</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repère indique que cette sélection était auparavant réalisée par le tireur de lacs.</a:t>
            </a:r>
          </a:p>
        </p:txBody>
      </p:sp>
      <p:sp>
        <p:nvSpPr>
          <p:cNvPr id="9" name="">
            <a:extLst xmlns:a="http://schemas.openxmlformats.org/drawingml/2006/main">
              <a:ext uri="{FF2B5EF4-FFF2-40B4-BE49-F238E27FC236}">
                <a16:creationId xmlns:a16="http://schemas.microsoft.com/office/drawing/2014/main" id="{1E40F859-C46B-4154-8ABB-74DE645B0D7B}"/>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Le dispositif Jacquard mécanise une tâche répétitive : la sélection des fils nécessaires au motif.</a:t>
            </a:r>
          </a:p>
        </p:txBody>
      </p:sp>
      <p:sp>
        <p:nvSpPr>
          <p:cNvPr id="10" name="">
            <a:extLst xmlns:a="http://schemas.openxmlformats.org/drawingml/2006/main">
              <a:ext uri="{FF2B5EF4-FFF2-40B4-BE49-F238E27FC236}">
                <a16:creationId xmlns:a16="http://schemas.microsoft.com/office/drawing/2014/main" id="{45CCFFEA-2F4D-45E4-BB02-5B801DA4743B}"/>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7223ABD5-1DDB-4394-AFB8-0B1F918CA08C}"/>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2" name="">
            <a:extLst xmlns:a="http://schemas.openxmlformats.org/drawingml/2006/main">
              <a:ext uri="{FF2B5EF4-FFF2-40B4-BE49-F238E27FC236}">
                <a16:creationId xmlns:a16="http://schemas.microsoft.com/office/drawing/2014/main" id="{DCF8CDDA-FF46-4AFD-A0F0-43D630403AEF}"/>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75638774"/>
      </p:ext>
    </p:extLst>
  </p:cSld>
</p:sld>
</file>

<file path=ppt/slides/slide6.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0C2ED9B-C99A-474F-8D82-7FA0A757E17A}"/>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9D1996E5-B8A7-4986-934D-B60AEA202658}"/>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4EC80294-4FD4-4D1F-85ED-A72C101F0C66}"/>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RÉCIT · PHASE 2</a:t>
            </a:r>
          </a:p>
        </p:txBody>
      </p:sp>
      <p:sp>
        <p:nvSpPr>
          <p:cNvPr id="4" name="">
            <a:extLst xmlns:a="http://schemas.openxmlformats.org/drawingml/2006/main">
              <a:ext uri="{FF2B5EF4-FFF2-40B4-BE49-F238E27FC236}">
                <a16:creationId xmlns:a16="http://schemas.microsoft.com/office/drawing/2014/main" id="{16F671A5-9150-4A6F-8DEB-01A6D8444A57}"/>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Une image gravée… ou une image tissée ?</a:t>
            </a:r>
          </a:p>
        </p:txBody>
      </p:sp>
      <p:sp>
        <p:nvSpPr>
          <p:cNvPr id="5" name="">
            <a:extLst xmlns:a="http://schemas.openxmlformats.org/drawingml/2006/main">
              <a:ext uri="{FF2B5EF4-FFF2-40B4-BE49-F238E27FC236}">
                <a16:creationId xmlns:a16="http://schemas.microsoft.com/office/drawing/2014/main" id="{A2EA50FC-8A56-42D9-A381-5156EEC3BEEC}"/>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À raconter comme une histoire ; suspendre le récit avant de montrer le document.</a:t>
            </a:r>
          </a:p>
        </p:txBody>
      </p:sp>
      <p:sp>
        <p:nvSpPr>
          <p:cNvPr id="6" name="">
            <a:extLst xmlns:a="http://schemas.openxmlformats.org/drawingml/2006/main">
              <a:ext uri="{FF2B5EF4-FFF2-40B4-BE49-F238E27FC236}">
                <a16:creationId xmlns:a16="http://schemas.microsoft.com/office/drawing/2014/main" id="{05F1A40B-696E-4B73-A4AD-2A8452C37C7D}"/>
              </a:ext>
            </a:extLst>
          </p:cNvPr>
          <p:cNvSpPr>
            <a:spLocks xmlns:a="http://schemas.openxmlformats.org/drawingml/2006/main" noGrp="1"/>
          </p:cNvSpPr>
          <p:nvPr/>
        </p:nvSpPr>
        <p:spPr>
          <a:xfrm xmlns:a="http://schemas.openxmlformats.org/drawingml/2006/main">
            <a:off x="704850" y="1571625"/>
            <a:ext cx="10782300" cy="3143250"/>
          </a:xfrm>
          <a:prstGeom xmlns:a="http://schemas.openxmlformats.org/drawingml/2006/main" prst="roundRect">
            <a:avLst>
              <a:gd name="adj" fmla="val 4848"/>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285750" tIns="228600" rIns="285750" bIns="228600" anchor="ctr">
            <a:normAutofit fontScale="100000"/>
          </a:bodyPr>
          <a:lstStyle xmlns:a="http://schemas.openxmlformats.org/drawingml/2006/main"/>
          <a:p xmlns:a="http://schemas.openxmlformats.org/drawingml/2006/main">
            <a:pPr algn="l">
              <a:defRPr sz="2025" b="0" i="0">
                <a:solidFill>
                  <a:srgbClr val="173B57"/>
                </a:solidFill>
                <a:latin typeface="Arial"/>
                <a:ea typeface="Arial"/>
                <a:cs typeface="Arial"/>
              </a:defRPr>
            </a:pPr>
            <a:r>
              <a:t>Quelques décennies plus tard, des visiteurs entrent dans un atelier lyonnais. Le chef d’atelier leur présente un portrait si précis qu’il ressemble à une gravure. Pourtant, il affirme que cette image n’a pas été imprimée : elle a été fabriquée avec des fils. Il reste à découvrir quelle place la machine occupe dans cet atelier et ce qu’elle permet au canut de réaliser.</a:t>
            </a:r>
          </a:p>
        </p:txBody>
      </p:sp>
      <p:sp>
        <p:nvSpPr>
          <p:cNvPr id="7" name="">
            <a:extLst xmlns:a="http://schemas.openxmlformats.org/drawingml/2006/main">
              <a:ext uri="{FF2B5EF4-FFF2-40B4-BE49-F238E27FC236}">
                <a16:creationId xmlns:a16="http://schemas.microsoft.com/office/drawing/2014/main" id="{845ECBF9-4A63-4EEB-81A8-CFCFBD0C5D21}"/>
              </a:ext>
            </a:extLst>
          </p:cNvPr>
          <p:cNvSpPr>
            <a:spLocks xmlns:a="http://schemas.openxmlformats.org/drawingml/2006/main" noGrp="1"/>
          </p:cNvSpPr>
          <p:nvPr/>
        </p:nvSpPr>
        <p:spPr>
          <a:xfrm xmlns:a="http://schemas.openxmlformats.org/drawingml/2006/main">
            <a:off x="685800" y="5000625"/>
            <a:ext cx="10820400" cy="914400"/>
          </a:xfrm>
          <a:prstGeom xmlns:a="http://schemas.openxmlformats.org/drawingml/2006/main" prst="roundRect">
            <a:avLst>
              <a:gd name="adj" fmla="val 12500"/>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171450" tIns="114300" rIns="171450" bIns="114300" anchor="ctr">
            <a:normAutofit fontScale="100000"/>
          </a:bodyPr>
          <a:lstStyle xmlns:a="http://schemas.openxmlformats.org/drawingml/2006/main"/>
          <a:p xmlns:a="http://schemas.openxmlformats.org/drawingml/2006/main">
            <a:pPr algn="l">
              <a:defRPr sz="1725" b="0" i="0">
                <a:solidFill>
                  <a:srgbClr val="173B57"/>
                </a:solidFill>
                <a:latin typeface="Arial"/>
                <a:ea typeface="Arial"/>
                <a:cs typeface="Arial"/>
              </a:defRPr>
            </a:pPr>
            <a:r>
              <a:rPr b="1">
                <a:solidFill>
                  <a:srgbClr val="C53D32"/>
                </a:solidFill>
              </a:rPr>
              <a:t>QUESTION-PROBLÈME  </a:t>
            </a:r>
            <a:r>
              <a:rPr b="1">
                <a:solidFill>
                  <a:srgbClr val="173B57"/>
                </a:solidFill>
              </a:rPr>
              <a:t>Que révèle ce tableau tissé sur la place de la machine et du savoir-faire dans un atelier lyonnais ?</a:t>
            </a:r>
          </a:p>
        </p:txBody>
      </p:sp>
      <p:sp>
        <p:nvSpPr>
          <p:cNvPr id="8" name="">
            <a:extLst xmlns:a="http://schemas.openxmlformats.org/drawingml/2006/main">
              <a:ext uri="{FF2B5EF4-FFF2-40B4-BE49-F238E27FC236}">
                <a16:creationId xmlns:a16="http://schemas.microsoft.com/office/drawing/2014/main" id="{A2B392E3-291E-40F3-A3BE-75920701CFFB}"/>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9" name="">
            <a:extLst xmlns:a="http://schemas.openxmlformats.org/drawingml/2006/main">
              <a:ext uri="{FF2B5EF4-FFF2-40B4-BE49-F238E27FC236}">
                <a16:creationId xmlns:a16="http://schemas.microsoft.com/office/drawing/2014/main" id="{C86D1C40-BE37-42EC-A403-5925BD800BCA}"/>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0" name="">
            <a:extLst xmlns:a="http://schemas.openxmlformats.org/drawingml/2006/main">
              <a:ext uri="{FF2B5EF4-FFF2-40B4-BE49-F238E27FC236}">
                <a16:creationId xmlns:a16="http://schemas.microsoft.com/office/drawing/2014/main" id="{B5532E84-7CA6-4E86-BEAE-622FBC432182}"/>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95857069"/>
      </p:ext>
    </p:extLst>
  </p:cSld>
</p:sld>
</file>

<file path=ppt/slides/slide7.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DBDAEAC-45B5-4A8C-BA21-239C879AE0E5}"/>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9AA18AB0-B4A5-427B-92DD-73BDDD025975}"/>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86D6BE97-0C1E-442F-B3D6-BA3CFC074B40}"/>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DOCUMENTS AUTHENTIQUES · DOCUMENTS 2A ET 2B</a:t>
            </a:r>
          </a:p>
        </p:txBody>
      </p:sp>
      <p:sp>
        <p:nvSpPr>
          <p:cNvPr id="4" name="">
            <a:extLst xmlns:a="http://schemas.openxmlformats.org/drawingml/2006/main">
              <a:ext uri="{FF2B5EF4-FFF2-40B4-BE49-F238E27FC236}">
                <a16:creationId xmlns:a16="http://schemas.microsoft.com/office/drawing/2014/main" id="{4927966C-2AA4-4106-84F7-68142FD0DD6E}"/>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Un tableau tissé dans l’atelier de Carquillat</a:t>
            </a:r>
          </a:p>
        </p:txBody>
      </p:sp>
      <p:sp>
        <p:nvSpPr>
          <p:cNvPr id="5" name="">
            <a:extLst xmlns:a="http://schemas.openxmlformats.org/drawingml/2006/main">
              <a:ext uri="{FF2B5EF4-FFF2-40B4-BE49-F238E27FC236}">
                <a16:creationId xmlns:a16="http://schemas.microsoft.com/office/drawing/2014/main" id="{A602DF7E-2ADF-41E7-AB1E-F7CA098C887A}"/>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78125"/>
          </a:bodyPr>
          <a:lstStyle xmlns:a="http://schemas.openxmlformats.org/drawingml/2006/main"/>
          <a:p xmlns:a="http://schemas.openxmlformats.org/drawingml/2006/main">
            <a:pPr algn="l">
              <a:defRPr sz="1200" b="0" i="1">
                <a:solidFill>
                  <a:srgbClr val="5B6470"/>
                </a:solidFill>
                <a:latin typeface="Arial"/>
                <a:ea typeface="Arial"/>
                <a:cs typeface="Arial"/>
              </a:defRPr>
            </a:pPr>
            <a:r>
              <a:t>Document 2A : Carquillat, La visite du duc d’Aumale chez Carquillat, tableau tissé en soie en 1844 d’après un dessin de Claude Bonnefond ; scène située en 1841, musée Gadagne, Lyon. Document 2B : détail agrandi du métier surmonté de la mécanique Jacquard.</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4f2195b664314b3c"/>
          <a:stretch xmlns:a="http://schemas.openxmlformats.org/drawingml/2006/main"/>
        </p:blipFill>
        <p:spPr>
          <a:xfrm xmlns:a="http://schemas.openxmlformats.org/drawingml/2006/main">
            <a:off x="361950" y="2145340"/>
            <a:ext cx="2190750" cy="2853070"/>
          </a:xfrm>
          <a:prstGeom xmlns:a="http://schemas.openxmlformats.org/drawingml/2006/main" prst="roundRect">
            <a:avLst>
              <a:gd name="adj" fmla="val 5217"/>
            </a:avLst>
          </a:prstGeom>
        </p:spPr>
      </p:pic>
      <p:sp>
        <p:nvSpPr>
          <p:cNvPr id="7" name="">
            <a:extLst xmlns:a="http://schemas.openxmlformats.org/drawingml/2006/main">
              <a:ext uri="{FF2B5EF4-FFF2-40B4-BE49-F238E27FC236}">
                <a16:creationId xmlns:a16="http://schemas.microsoft.com/office/drawing/2014/main" id="{8F0E5D28-638E-460B-81DA-571DEB3EE9CA}"/>
              </a:ext>
            </a:extLst>
          </p:cNvPr>
          <p:cNvSpPr>
            <a:spLocks xmlns:a="http://schemas.openxmlformats.org/drawingml/2006/main" noGrp="1"/>
          </p:cNvSpPr>
          <p:nvPr/>
        </p:nvSpPr>
        <p:spPr>
          <a:xfrm xmlns:a="http://schemas.openxmlformats.org/drawingml/2006/main">
            <a:off x="361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d738b185795d42c6"/>
          <a:stretch xmlns:a="http://schemas.openxmlformats.org/drawingml/2006/main"/>
        </p:blipFill>
        <p:spPr>
          <a:xfrm xmlns:a="http://schemas.openxmlformats.org/drawingml/2006/main">
            <a:off x="2647950" y="2319496"/>
            <a:ext cx="2190750" cy="2504758"/>
          </a:xfrm>
          <a:prstGeom xmlns:a="http://schemas.openxmlformats.org/drawingml/2006/main" prst="roundRect">
            <a:avLst>
              <a:gd name="adj" fmla="val 5217"/>
            </a:avLst>
          </a:prstGeom>
        </p:spPr>
      </p:pic>
      <p:sp>
        <p:nvSpPr>
          <p:cNvPr id="9" name="">
            <a:extLst xmlns:a="http://schemas.openxmlformats.org/drawingml/2006/main">
              <a:ext uri="{FF2B5EF4-FFF2-40B4-BE49-F238E27FC236}">
                <a16:creationId xmlns:a16="http://schemas.microsoft.com/office/drawing/2014/main" id="{97A1F93E-3532-4B7B-AA1F-99AD18FD9CFB}"/>
              </a:ext>
            </a:extLst>
          </p:cNvPr>
          <p:cNvSpPr>
            <a:spLocks xmlns:a="http://schemas.openxmlformats.org/drawingml/2006/main" noGrp="1"/>
          </p:cNvSpPr>
          <p:nvPr/>
        </p:nvSpPr>
        <p:spPr>
          <a:xfrm xmlns:a="http://schemas.openxmlformats.org/drawingml/2006/main">
            <a:off x="2647950" y="1571625"/>
            <a:ext cx="2190750" cy="4000500"/>
          </a:xfrm>
          <a:prstGeom xmlns:a="http://schemas.openxmlformats.org/drawingml/2006/main" prst="roundRect">
            <a:avLst>
              <a:gd name="adj" fmla="val 5217"/>
            </a:avLst>
          </a:prstGeom>
          <a:noFill xmlns:a="http://schemas.openxmlformats.org/drawingml/2006/main"/>
          <a:ln xmlns:a="http://schemas.openxmlformats.org/drawingml/2006/main" w="9525">
            <a:solidFill>
              <a:srgbClr val="D9B18D"/>
            </a:solidFill>
            <a:prstDash val="solid"/>
          </a:ln>
        </p:spPr>
      </p:sp>
      <p:sp>
        <p:nvSpPr>
          <p:cNvPr id="10" name="">
            <a:extLst xmlns:a="http://schemas.openxmlformats.org/drawingml/2006/main">
              <a:ext uri="{FF2B5EF4-FFF2-40B4-BE49-F238E27FC236}">
                <a16:creationId xmlns:a16="http://schemas.microsoft.com/office/drawing/2014/main" id="{EDD58AF3-7CB1-48C1-A57B-C26B0B0E08F2}"/>
              </a:ext>
            </a:extLst>
          </p:cNvPr>
          <p:cNvSpPr>
            <a:spLocks xmlns:a="http://schemas.openxmlformats.org/drawingml/2006/main" noGrp="1"/>
          </p:cNvSpPr>
          <p:nvPr/>
        </p:nvSpPr>
        <p:spPr>
          <a:xfrm xmlns:a="http://schemas.openxmlformats.org/drawingml/2006/main">
            <a:off x="5029200" y="1571625"/>
            <a:ext cx="3429000" cy="4000500"/>
          </a:xfrm>
          <a:prstGeom xmlns:a="http://schemas.openxmlformats.org/drawingml/2006/main" prst="roundRect">
            <a:avLst>
              <a:gd name="adj" fmla="val 3333"/>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152400" tIns="142875" rIns="152400" bIns="142875" anchor="ctr">
            <a:normAutofit fontScale="100000"/>
          </a:bodyPr>
          <a:lstStyle xmlns:a="http://schemas.openxmlformats.org/drawingml/2006/main"/>
          <a:p xmlns:a="http://schemas.openxmlformats.org/drawingml/2006/main">
            <a:pPr algn="l">
              <a:defRPr sz="1200" b="0" i="0">
                <a:solidFill>
                  <a:srgbClr val="173B57"/>
                </a:solidFill>
                <a:latin typeface="Arial"/>
                <a:ea typeface="Arial"/>
                <a:cs typeface="Arial"/>
              </a:defRPr>
            </a:pPr>
            <a:r>
              <a:t>Repère de lecture vérifié : ce document n’est ni une peinture ni une gravure, mais un tableau tissé en soie. Dans l’atelier qui sert aussi d’appartement, le métier est surmonté de la mécanique Jacquard et de ses bandes de cartons perforés. Le chef d’atelier présente aux visiteurs un portrait tissé de Jacquard. Le dispositif permet une grande précision, mais le dessin, la préparation des cartons et le tissage mobilisent toujours plusieurs savoir-faire humains.</a:t>
            </a:r>
          </a:p>
        </p:txBody>
      </p:sp>
      <p:sp>
        <p:nvSpPr>
          <p:cNvPr id="11" name="">
            <a:extLst xmlns:a="http://schemas.openxmlformats.org/drawingml/2006/main">
              <a:ext uri="{FF2B5EF4-FFF2-40B4-BE49-F238E27FC236}">
                <a16:creationId xmlns:a16="http://schemas.microsoft.com/office/drawing/2014/main" id="{576889D4-45C6-4CAE-8F82-BFB74C1F5B82}"/>
              </a:ext>
            </a:extLst>
          </p:cNvPr>
          <p:cNvSpPr>
            <a:spLocks xmlns:a="http://schemas.openxmlformats.org/drawingml/2006/main" noGrp="1"/>
          </p:cNvSpPr>
          <p:nvPr/>
        </p:nvSpPr>
        <p:spPr>
          <a:xfrm xmlns:a="http://schemas.openxmlformats.org/drawingml/2006/main">
            <a:off x="8648700" y="1571625"/>
            <a:ext cx="3143250" cy="4000500"/>
          </a:xfrm>
          <a:prstGeom xmlns:a="http://schemas.openxmlformats.org/drawingml/2006/main" prst="roundRect">
            <a:avLst>
              <a:gd name="adj" fmla="val 3636"/>
            </a:avLst>
          </a:prstGeom>
          <a:solidFill xmlns:a="http://schemas.openxmlformats.org/drawingml/2006/main">
            <a:srgbClr val="FFFDF8"/>
          </a:solidFill>
          <a:ln xmlns:a="http://schemas.openxmlformats.org/drawingml/2006/main" w="19050">
            <a:solidFill>
              <a:srgbClr val="E77D22"/>
            </a:solidFill>
            <a:prstDash val="solid"/>
          </a:ln>
        </p:spPr>
        <p:txBody>
          <a:bodyPr xmlns:a="http://schemas.openxmlformats.org/drawingml/2006/main" wrap="square" lIns="133350" tIns="123825" rIns="133350" bIns="123825" anchor="ctr">
            <a:normAutofit fontScale="100000"/>
          </a:bodyPr>
          <a:lstStyle xmlns:a="http://schemas.openxmlformats.org/drawingml/2006/main"/>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1. </a:t>
            </a:r>
            <a:r>
              <a:rPr b="1">
                <a:solidFill>
                  <a:srgbClr val="173B57"/>
                </a:solidFill>
              </a:rPr>
              <a:t>Identifie le document 2A : quelle est sa nature, qui l’a fabriqué, en quelle année et où est-il conservé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2. </a:t>
            </a:r>
            <a:r>
              <a:rPr b="1">
                <a:solidFill>
                  <a:srgbClr val="173B57"/>
                </a:solidFill>
              </a:rPr>
              <a:t>Dans le détail 2B, quels éléments du dispositif Jacquard reconnais-tu au-dessus du métier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3. </a:t>
            </a:r>
            <a:r>
              <a:rPr b="1">
                <a:solidFill>
                  <a:srgbClr val="173B57"/>
                </a:solidFill>
              </a:rPr>
              <a:t>Quel objet le chef d’atelier présente-t-il aux visiteurs et comment a-t-il été fabriqué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4. </a:t>
            </a:r>
            <a:r>
              <a:rPr b="1">
                <a:solidFill>
                  <a:srgbClr val="173B57"/>
                </a:solidFill>
              </a:rPr>
              <a:t>Que montre le document 2A sur le lieu où cette machine est utilisée ?</a:t>
            </a:r>
          </a:p>
          <a:p xmlns:a="http://schemas.openxmlformats.org/drawingml/2006/main">
            <a:pPr algn="l">
              <a:spcAft>
                <a:spcPts val="10"/>
              </a:spcAft>
              <a:defRPr sz="1125" b="0" i="0">
                <a:solidFill>
                  <a:srgbClr val="173B57"/>
                </a:solidFill>
                <a:latin typeface="Arial"/>
                <a:ea typeface="Arial"/>
                <a:cs typeface="Arial"/>
              </a:defRPr>
            </a:pPr>
            <a:r>
              <a:rPr b="1">
                <a:solidFill>
                  <a:srgbClr val="B64F16"/>
                </a:solidFill>
              </a:rPr>
              <a:t>5. </a:t>
            </a:r>
            <a:r>
              <a:rPr b="1">
                <a:solidFill>
                  <a:srgbClr val="173B57"/>
                </a:solidFill>
              </a:rPr>
              <a:t>En utilisant les documents 1 et 2, explique ce que la machine accomplit et ce qui reste un savoir-faire humain.</a:t>
            </a:r>
          </a:p>
        </p:txBody>
      </p:sp>
      <p:sp>
        <p:nvSpPr>
          <p:cNvPr id="12" name="">
            <a:extLst xmlns:a="http://schemas.openxmlformats.org/drawingml/2006/main">
              <a:ext uri="{FF2B5EF4-FFF2-40B4-BE49-F238E27FC236}">
                <a16:creationId xmlns:a16="http://schemas.microsoft.com/office/drawing/2014/main" id="{D51CC475-6AC3-4A4C-91C7-BE66C4DA8DBC}"/>
              </a:ext>
            </a:extLst>
          </p:cNvPr>
          <p:cNvSpPr>
            <a:spLocks xmlns:a="http://schemas.openxmlformats.org/drawingml/2006/main" noGrp="1"/>
          </p:cNvSpPr>
          <p:nvPr/>
        </p:nvSpPr>
        <p:spPr>
          <a:xfrm xmlns:a="http://schemas.openxmlformats.org/drawingml/2006/main">
            <a:off x="476250" y="5715000"/>
            <a:ext cx="8001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76200" tIns="57150" rIns="76200" bIns="57150" anchor="t">
            <a:normAutofit fontScale="77381"/>
          </a:bodyPr>
          <a:lstStyle xmlns:a="http://schemas.openxmlformats.org/drawingml/2006/main"/>
          <a:p xmlns:a="http://schemas.openxmlformats.org/drawingml/2006/main">
            <a:pPr algn="ctr">
              <a:defRPr sz="1050" b="1" i="0">
                <a:solidFill>
                  <a:srgbClr val="B64F16"/>
                </a:solidFill>
                <a:latin typeface="Arial"/>
                <a:ea typeface="Arial"/>
                <a:cs typeface="Arial"/>
              </a:defRPr>
            </a:pPr>
            <a:r>
              <a:t>Document patrimonial à observer + repère de lecture vérifié</a:t>
            </a:r>
          </a:p>
        </p:txBody>
      </p:sp>
      <p:sp>
        <p:nvSpPr>
          <p:cNvPr id="13" name="">
            <a:extLst xmlns:a="http://schemas.openxmlformats.org/drawingml/2006/main">
              <a:ext uri="{FF2B5EF4-FFF2-40B4-BE49-F238E27FC236}">
                <a16:creationId xmlns:a16="http://schemas.microsoft.com/office/drawing/2014/main" id="{2E22AC25-323E-4FEB-8CC8-2CADC8272B43}"/>
              </a:ext>
            </a:extLst>
          </p:cNvPr>
          <p:cNvSpPr>
            <a:spLocks xmlns:a="http://schemas.openxmlformats.org/drawingml/2006/main" noGrp="1"/>
          </p:cNvSpPr>
          <p:nvPr/>
        </p:nvSpPr>
        <p:spPr>
          <a:xfrm xmlns:a="http://schemas.openxmlformats.org/drawingml/2006/main">
            <a:off x="533400" y="6096000"/>
            <a:ext cx="111252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825" b="0" i="1">
                <a:solidFill>
                  <a:srgbClr val="5B6470"/>
                </a:solidFill>
                <a:latin typeface="Arial"/>
                <a:ea typeface="Arial"/>
                <a:cs typeface="Arial"/>
              </a:defRPr>
            </a:pPr>
            <a:r>
              <a:t>Source : Histoire par l’image, « L’Industrie de la soie sous la Monarchie de Juillet » ; œuvre conservée au musée Gadagne, Lyon, © Musée Gadagne - Lyon, consulté le 23/08/2026.</a:t>
            </a:r>
          </a:p>
        </p:txBody>
      </p:sp>
      <p:sp>
        <p:nvSpPr>
          <p:cNvPr id="14" name="">
            <a:extLst xmlns:a="http://schemas.openxmlformats.org/drawingml/2006/main">
              <a:ext uri="{FF2B5EF4-FFF2-40B4-BE49-F238E27FC236}">
                <a16:creationId xmlns:a16="http://schemas.microsoft.com/office/drawing/2014/main" id="{5FF87B9B-41EE-46A6-96F1-CF8E4FB406D7}"/>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5" name="">
            <a:extLst xmlns:a="http://schemas.openxmlformats.org/drawingml/2006/main">
              <a:ext uri="{FF2B5EF4-FFF2-40B4-BE49-F238E27FC236}">
                <a16:creationId xmlns:a16="http://schemas.microsoft.com/office/drawing/2014/main" id="{EF3DFC10-4B01-437A-A79E-5CB80C70A2F4}"/>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6" name="">
            <a:extLst xmlns:a="http://schemas.openxmlformats.org/drawingml/2006/main">
              <a:ext uri="{FF2B5EF4-FFF2-40B4-BE49-F238E27FC236}">
                <a16:creationId xmlns:a16="http://schemas.microsoft.com/office/drawing/2014/main" id="{8CE0F352-5F5B-49BD-860D-4D068B32985D}"/>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459156501"/>
      </p:ext>
    </p:extLst>
  </p:cSld>
</p:sld>
</file>

<file path=ppt/slides/slide8.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95824D3D-771A-4723-BA4D-7FDC1B821B5E}"/>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CC773EE4-F9C2-4D39-8E97-6F7D6079E00D}"/>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9D6F81BD-CDC6-4286-9EE9-81BFB028A520}"/>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CORRECTION · DOCUMENTS 2A ET 2B</a:t>
            </a:r>
          </a:p>
        </p:txBody>
      </p:sp>
      <p:sp>
        <p:nvSpPr>
          <p:cNvPr id="4" name="">
            <a:extLst xmlns:a="http://schemas.openxmlformats.org/drawingml/2006/main">
              <a:ext uri="{FF2B5EF4-FFF2-40B4-BE49-F238E27FC236}">
                <a16:creationId xmlns:a16="http://schemas.microsoft.com/office/drawing/2014/main" id="{3DAE0929-5A2A-4058-A51C-6B717DB295A4}"/>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Correction — ce que prouve DOCUMENTS 2A ET 2B</a:t>
            </a:r>
          </a:p>
        </p:txBody>
      </p:sp>
      <p:sp>
        <p:nvSpPr>
          <p:cNvPr id="5" name="">
            <a:extLst xmlns:a="http://schemas.openxmlformats.org/drawingml/2006/main">
              <a:ext uri="{FF2B5EF4-FFF2-40B4-BE49-F238E27FC236}">
                <a16:creationId xmlns:a16="http://schemas.microsoft.com/office/drawing/2014/main" id="{E7DF4D82-46F7-4C96-B90F-5493C4A05847}"/>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Chaque réponse est reliée à un indice visible ou à une citation du support.</a:t>
            </a:r>
          </a:p>
        </p:txBody>
      </p:sp>
      <p:sp>
        <p:nvSpPr>
          <p:cNvPr id="6" name="">
            <a:extLst xmlns:a="http://schemas.openxmlformats.org/drawingml/2006/main">
              <a:ext uri="{FF2B5EF4-FFF2-40B4-BE49-F238E27FC236}">
                <a16:creationId xmlns:a16="http://schemas.microsoft.com/office/drawing/2014/main" id="{E6DCF9F8-2138-470A-B000-3FB884ADA784}"/>
              </a:ext>
            </a:extLst>
          </p:cNvPr>
          <p:cNvSpPr>
            <a:spLocks xmlns:a="http://schemas.openxmlformats.org/drawingml/2006/main" noGrp="1"/>
          </p:cNvSpPr>
          <p:nvPr/>
        </p:nvSpPr>
        <p:spPr>
          <a:xfrm xmlns:a="http://schemas.openxmlformats.org/drawingml/2006/main">
            <a:off x="523875" y="1571625"/>
            <a:ext cx="6858000" cy="3857625"/>
          </a:xfrm>
          <a:prstGeom xmlns:a="http://schemas.openxmlformats.org/drawingml/2006/main" prst="roundRect">
            <a:avLst>
              <a:gd name="adj" fmla="val 2963"/>
            </a:avLst>
          </a:prstGeom>
          <a:solidFill xmlns:a="http://schemas.openxmlformats.org/drawingml/2006/main">
            <a:srgbClr val="FFFDF8"/>
          </a:solidFill>
          <a:ln xmlns:a="http://schemas.openxmlformats.org/drawingml/2006/main" w="19050">
            <a:solidFill>
              <a:srgbClr val="2E7D32"/>
            </a:solidFill>
            <a:prstDash val="solid"/>
          </a:ln>
        </p:spPr>
        <p:txBody>
          <a:bodyPr xmlns:a="http://schemas.openxmlformats.org/drawingml/2006/main" wrap="square" lIns="190500" tIns="171450" rIns="190500" bIns="171450" anchor="ctr">
            <a:normAutofit fontScale="100000"/>
          </a:bodyPr>
          <a:lstStyle xmlns:a="http://schemas.openxmlformats.org/drawingml/2006/main"/>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1. </a:t>
            </a:r>
            <a:r>
              <a:rPr b="0">
                <a:solidFill>
                  <a:srgbClr val="2E7D32"/>
                </a:solidFill>
              </a:rPr>
              <a:t>C’est un tableau tissé en soie par Carquillat en 1844, conservé au musée Gadagne à Lyon.</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2. </a:t>
            </a:r>
            <a:r>
              <a:rPr b="0">
                <a:solidFill>
                  <a:srgbClr val="2E7D32"/>
                </a:solidFill>
              </a:rPr>
              <a:t>On reconnaît la mécanique placée au-dessus du métier et les longues bandes de cartons perforés.</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3. </a:t>
            </a:r>
            <a:r>
              <a:rPr b="0">
                <a:solidFill>
                  <a:srgbClr val="2E7D32"/>
                </a:solidFill>
              </a:rPr>
              <a:t>Il présente un portrait de Jacquard fabriqué par tissage, avec des fils.</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4. </a:t>
            </a:r>
            <a:r>
              <a:rPr b="0">
                <a:solidFill>
                  <a:srgbClr val="2E7D32"/>
                </a:solidFill>
              </a:rPr>
              <a:t>La machine est utilisée dans un atelier lyonnais qui sert aussi d’appartement, et non seulement dans une grande usine.</a:t>
            </a:r>
          </a:p>
          <a:p xmlns:a="http://schemas.openxmlformats.org/drawingml/2006/main">
            <a:pPr algn="l">
              <a:spcAft>
                <a:spcPts val="10"/>
              </a:spcAft>
              <a:defRPr sz="1425" b="0" i="0">
                <a:solidFill>
                  <a:srgbClr val="173B57"/>
                </a:solidFill>
                <a:latin typeface="Arial"/>
                <a:ea typeface="Arial"/>
                <a:cs typeface="Arial"/>
              </a:defRPr>
            </a:pPr>
            <a:r>
              <a:rPr b="1">
                <a:solidFill>
                  <a:srgbClr val="2E7D32"/>
                </a:solidFill>
              </a:rPr>
              <a:t>5. </a:t>
            </a:r>
            <a:r>
              <a:rPr b="0">
                <a:solidFill>
                  <a:srgbClr val="2E7D32"/>
                </a:solidFill>
              </a:rPr>
              <a:t>Les cartons commandent la sélection des fils et permettent un motif précis ; les humains conçoivent le dessin, préparent les cartons et réalisent le tissage.</a:t>
            </a:r>
          </a:p>
        </p:txBody>
      </p:sp>
      <p:sp>
        <p:nvSpPr>
          <p:cNvPr id="7" name="">
            <a:extLst xmlns:a="http://schemas.openxmlformats.org/drawingml/2006/main">
              <a:ext uri="{FF2B5EF4-FFF2-40B4-BE49-F238E27FC236}">
                <a16:creationId xmlns:a16="http://schemas.microsoft.com/office/drawing/2014/main" id="{F94FF55E-3AA1-4F1B-A75D-EB097126B711}"/>
              </a:ext>
            </a:extLst>
          </p:cNvPr>
          <p:cNvSpPr>
            <a:spLocks xmlns:a="http://schemas.openxmlformats.org/drawingml/2006/main" noGrp="1"/>
          </p:cNvSpPr>
          <p:nvPr/>
        </p:nvSpPr>
        <p:spPr>
          <a:xfrm xmlns:a="http://schemas.openxmlformats.org/drawingml/2006/main">
            <a:off x="7715250" y="1666875"/>
            <a:ext cx="35242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defRPr sz="1275" b="1" i="0">
                <a:solidFill>
                  <a:srgbClr val="B64F16"/>
                </a:solidFill>
                <a:latin typeface="Arial"/>
                <a:ea typeface="Arial"/>
                <a:cs typeface="Arial"/>
              </a:defRPr>
            </a:pPr>
            <a:r>
              <a:t>PREUVES DANS LE DOCUMENT</a:t>
            </a:r>
          </a:p>
        </p:txBody>
      </p:sp>
      <p:sp>
        <p:nvSpPr>
          <p:cNvPr id="8" name="">
            <a:extLst xmlns:a="http://schemas.openxmlformats.org/drawingml/2006/main">
              <a:ext uri="{FF2B5EF4-FFF2-40B4-BE49-F238E27FC236}">
                <a16:creationId xmlns:a16="http://schemas.microsoft.com/office/drawing/2014/main" id="{C7C336D7-215B-43CE-A3EB-34D062E094A9}"/>
              </a:ext>
            </a:extLst>
          </p:cNvPr>
          <p:cNvSpPr>
            <a:spLocks xmlns:a="http://schemas.openxmlformats.org/drawingml/2006/main" noGrp="1"/>
          </p:cNvSpPr>
          <p:nvPr/>
        </p:nvSpPr>
        <p:spPr>
          <a:xfrm xmlns:a="http://schemas.openxmlformats.org/drawingml/2006/main">
            <a:off x="7620000" y="2000250"/>
            <a:ext cx="3810000" cy="2857500"/>
          </a:xfrm>
          <a:prstGeom xmlns:a="http://schemas.openxmlformats.org/drawingml/2006/main" prst="roundRect">
            <a:avLst>
              <a:gd name="adj" fmla="val 4000"/>
            </a:avLst>
          </a:prstGeom>
          <a:solidFill xmlns:a="http://schemas.openxmlformats.org/drawingml/2006/main">
            <a:srgbClr val="F7E3CC"/>
          </a:solidFill>
          <a:ln xmlns:a="http://schemas.openxmlformats.org/drawingml/2006/main" w="9525">
            <a:solidFill>
              <a:srgbClr val="E77D22"/>
            </a:solidFill>
            <a:prstDash val="solid"/>
          </a:ln>
        </p:spPr>
        <p:txBody>
          <a:bodyPr xmlns:a="http://schemas.openxmlformats.org/drawingml/2006/main" wrap="square" lIns="171450" tIns="152400" rIns="171450" bIns="152400" anchor="ctr">
            <a:normAutofit fontScale="98164"/>
          </a:bodyPr>
          <a:lstStyle xmlns:a="http://schemas.openxmlformats.org/drawingml/2006/main"/>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La légende donne la nature, le nom de Carquillat, 1844 et le musée Gadagne.</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détail 2B montre la mécanique et les bandes de cartons au-dessus du métier.</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portrait est visible dans les mains du chef d’atelier ; le repère précise qu’il est tissé.</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La scène montre un seul métier dans un atelier habité ; le repère indique que l’atelier sert aussi d’appartement.</a:t>
            </a:r>
          </a:p>
          <a:p xmlns:a="http://schemas.openxmlformats.org/drawingml/2006/main">
            <a:pPr marL="24" indent="-14" algn="l">
              <a:spcAft>
                <a:spcPts val="12"/>
              </a:spcAft>
              <a:buChar char="•"/>
              <a:defRPr sz="1275" b="0" i="0">
                <a:solidFill>
                  <a:srgbClr val="173B57"/>
                </a:solidFill>
                <a:latin typeface="Arial"/>
                <a:ea typeface="Arial"/>
                <a:cs typeface="Arial"/>
              </a:defRPr>
            </a:pPr>
            <a:r>
              <a:rPr>
                <a:solidFill>
                  <a:srgbClr val="173B57"/>
                </a:solidFill>
              </a:rPr>
              <a:t>Le document 1 décrit la sélection commandée par les cartons ; le repère du document 2 énumère les savoir-faire humains encore nécessaires.</a:t>
            </a:r>
          </a:p>
        </p:txBody>
      </p:sp>
      <p:sp>
        <p:nvSpPr>
          <p:cNvPr id="9" name="">
            <a:extLst xmlns:a="http://schemas.openxmlformats.org/drawingml/2006/main">
              <a:ext uri="{FF2B5EF4-FFF2-40B4-BE49-F238E27FC236}">
                <a16:creationId xmlns:a16="http://schemas.microsoft.com/office/drawing/2014/main" id="{428D65FB-3D2C-487C-8D9C-F08A4DF29975}"/>
              </a:ext>
            </a:extLst>
          </p:cNvPr>
          <p:cNvSpPr>
            <a:spLocks xmlns:a="http://schemas.openxmlformats.org/drawingml/2006/main" noGrp="1"/>
          </p:cNvSpPr>
          <p:nvPr/>
        </p:nvSpPr>
        <p:spPr>
          <a:xfrm xmlns:a="http://schemas.openxmlformats.org/drawingml/2006/main">
            <a:off x="714375" y="5619750"/>
            <a:ext cx="10763250" cy="609600"/>
          </a:xfrm>
          <a:prstGeom xmlns:a="http://schemas.openxmlformats.org/drawingml/2006/main" prst="roundRect">
            <a:avLst>
              <a:gd name="adj" fmla="val 12500"/>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152400" tIns="95250" rIns="152400" bIns="95250" anchor="ctr">
            <a:normAutofit fontScale="81904"/>
          </a:bodyPr>
          <a:lstStyle xmlns:a="http://schemas.openxmlformats.org/drawingml/2006/main"/>
          <a:p xmlns:a="http://schemas.openxmlformats.org/drawingml/2006/main">
            <a:pPr algn="ctr">
              <a:defRPr sz="1500" b="0" i="0">
                <a:solidFill>
                  <a:srgbClr val="173B57"/>
                </a:solidFill>
                <a:latin typeface="Arial"/>
                <a:ea typeface="Arial"/>
                <a:cs typeface="Arial"/>
              </a:defRPr>
            </a:pPr>
            <a:r>
              <a:rPr b="1">
                <a:solidFill>
                  <a:srgbClr val="2E7D32"/>
                </a:solidFill>
              </a:rPr>
              <a:t>À retenir : </a:t>
            </a:r>
            <a:r>
              <a:rPr b="1">
                <a:solidFill>
                  <a:srgbClr val="2E7D32"/>
                </a:solidFill>
              </a:rPr>
              <a:t>Le métier Jacquard mécanise la sélection des fils et permet des motifs très précis, mais il peut rester installé dans un atelier où le savoir-faire du canut demeure indispensable.</a:t>
            </a:r>
          </a:p>
        </p:txBody>
      </p:sp>
      <p:sp>
        <p:nvSpPr>
          <p:cNvPr id="10" name="">
            <a:extLst xmlns:a="http://schemas.openxmlformats.org/drawingml/2006/main">
              <a:ext uri="{FF2B5EF4-FFF2-40B4-BE49-F238E27FC236}">
                <a16:creationId xmlns:a16="http://schemas.microsoft.com/office/drawing/2014/main" id="{DBCA3993-4F1F-44B8-90D4-099496F3422D}"/>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D0846692-B05D-4ADF-AEA3-279337F837FF}"/>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2" name="">
            <a:extLst xmlns:a="http://schemas.openxmlformats.org/drawingml/2006/main">
              <a:ext uri="{FF2B5EF4-FFF2-40B4-BE49-F238E27FC236}">
                <a16:creationId xmlns:a16="http://schemas.microsoft.com/office/drawing/2014/main" id="{D5558944-0BC5-4C24-9D0B-63F8053C9CDB}"/>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561162948"/>
      </p:ext>
    </p:extLst>
  </p:cSld>
</p:sld>
</file>

<file path=ppt/slides/slide9.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BA4578C0-A17B-47D4-BEA4-F444E98478F6}"/>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213DDB74-BA14-45FC-B9F4-692A1D0DB2E0}"/>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5A48B680-A99B-4076-A1B0-93D88065859F}"/>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TÂCHE EN BINÔMES</a:t>
            </a:r>
          </a:p>
        </p:txBody>
      </p:sp>
      <p:sp>
        <p:nvSpPr>
          <p:cNvPr id="4" name="">
            <a:extLst xmlns:a="http://schemas.openxmlformats.org/drawingml/2006/main">
              <a:ext uri="{FF2B5EF4-FFF2-40B4-BE49-F238E27FC236}">
                <a16:creationId xmlns:a16="http://schemas.microsoft.com/office/drawing/2014/main" id="{B86A881C-2479-4C70-B9F6-55E167BF97F4}"/>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Quel document permet de prouver chaque affirmation ?</a:t>
            </a:r>
          </a:p>
        </p:txBody>
      </p:sp>
      <p:sp>
        <p:nvSpPr>
          <p:cNvPr id="5" name="">
            <a:extLst xmlns:a="http://schemas.openxmlformats.org/drawingml/2006/main">
              <a:ext uri="{FF2B5EF4-FFF2-40B4-BE49-F238E27FC236}">
                <a16:creationId xmlns:a16="http://schemas.microsoft.com/office/drawing/2014/main" id="{76C35922-CDED-4594-B31A-56E5795CF069}"/>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Cochez DOCUMENT 1, DOCUMENT 2 ou LES DEUX, puis soulignez l’indice exact.</a:t>
            </a:r>
          </a:p>
        </p:txBody>
      </p:sp>
      <p:sp>
        <p:nvSpPr>
          <p:cNvPr id="6" name="">
            <a:extLst xmlns:a="http://schemas.openxmlformats.org/drawingml/2006/main">
              <a:ext uri="{FF2B5EF4-FFF2-40B4-BE49-F238E27FC236}">
                <a16:creationId xmlns:a16="http://schemas.microsoft.com/office/drawing/2014/main" id="{99A3B50B-91D4-4C22-BB6C-2772ADEC67F3}"/>
              </a:ext>
            </a:extLst>
          </p:cNvPr>
          <p:cNvSpPr>
            <a:spLocks xmlns:a="http://schemas.openxmlformats.org/drawingml/2006/main" noGrp="1"/>
          </p:cNvSpPr>
          <p:nvPr/>
        </p:nvSpPr>
        <p:spPr>
          <a:xfrm xmlns:a="http://schemas.openxmlformats.org/drawingml/2006/main">
            <a:off x="523875" y="1619250"/>
            <a:ext cx="6238875" cy="523875"/>
          </a:xfrm>
          <a:prstGeom xmlns:a="http://schemas.openxmlformats.org/drawingml/2006/main" prst="rect">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FFFFFF"/>
                </a:solidFill>
                <a:latin typeface="Arial"/>
                <a:ea typeface="Arial"/>
                <a:cs typeface="Arial"/>
              </a:defRPr>
            </a:pPr>
            <a:r>
              <a:t>AFFIRMATION</a:t>
            </a:r>
          </a:p>
        </p:txBody>
      </p:sp>
      <p:sp>
        <p:nvSpPr>
          <p:cNvPr id="7" name="">
            <a:extLst xmlns:a="http://schemas.openxmlformats.org/drawingml/2006/main">
              <a:ext uri="{FF2B5EF4-FFF2-40B4-BE49-F238E27FC236}">
                <a16:creationId xmlns:a16="http://schemas.microsoft.com/office/drawing/2014/main" id="{F0259805-F24F-4D78-BF5B-624498B1DAFC}"/>
              </a:ext>
            </a:extLst>
          </p:cNvPr>
          <p:cNvSpPr>
            <a:spLocks xmlns:a="http://schemas.openxmlformats.org/drawingml/2006/main" noGrp="1"/>
          </p:cNvSpPr>
          <p:nvPr/>
        </p:nvSpPr>
        <p:spPr>
          <a:xfrm xmlns:a="http://schemas.openxmlformats.org/drawingml/2006/main">
            <a:off x="6762750" y="1619250"/>
            <a:ext cx="1476375" cy="523875"/>
          </a:xfrm>
          <a:prstGeom xmlns:a="http://schemas.openxmlformats.org/drawingml/2006/main" prst="rect">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125" b="1" i="0">
                <a:solidFill>
                  <a:srgbClr val="FFFFFF"/>
                </a:solidFill>
                <a:latin typeface="Arial"/>
                <a:ea typeface="Arial"/>
                <a:cs typeface="Arial"/>
              </a:defRPr>
            </a:pPr>
            <a:r>
              <a:t>DOCUMENT 1</a:t>
            </a:r>
          </a:p>
        </p:txBody>
      </p:sp>
      <p:sp>
        <p:nvSpPr>
          <p:cNvPr id="8" name="">
            <a:extLst xmlns:a="http://schemas.openxmlformats.org/drawingml/2006/main">
              <a:ext uri="{FF2B5EF4-FFF2-40B4-BE49-F238E27FC236}">
                <a16:creationId xmlns:a16="http://schemas.microsoft.com/office/drawing/2014/main" id="{134CB83A-3C0D-422A-B500-86EB9CFD6C1E}"/>
              </a:ext>
            </a:extLst>
          </p:cNvPr>
          <p:cNvSpPr>
            <a:spLocks xmlns:a="http://schemas.openxmlformats.org/drawingml/2006/main" noGrp="1"/>
          </p:cNvSpPr>
          <p:nvPr/>
        </p:nvSpPr>
        <p:spPr>
          <a:xfrm xmlns:a="http://schemas.openxmlformats.org/drawingml/2006/main">
            <a:off x="8239125" y="1619250"/>
            <a:ext cx="1476375" cy="523875"/>
          </a:xfrm>
          <a:prstGeom xmlns:a="http://schemas.openxmlformats.org/drawingml/2006/main" prst="rect">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125" b="1" i="0">
                <a:solidFill>
                  <a:srgbClr val="FFFFFF"/>
                </a:solidFill>
                <a:latin typeface="Arial"/>
                <a:ea typeface="Arial"/>
                <a:cs typeface="Arial"/>
              </a:defRPr>
            </a:pPr>
            <a:r>
              <a:t>DOCUMENT 2</a:t>
            </a:r>
          </a:p>
        </p:txBody>
      </p:sp>
      <p:sp>
        <p:nvSpPr>
          <p:cNvPr id="9" name="">
            <a:extLst xmlns:a="http://schemas.openxmlformats.org/drawingml/2006/main">
              <a:ext uri="{FF2B5EF4-FFF2-40B4-BE49-F238E27FC236}">
                <a16:creationId xmlns:a16="http://schemas.microsoft.com/office/drawing/2014/main" id="{8620F787-DBA4-428E-9794-BE8C0912705B}"/>
              </a:ext>
            </a:extLst>
          </p:cNvPr>
          <p:cNvSpPr>
            <a:spLocks xmlns:a="http://schemas.openxmlformats.org/drawingml/2006/main" noGrp="1"/>
          </p:cNvSpPr>
          <p:nvPr/>
        </p:nvSpPr>
        <p:spPr>
          <a:xfrm xmlns:a="http://schemas.openxmlformats.org/drawingml/2006/main">
            <a:off x="9715500" y="1619250"/>
            <a:ext cx="1476375" cy="523875"/>
          </a:xfrm>
          <a:prstGeom xmlns:a="http://schemas.openxmlformats.org/drawingml/2006/main" prst="rect">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125" b="1" i="0">
                <a:solidFill>
                  <a:srgbClr val="FFFFFF"/>
                </a:solidFill>
                <a:latin typeface="Arial"/>
                <a:ea typeface="Arial"/>
                <a:cs typeface="Arial"/>
              </a:defRPr>
            </a:pPr>
            <a:r>
              <a:t>LES DEUX</a:t>
            </a:r>
          </a:p>
        </p:txBody>
      </p:sp>
      <p:sp>
        <p:nvSpPr>
          <p:cNvPr id="10" name="">
            <a:extLst xmlns:a="http://schemas.openxmlformats.org/drawingml/2006/main">
              <a:ext uri="{FF2B5EF4-FFF2-40B4-BE49-F238E27FC236}">
                <a16:creationId xmlns:a16="http://schemas.microsoft.com/office/drawing/2014/main" id="{360DED4B-F48E-4DB1-9490-BBED8DC8BF7F}"/>
              </a:ext>
            </a:extLst>
          </p:cNvPr>
          <p:cNvSpPr>
            <a:spLocks xmlns:a="http://schemas.openxmlformats.org/drawingml/2006/main" noGrp="1"/>
          </p:cNvSpPr>
          <p:nvPr/>
        </p:nvSpPr>
        <p:spPr>
          <a:xfrm xmlns:a="http://schemas.openxmlformats.org/drawingml/2006/main">
            <a:off x="523875" y="2143125"/>
            <a:ext cx="62388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l">
              <a:defRPr sz="1425" b="1" i="0">
                <a:solidFill>
                  <a:srgbClr val="173B57"/>
                </a:solidFill>
                <a:latin typeface="Arial"/>
                <a:ea typeface="Arial"/>
                <a:cs typeface="Arial"/>
              </a:defRPr>
            </a:pPr>
            <a:r>
              <a:t>Les cartons perforés commandent la sélection de certains fils.</a:t>
            </a:r>
          </a:p>
        </p:txBody>
      </p:sp>
      <p:sp>
        <p:nvSpPr>
          <p:cNvPr id="11" name="">
            <a:extLst xmlns:a="http://schemas.openxmlformats.org/drawingml/2006/main">
              <a:ext uri="{FF2B5EF4-FFF2-40B4-BE49-F238E27FC236}">
                <a16:creationId xmlns:a16="http://schemas.microsoft.com/office/drawing/2014/main" id="{726FBC58-58EE-4EB6-BFFB-C22AF22030C1}"/>
              </a:ext>
            </a:extLst>
          </p:cNvPr>
          <p:cNvSpPr>
            <a:spLocks xmlns:a="http://schemas.openxmlformats.org/drawingml/2006/main" noGrp="1"/>
          </p:cNvSpPr>
          <p:nvPr/>
        </p:nvSpPr>
        <p:spPr>
          <a:xfrm xmlns:a="http://schemas.openxmlformats.org/drawingml/2006/main">
            <a:off x="6762750" y="2143125"/>
            <a:ext cx="14763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100" b="1" i="0">
                <a:solidFill>
                  <a:srgbClr val="173B57"/>
                </a:solidFill>
                <a:latin typeface="Arial"/>
                <a:ea typeface="Arial"/>
                <a:cs typeface="Arial"/>
              </a:defRPr>
            </a:pPr>
            <a:r>
              <a:t>□</a:t>
            </a:r>
          </a:p>
        </p:txBody>
      </p:sp>
      <p:sp>
        <p:nvSpPr>
          <p:cNvPr id="12" name="">
            <a:extLst xmlns:a="http://schemas.openxmlformats.org/drawingml/2006/main">
              <a:ext uri="{FF2B5EF4-FFF2-40B4-BE49-F238E27FC236}">
                <a16:creationId xmlns:a16="http://schemas.microsoft.com/office/drawing/2014/main" id="{1B3415C5-A1E5-40E4-A413-B46FD8D4FBAF}"/>
              </a:ext>
            </a:extLst>
          </p:cNvPr>
          <p:cNvSpPr>
            <a:spLocks xmlns:a="http://schemas.openxmlformats.org/drawingml/2006/main" noGrp="1"/>
          </p:cNvSpPr>
          <p:nvPr/>
        </p:nvSpPr>
        <p:spPr>
          <a:xfrm xmlns:a="http://schemas.openxmlformats.org/drawingml/2006/main">
            <a:off x="8239125" y="2143125"/>
            <a:ext cx="14763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100" b="1" i="0">
                <a:solidFill>
                  <a:srgbClr val="173B57"/>
                </a:solidFill>
                <a:latin typeface="Arial"/>
                <a:ea typeface="Arial"/>
                <a:cs typeface="Arial"/>
              </a:defRPr>
            </a:pPr>
            <a:r>
              <a:t>□</a:t>
            </a:r>
          </a:p>
        </p:txBody>
      </p:sp>
      <p:sp>
        <p:nvSpPr>
          <p:cNvPr id="13" name="">
            <a:extLst xmlns:a="http://schemas.openxmlformats.org/drawingml/2006/main">
              <a:ext uri="{FF2B5EF4-FFF2-40B4-BE49-F238E27FC236}">
                <a16:creationId xmlns:a16="http://schemas.microsoft.com/office/drawing/2014/main" id="{7E8666B7-6737-45DE-A8CB-059002E29A48}"/>
              </a:ext>
            </a:extLst>
          </p:cNvPr>
          <p:cNvSpPr>
            <a:spLocks xmlns:a="http://schemas.openxmlformats.org/drawingml/2006/main" noGrp="1"/>
          </p:cNvSpPr>
          <p:nvPr/>
        </p:nvSpPr>
        <p:spPr>
          <a:xfrm xmlns:a="http://schemas.openxmlformats.org/drawingml/2006/main">
            <a:off x="9715500" y="2143125"/>
            <a:ext cx="14763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100" b="1" i="0">
                <a:solidFill>
                  <a:srgbClr val="173B57"/>
                </a:solidFill>
                <a:latin typeface="Arial"/>
                <a:ea typeface="Arial"/>
                <a:cs typeface="Arial"/>
              </a:defRPr>
            </a:pPr>
            <a:r>
              <a:t>□</a:t>
            </a:r>
          </a:p>
        </p:txBody>
      </p:sp>
      <p:sp>
        <p:nvSpPr>
          <p:cNvPr id="14" name="">
            <a:extLst xmlns:a="http://schemas.openxmlformats.org/drawingml/2006/main">
              <a:ext uri="{FF2B5EF4-FFF2-40B4-BE49-F238E27FC236}">
                <a16:creationId xmlns:a16="http://schemas.microsoft.com/office/drawing/2014/main" id="{37B96580-E774-42BC-BD4F-8C44332EF052}"/>
              </a:ext>
            </a:extLst>
          </p:cNvPr>
          <p:cNvSpPr>
            <a:spLocks xmlns:a="http://schemas.openxmlformats.org/drawingml/2006/main" noGrp="1"/>
          </p:cNvSpPr>
          <p:nvPr/>
        </p:nvSpPr>
        <p:spPr>
          <a:xfrm xmlns:a="http://schemas.openxmlformats.org/drawingml/2006/main">
            <a:off x="523875" y="3209925"/>
            <a:ext cx="6238875" cy="1066800"/>
          </a:xfrm>
          <a:prstGeom xmlns:a="http://schemas.openxmlformats.org/drawingml/2006/main" prst="rect">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l">
              <a:defRPr sz="1425" b="1" i="0">
                <a:solidFill>
                  <a:srgbClr val="173B57"/>
                </a:solidFill>
                <a:latin typeface="Arial"/>
                <a:ea typeface="Arial"/>
                <a:cs typeface="Arial"/>
              </a:defRPr>
            </a:pPr>
            <a:r>
              <a:t>En 1844, une mécanique Jacquard est utilisée dans un atelier lyonnais.</a:t>
            </a:r>
          </a:p>
        </p:txBody>
      </p:sp>
      <p:sp>
        <p:nvSpPr>
          <p:cNvPr id="15" name="">
            <a:extLst xmlns:a="http://schemas.openxmlformats.org/drawingml/2006/main">
              <a:ext uri="{FF2B5EF4-FFF2-40B4-BE49-F238E27FC236}">
                <a16:creationId xmlns:a16="http://schemas.microsoft.com/office/drawing/2014/main" id="{AFAF082E-DCDC-4247-9A86-67B02E5ABC05}"/>
              </a:ext>
            </a:extLst>
          </p:cNvPr>
          <p:cNvSpPr>
            <a:spLocks xmlns:a="http://schemas.openxmlformats.org/drawingml/2006/main" noGrp="1"/>
          </p:cNvSpPr>
          <p:nvPr/>
        </p:nvSpPr>
        <p:spPr>
          <a:xfrm xmlns:a="http://schemas.openxmlformats.org/drawingml/2006/main">
            <a:off x="6762750" y="3209925"/>
            <a:ext cx="1476375" cy="1066800"/>
          </a:xfrm>
          <a:prstGeom xmlns:a="http://schemas.openxmlformats.org/drawingml/2006/main" prst="rect">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100" b="1" i="0">
                <a:solidFill>
                  <a:srgbClr val="173B57"/>
                </a:solidFill>
                <a:latin typeface="Arial"/>
                <a:ea typeface="Arial"/>
                <a:cs typeface="Arial"/>
              </a:defRPr>
            </a:pPr>
            <a:r>
              <a:t>□</a:t>
            </a:r>
          </a:p>
        </p:txBody>
      </p:sp>
      <p:sp>
        <p:nvSpPr>
          <p:cNvPr id="16" name="">
            <a:extLst xmlns:a="http://schemas.openxmlformats.org/drawingml/2006/main">
              <a:ext uri="{FF2B5EF4-FFF2-40B4-BE49-F238E27FC236}">
                <a16:creationId xmlns:a16="http://schemas.microsoft.com/office/drawing/2014/main" id="{362ABBDB-F391-4C07-8F3A-1A314A2F1FC5}"/>
              </a:ext>
            </a:extLst>
          </p:cNvPr>
          <p:cNvSpPr>
            <a:spLocks xmlns:a="http://schemas.openxmlformats.org/drawingml/2006/main" noGrp="1"/>
          </p:cNvSpPr>
          <p:nvPr/>
        </p:nvSpPr>
        <p:spPr>
          <a:xfrm xmlns:a="http://schemas.openxmlformats.org/drawingml/2006/main">
            <a:off x="8239125" y="3209925"/>
            <a:ext cx="1476375" cy="1066800"/>
          </a:xfrm>
          <a:prstGeom xmlns:a="http://schemas.openxmlformats.org/drawingml/2006/main" prst="rect">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100" b="1" i="0">
                <a:solidFill>
                  <a:srgbClr val="173B57"/>
                </a:solidFill>
                <a:latin typeface="Arial"/>
                <a:ea typeface="Arial"/>
                <a:cs typeface="Arial"/>
              </a:defRPr>
            </a:pPr>
            <a:r>
              <a:t>□</a:t>
            </a:r>
          </a:p>
        </p:txBody>
      </p:sp>
      <p:sp>
        <p:nvSpPr>
          <p:cNvPr id="17" name="">
            <a:extLst xmlns:a="http://schemas.openxmlformats.org/drawingml/2006/main">
              <a:ext uri="{FF2B5EF4-FFF2-40B4-BE49-F238E27FC236}">
                <a16:creationId xmlns:a16="http://schemas.microsoft.com/office/drawing/2014/main" id="{AC3F7C8D-54A7-4FD2-8630-5104A400866E}"/>
              </a:ext>
            </a:extLst>
          </p:cNvPr>
          <p:cNvSpPr>
            <a:spLocks xmlns:a="http://schemas.openxmlformats.org/drawingml/2006/main" noGrp="1"/>
          </p:cNvSpPr>
          <p:nvPr/>
        </p:nvSpPr>
        <p:spPr>
          <a:xfrm xmlns:a="http://schemas.openxmlformats.org/drawingml/2006/main">
            <a:off x="9715500" y="3209925"/>
            <a:ext cx="1476375" cy="1066800"/>
          </a:xfrm>
          <a:prstGeom xmlns:a="http://schemas.openxmlformats.org/drawingml/2006/main" prst="rect">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100" b="1" i="0">
                <a:solidFill>
                  <a:srgbClr val="173B57"/>
                </a:solidFill>
                <a:latin typeface="Arial"/>
                <a:ea typeface="Arial"/>
                <a:cs typeface="Arial"/>
              </a:defRPr>
            </a:pPr>
            <a:r>
              <a:t>□</a:t>
            </a:r>
          </a:p>
        </p:txBody>
      </p:sp>
      <p:sp>
        <p:nvSpPr>
          <p:cNvPr id="18" name="">
            <a:extLst xmlns:a="http://schemas.openxmlformats.org/drawingml/2006/main">
              <a:ext uri="{FF2B5EF4-FFF2-40B4-BE49-F238E27FC236}">
                <a16:creationId xmlns:a16="http://schemas.microsoft.com/office/drawing/2014/main" id="{2C138BEE-9A39-474B-8444-F042FC9E289B}"/>
              </a:ext>
            </a:extLst>
          </p:cNvPr>
          <p:cNvSpPr>
            <a:spLocks xmlns:a="http://schemas.openxmlformats.org/drawingml/2006/main" noGrp="1"/>
          </p:cNvSpPr>
          <p:nvPr/>
        </p:nvSpPr>
        <p:spPr>
          <a:xfrm xmlns:a="http://schemas.openxmlformats.org/drawingml/2006/main">
            <a:off x="523875" y="4276725"/>
            <a:ext cx="62388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l">
              <a:defRPr sz="1425" b="1" i="0">
                <a:solidFill>
                  <a:srgbClr val="173B57"/>
                </a:solidFill>
                <a:latin typeface="Arial"/>
                <a:ea typeface="Arial"/>
                <a:cs typeface="Arial"/>
              </a:defRPr>
            </a:pPr>
            <a:r>
              <a:t>La machine transforme une tâche, mais des savoir-faire humains restent nécessaires.</a:t>
            </a:r>
          </a:p>
        </p:txBody>
      </p:sp>
      <p:sp>
        <p:nvSpPr>
          <p:cNvPr id="19" name="">
            <a:extLst xmlns:a="http://schemas.openxmlformats.org/drawingml/2006/main">
              <a:ext uri="{FF2B5EF4-FFF2-40B4-BE49-F238E27FC236}">
                <a16:creationId xmlns:a16="http://schemas.microsoft.com/office/drawing/2014/main" id="{BE4BC0F2-D8BA-443D-ABB8-FE1987C32E7B}"/>
              </a:ext>
            </a:extLst>
          </p:cNvPr>
          <p:cNvSpPr>
            <a:spLocks xmlns:a="http://schemas.openxmlformats.org/drawingml/2006/main" noGrp="1"/>
          </p:cNvSpPr>
          <p:nvPr/>
        </p:nvSpPr>
        <p:spPr>
          <a:xfrm xmlns:a="http://schemas.openxmlformats.org/drawingml/2006/main">
            <a:off x="6762750" y="4276725"/>
            <a:ext cx="14763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100" b="1" i="0">
                <a:solidFill>
                  <a:srgbClr val="173B57"/>
                </a:solidFill>
                <a:latin typeface="Arial"/>
                <a:ea typeface="Arial"/>
                <a:cs typeface="Arial"/>
              </a:defRPr>
            </a:pPr>
            <a:r>
              <a:t>□</a:t>
            </a:r>
          </a:p>
        </p:txBody>
      </p:sp>
      <p:sp>
        <p:nvSpPr>
          <p:cNvPr id="20" name="">
            <a:extLst xmlns:a="http://schemas.openxmlformats.org/drawingml/2006/main">
              <a:ext uri="{FF2B5EF4-FFF2-40B4-BE49-F238E27FC236}">
                <a16:creationId xmlns:a16="http://schemas.microsoft.com/office/drawing/2014/main" id="{1E25FC2D-E4BB-4BCD-9B67-5FF13D796D45}"/>
              </a:ext>
            </a:extLst>
          </p:cNvPr>
          <p:cNvSpPr>
            <a:spLocks xmlns:a="http://schemas.openxmlformats.org/drawingml/2006/main" noGrp="1"/>
          </p:cNvSpPr>
          <p:nvPr/>
        </p:nvSpPr>
        <p:spPr>
          <a:xfrm xmlns:a="http://schemas.openxmlformats.org/drawingml/2006/main">
            <a:off x="8239125" y="4276725"/>
            <a:ext cx="14763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100" b="1" i="0">
                <a:solidFill>
                  <a:srgbClr val="173B57"/>
                </a:solidFill>
                <a:latin typeface="Arial"/>
                <a:ea typeface="Arial"/>
                <a:cs typeface="Arial"/>
              </a:defRPr>
            </a:pPr>
            <a:r>
              <a:t>□</a:t>
            </a:r>
          </a:p>
        </p:txBody>
      </p:sp>
      <p:sp>
        <p:nvSpPr>
          <p:cNvPr id="21" name="">
            <a:extLst xmlns:a="http://schemas.openxmlformats.org/drawingml/2006/main">
              <a:ext uri="{FF2B5EF4-FFF2-40B4-BE49-F238E27FC236}">
                <a16:creationId xmlns:a16="http://schemas.microsoft.com/office/drawing/2014/main" id="{68EBE0D7-9178-44FC-BC79-D433A9947F05}"/>
              </a:ext>
            </a:extLst>
          </p:cNvPr>
          <p:cNvSpPr>
            <a:spLocks xmlns:a="http://schemas.openxmlformats.org/drawingml/2006/main" noGrp="1"/>
          </p:cNvSpPr>
          <p:nvPr/>
        </p:nvSpPr>
        <p:spPr>
          <a:xfrm xmlns:a="http://schemas.openxmlformats.org/drawingml/2006/main">
            <a:off x="9715500" y="4276725"/>
            <a:ext cx="14763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100" b="1" i="0">
                <a:solidFill>
                  <a:srgbClr val="173B57"/>
                </a:solidFill>
                <a:latin typeface="Arial"/>
                <a:ea typeface="Arial"/>
                <a:cs typeface="Arial"/>
              </a:defRPr>
            </a:pPr>
            <a:r>
              <a:t>□</a:t>
            </a:r>
          </a:p>
        </p:txBody>
      </p:sp>
      <p:sp>
        <p:nvSpPr>
          <p:cNvPr id="22" name="">
            <a:extLst xmlns:a="http://schemas.openxmlformats.org/drawingml/2006/main">
              <a:ext uri="{FF2B5EF4-FFF2-40B4-BE49-F238E27FC236}">
                <a16:creationId xmlns:a16="http://schemas.microsoft.com/office/drawing/2014/main" id="{0731D9D7-38DA-4469-8242-B3BDE12911EE}"/>
              </a:ext>
            </a:extLst>
          </p:cNvPr>
          <p:cNvSpPr>
            <a:spLocks xmlns:a="http://schemas.openxmlformats.org/drawingml/2006/main" noGrp="1"/>
          </p:cNvSpPr>
          <p:nvPr/>
        </p:nvSpPr>
        <p:spPr>
          <a:xfrm xmlns:a="http://schemas.openxmlformats.org/drawingml/2006/main">
            <a:off x="1238250" y="5572125"/>
            <a:ext cx="9715500" cy="552450"/>
          </a:xfrm>
          <a:prstGeom xmlns:a="http://schemas.openxmlformats.org/drawingml/2006/main" prst="roundRect">
            <a:avLst>
              <a:gd name="adj" fmla="val 13793"/>
            </a:avLst>
          </a:prstGeom>
          <a:solidFill xmlns:a="http://schemas.openxmlformats.org/drawingml/2006/main">
            <a:srgbClr val="FFF0EC"/>
          </a:solidFill>
          <a:ln xmlns:a="http://schemas.openxmlformats.org/drawingml/2006/main" w="19050">
            <a:solidFill>
              <a:srgbClr val="C53D32"/>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500" b="1" i="0">
                <a:solidFill>
                  <a:srgbClr val="173B57"/>
                </a:solidFill>
                <a:latin typeface="Arial"/>
                <a:ea typeface="Arial"/>
                <a:cs typeface="Arial"/>
              </a:defRPr>
            </a:pPr>
            <a:r>
              <a:t>Justification orale : « Nous cochons… parce que le document montre / indique… »</a:t>
            </a:r>
          </a:p>
        </p:txBody>
      </p:sp>
      <p:sp>
        <p:nvSpPr>
          <p:cNvPr id="23" name="">
            <a:extLst xmlns:a="http://schemas.openxmlformats.org/drawingml/2006/main">
              <a:ext uri="{FF2B5EF4-FFF2-40B4-BE49-F238E27FC236}">
                <a16:creationId xmlns:a16="http://schemas.microsoft.com/office/drawing/2014/main" id="{F158E425-5BF5-4660-A110-25C34862E07A}"/>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24" name="">
            <a:extLst xmlns:a="http://schemas.openxmlformats.org/drawingml/2006/main">
              <a:ext uri="{FF2B5EF4-FFF2-40B4-BE49-F238E27FC236}">
                <a16:creationId xmlns:a16="http://schemas.microsoft.com/office/drawing/2014/main" id="{5A89029A-7303-40F0-9531-EAF1BF3B9DCB}"/>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25" name="">
            <a:extLst xmlns:a="http://schemas.openxmlformats.org/drawingml/2006/main">
              <a:ext uri="{FF2B5EF4-FFF2-40B4-BE49-F238E27FC236}">
                <a16:creationId xmlns:a16="http://schemas.microsoft.com/office/drawing/2014/main" id="{DAC4500F-3439-4B38-B665-75E9304B8B18}"/>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1365614516"/>
      </p:ext>
    </p:extLst>
  </p:cSld>
</p:sld>
</file>

<file path=ppt/slides/slide10.xml><?xml version="1.0" encoding="utf-8"?>
<p:sld xmlns:p="http://schemas.openxmlformats.org/presentationml/2006/main">
  <p:cSld>
    <p:bg>
      <p:bgPr>
        <a:solidFill xmlns:a="http://schemas.openxmlformats.org/drawingml/2006/main">
          <a:srgbClr val="FBF4E8"/>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96ABB666-8150-4F29-8578-235AAC4800FC}"/>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01EF2535-C6DC-42E6-AB46-AB7F8FCB93EA}"/>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F2479B35-632F-4C10-86DA-2F6720F1E21C}"/>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CORRECTION DE L’ENQUÊTE CROISÉE</a:t>
            </a:r>
          </a:p>
        </p:txBody>
      </p:sp>
      <p:sp>
        <p:nvSpPr>
          <p:cNvPr id="4" name="">
            <a:extLst xmlns:a="http://schemas.openxmlformats.org/drawingml/2006/main">
              <a:ext uri="{FF2B5EF4-FFF2-40B4-BE49-F238E27FC236}">
                <a16:creationId xmlns:a16="http://schemas.microsoft.com/office/drawing/2014/main" id="{2CE0653B-F87B-4A80-A45E-19C2A2569DE2}"/>
              </a:ext>
            </a:extLst>
          </p:cNvPr>
          <p:cNvSpPr>
            <a:spLocks xmlns:a="http://schemas.openxmlformats.org/drawingml/2006/main" noGrp="1"/>
          </p:cNvSpPr>
          <p:nvPr/>
        </p:nvSpPr>
        <p:spPr>
          <a:xfrm xmlns:a="http://schemas.openxmlformats.org/drawingml/2006/main">
            <a:off x="457200" y="647700"/>
            <a:ext cx="112776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173B57"/>
                </a:solidFill>
                <a:latin typeface="Arial"/>
                <a:ea typeface="Arial"/>
                <a:cs typeface="Arial"/>
              </a:defRPr>
            </a:pPr>
            <a:r>
              <a:t>Chaque affirmation est reliée à sa preuve</a:t>
            </a:r>
          </a:p>
        </p:txBody>
      </p:sp>
      <p:sp>
        <p:nvSpPr>
          <p:cNvPr id="5" name="">
            <a:extLst xmlns:a="http://schemas.openxmlformats.org/drawingml/2006/main">
              <a:ext uri="{FF2B5EF4-FFF2-40B4-BE49-F238E27FC236}">
                <a16:creationId xmlns:a16="http://schemas.microsoft.com/office/drawing/2014/main" id="{BF1EE7AD-2889-4994-9B69-AD0AA14A4C90}"/>
              </a:ext>
            </a:extLst>
          </p:cNvPr>
          <p:cNvSpPr>
            <a:spLocks xmlns:a="http://schemas.openxmlformats.org/drawingml/2006/main" noGrp="1"/>
          </p:cNvSpPr>
          <p:nvPr/>
        </p:nvSpPr>
        <p:spPr>
          <a:xfrm xmlns:a="http://schemas.openxmlformats.org/drawingml/2006/main">
            <a:off x="476250" y="1200150"/>
            <a:ext cx="1104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200" b="0" i="1">
                <a:solidFill>
                  <a:srgbClr val="5B6470"/>
                </a:solidFill>
                <a:latin typeface="Arial"/>
                <a:ea typeface="Arial"/>
                <a:cs typeface="Arial"/>
              </a:defRPr>
            </a:pPr>
            <a:r>
              <a:t>La conclusion combine le modèle patrimonial et le tableau tissé.</a:t>
            </a:r>
          </a:p>
        </p:txBody>
      </p:sp>
      <p:sp>
        <p:nvSpPr>
          <p:cNvPr id="6" name="">
            <a:extLst xmlns:a="http://schemas.openxmlformats.org/drawingml/2006/main">
              <a:ext uri="{FF2B5EF4-FFF2-40B4-BE49-F238E27FC236}">
                <a16:creationId xmlns:a16="http://schemas.microsoft.com/office/drawing/2014/main" id="{A2DCE0FE-2AF5-48BE-AC6D-49F3444A8056}"/>
              </a:ext>
            </a:extLst>
          </p:cNvPr>
          <p:cNvSpPr>
            <a:spLocks xmlns:a="http://schemas.openxmlformats.org/drawingml/2006/main" noGrp="1"/>
          </p:cNvSpPr>
          <p:nvPr/>
        </p:nvSpPr>
        <p:spPr>
          <a:xfrm xmlns:a="http://schemas.openxmlformats.org/drawingml/2006/main">
            <a:off x="523875" y="1619250"/>
            <a:ext cx="6238875" cy="523875"/>
          </a:xfrm>
          <a:prstGeom xmlns:a="http://schemas.openxmlformats.org/drawingml/2006/main" prst="rect">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350" b="1" i="0">
                <a:solidFill>
                  <a:srgbClr val="FFFFFF"/>
                </a:solidFill>
                <a:latin typeface="Arial"/>
                <a:ea typeface="Arial"/>
                <a:cs typeface="Arial"/>
              </a:defRPr>
            </a:pPr>
            <a:r>
              <a:t>AFFIRMATION</a:t>
            </a:r>
          </a:p>
        </p:txBody>
      </p:sp>
      <p:sp>
        <p:nvSpPr>
          <p:cNvPr id="7" name="">
            <a:extLst xmlns:a="http://schemas.openxmlformats.org/drawingml/2006/main">
              <a:ext uri="{FF2B5EF4-FFF2-40B4-BE49-F238E27FC236}">
                <a16:creationId xmlns:a16="http://schemas.microsoft.com/office/drawing/2014/main" id="{6E8E30DE-4159-4449-B482-9D82BB914270}"/>
              </a:ext>
            </a:extLst>
          </p:cNvPr>
          <p:cNvSpPr>
            <a:spLocks xmlns:a="http://schemas.openxmlformats.org/drawingml/2006/main" noGrp="1"/>
          </p:cNvSpPr>
          <p:nvPr/>
        </p:nvSpPr>
        <p:spPr>
          <a:xfrm xmlns:a="http://schemas.openxmlformats.org/drawingml/2006/main">
            <a:off x="6762750" y="1619250"/>
            <a:ext cx="1476375" cy="523875"/>
          </a:xfrm>
          <a:prstGeom xmlns:a="http://schemas.openxmlformats.org/drawingml/2006/main" prst="rect">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125" b="1" i="0">
                <a:solidFill>
                  <a:srgbClr val="FFFFFF"/>
                </a:solidFill>
                <a:latin typeface="Arial"/>
                <a:ea typeface="Arial"/>
                <a:cs typeface="Arial"/>
              </a:defRPr>
            </a:pPr>
            <a:r>
              <a:t>DOCUMENT 1</a:t>
            </a:r>
          </a:p>
        </p:txBody>
      </p:sp>
      <p:sp>
        <p:nvSpPr>
          <p:cNvPr id="8" name="">
            <a:extLst xmlns:a="http://schemas.openxmlformats.org/drawingml/2006/main">
              <a:ext uri="{FF2B5EF4-FFF2-40B4-BE49-F238E27FC236}">
                <a16:creationId xmlns:a16="http://schemas.microsoft.com/office/drawing/2014/main" id="{07EE4A03-132B-4EBF-8906-DEADD369228D}"/>
              </a:ext>
            </a:extLst>
          </p:cNvPr>
          <p:cNvSpPr>
            <a:spLocks xmlns:a="http://schemas.openxmlformats.org/drawingml/2006/main" noGrp="1"/>
          </p:cNvSpPr>
          <p:nvPr/>
        </p:nvSpPr>
        <p:spPr>
          <a:xfrm xmlns:a="http://schemas.openxmlformats.org/drawingml/2006/main">
            <a:off x="8239125" y="1619250"/>
            <a:ext cx="1476375" cy="523875"/>
          </a:xfrm>
          <a:prstGeom xmlns:a="http://schemas.openxmlformats.org/drawingml/2006/main" prst="rect">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125" b="1" i="0">
                <a:solidFill>
                  <a:srgbClr val="FFFFFF"/>
                </a:solidFill>
                <a:latin typeface="Arial"/>
                <a:ea typeface="Arial"/>
                <a:cs typeface="Arial"/>
              </a:defRPr>
            </a:pPr>
            <a:r>
              <a:t>DOCUMENT 2</a:t>
            </a:r>
          </a:p>
        </p:txBody>
      </p:sp>
      <p:sp>
        <p:nvSpPr>
          <p:cNvPr id="9" name="">
            <a:extLst xmlns:a="http://schemas.openxmlformats.org/drawingml/2006/main">
              <a:ext uri="{FF2B5EF4-FFF2-40B4-BE49-F238E27FC236}">
                <a16:creationId xmlns:a16="http://schemas.microsoft.com/office/drawing/2014/main" id="{5B1A21FD-D404-4998-9681-06CA13DFA8E2}"/>
              </a:ext>
            </a:extLst>
          </p:cNvPr>
          <p:cNvSpPr>
            <a:spLocks xmlns:a="http://schemas.openxmlformats.org/drawingml/2006/main" noGrp="1"/>
          </p:cNvSpPr>
          <p:nvPr/>
        </p:nvSpPr>
        <p:spPr>
          <a:xfrm xmlns:a="http://schemas.openxmlformats.org/drawingml/2006/main">
            <a:off x="9715500" y="1619250"/>
            <a:ext cx="1476375" cy="523875"/>
          </a:xfrm>
          <a:prstGeom xmlns:a="http://schemas.openxmlformats.org/drawingml/2006/main" prst="rect">
            <a:avLst/>
          </a:prstGeom>
          <a:solidFill xmlns:a="http://schemas.openxmlformats.org/drawingml/2006/main">
            <a:srgbClr val="E77D22"/>
          </a:solidFill>
          <a:ln xmlns:a="http://schemas.openxmlformats.org/drawingml/2006/main" w="0">
            <a:no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1125" b="1" i="0">
                <a:solidFill>
                  <a:srgbClr val="FFFFFF"/>
                </a:solidFill>
                <a:latin typeface="Arial"/>
                <a:ea typeface="Arial"/>
                <a:cs typeface="Arial"/>
              </a:defRPr>
            </a:pPr>
            <a:r>
              <a:t>LES DEUX</a:t>
            </a:r>
          </a:p>
        </p:txBody>
      </p:sp>
      <p:sp>
        <p:nvSpPr>
          <p:cNvPr id="10" name="">
            <a:extLst xmlns:a="http://schemas.openxmlformats.org/drawingml/2006/main">
              <a:ext uri="{FF2B5EF4-FFF2-40B4-BE49-F238E27FC236}">
                <a16:creationId xmlns:a16="http://schemas.microsoft.com/office/drawing/2014/main" id="{E88473E2-810C-41EB-A2EC-7F5CC0EB8B2F}"/>
              </a:ext>
            </a:extLst>
          </p:cNvPr>
          <p:cNvSpPr>
            <a:spLocks xmlns:a="http://schemas.openxmlformats.org/drawingml/2006/main" noGrp="1"/>
          </p:cNvSpPr>
          <p:nvPr/>
        </p:nvSpPr>
        <p:spPr>
          <a:xfrm xmlns:a="http://schemas.openxmlformats.org/drawingml/2006/main">
            <a:off x="523875" y="2143125"/>
            <a:ext cx="62388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l">
              <a:defRPr sz="1425" b="1" i="0">
                <a:solidFill>
                  <a:srgbClr val="173B57"/>
                </a:solidFill>
                <a:latin typeface="Arial"/>
                <a:ea typeface="Arial"/>
                <a:cs typeface="Arial"/>
              </a:defRPr>
            </a:pPr>
            <a:r>
              <a:t>Les cartons perforés commandent la sélection de certains fils.</a:t>
            </a:r>
          </a:p>
        </p:txBody>
      </p:sp>
      <p:sp>
        <p:nvSpPr>
          <p:cNvPr id="11" name="">
            <a:extLst xmlns:a="http://schemas.openxmlformats.org/drawingml/2006/main">
              <a:ext uri="{FF2B5EF4-FFF2-40B4-BE49-F238E27FC236}">
                <a16:creationId xmlns:a16="http://schemas.microsoft.com/office/drawing/2014/main" id="{7CE5EE65-0BE8-427A-AB86-CBFB1546E293}"/>
              </a:ext>
            </a:extLst>
          </p:cNvPr>
          <p:cNvSpPr>
            <a:spLocks xmlns:a="http://schemas.openxmlformats.org/drawingml/2006/main" noGrp="1"/>
          </p:cNvSpPr>
          <p:nvPr/>
        </p:nvSpPr>
        <p:spPr>
          <a:xfrm xmlns:a="http://schemas.openxmlformats.org/drawingml/2006/main">
            <a:off x="6762750" y="2143125"/>
            <a:ext cx="14763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550" b="1" i="0">
                <a:solidFill>
                  <a:srgbClr val="2E7D32"/>
                </a:solidFill>
                <a:latin typeface="Arial"/>
                <a:ea typeface="Arial"/>
                <a:cs typeface="Arial"/>
              </a:defRPr>
            </a:pPr>
            <a:r>
              <a:t>✓</a:t>
            </a:r>
          </a:p>
        </p:txBody>
      </p:sp>
      <p:sp>
        <p:nvSpPr>
          <p:cNvPr id="12" name="">
            <a:extLst xmlns:a="http://schemas.openxmlformats.org/drawingml/2006/main">
              <a:ext uri="{FF2B5EF4-FFF2-40B4-BE49-F238E27FC236}">
                <a16:creationId xmlns:a16="http://schemas.microsoft.com/office/drawing/2014/main" id="{15182884-179E-4F95-94A5-B0F35F716196}"/>
              </a:ext>
            </a:extLst>
          </p:cNvPr>
          <p:cNvSpPr>
            <a:spLocks xmlns:a="http://schemas.openxmlformats.org/drawingml/2006/main" noGrp="1"/>
          </p:cNvSpPr>
          <p:nvPr/>
        </p:nvSpPr>
        <p:spPr>
          <a:xfrm xmlns:a="http://schemas.openxmlformats.org/drawingml/2006/main">
            <a:off x="8239125" y="2143125"/>
            <a:ext cx="14763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a:bodyPr>
          <a:lstStyle xmlns:a="http://schemas.openxmlformats.org/drawingml/2006/main"/>
          <a:p xmlns:a="http://schemas.openxmlformats.org/drawingml/2006/main">
            <a:pPr algn="ctr">
              <a:defRPr sz="2550" b="1" i="0">
                <a:solidFill>
                  <a:srgbClr val="2E7D32"/>
                </a:solidFill>
                <a:latin typeface="Arial"/>
                <a:ea typeface="Arial"/>
                <a:cs typeface="Arial"/>
              </a:defRPr>
            </a:pPr>
            <a:r>
              <a:t/>
            </a:r>
          </a:p>
        </p:txBody>
      </p:sp>
      <p:sp>
        <p:nvSpPr>
          <p:cNvPr id="13" name="">
            <a:extLst xmlns:a="http://schemas.openxmlformats.org/drawingml/2006/main">
              <a:ext uri="{FF2B5EF4-FFF2-40B4-BE49-F238E27FC236}">
                <a16:creationId xmlns:a16="http://schemas.microsoft.com/office/drawing/2014/main" id="{F1036BF4-0177-4B02-8C56-FC2FD3415590}"/>
              </a:ext>
            </a:extLst>
          </p:cNvPr>
          <p:cNvSpPr>
            <a:spLocks xmlns:a="http://schemas.openxmlformats.org/drawingml/2006/main" noGrp="1"/>
          </p:cNvSpPr>
          <p:nvPr/>
        </p:nvSpPr>
        <p:spPr>
          <a:xfrm xmlns:a="http://schemas.openxmlformats.org/drawingml/2006/main">
            <a:off x="9715500" y="2143125"/>
            <a:ext cx="14763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a:bodyPr>
          <a:lstStyle xmlns:a="http://schemas.openxmlformats.org/drawingml/2006/main"/>
          <a:p xmlns:a="http://schemas.openxmlformats.org/drawingml/2006/main">
            <a:pPr algn="ctr">
              <a:defRPr sz="2550" b="1" i="0">
                <a:solidFill>
                  <a:srgbClr val="2E7D32"/>
                </a:solidFill>
                <a:latin typeface="Arial"/>
                <a:ea typeface="Arial"/>
                <a:cs typeface="Arial"/>
              </a:defRPr>
            </a:pPr>
            <a:r>
              <a:t/>
            </a:r>
          </a:p>
        </p:txBody>
      </p:sp>
      <p:sp>
        <p:nvSpPr>
          <p:cNvPr id="14" name="">
            <a:extLst xmlns:a="http://schemas.openxmlformats.org/drawingml/2006/main">
              <a:ext uri="{FF2B5EF4-FFF2-40B4-BE49-F238E27FC236}">
                <a16:creationId xmlns:a16="http://schemas.microsoft.com/office/drawing/2014/main" id="{984ADB2F-F2B4-454A-AC5E-1E376D774DAF}"/>
              </a:ext>
            </a:extLst>
          </p:cNvPr>
          <p:cNvSpPr>
            <a:spLocks xmlns:a="http://schemas.openxmlformats.org/drawingml/2006/main" noGrp="1"/>
          </p:cNvSpPr>
          <p:nvPr/>
        </p:nvSpPr>
        <p:spPr>
          <a:xfrm xmlns:a="http://schemas.openxmlformats.org/drawingml/2006/main">
            <a:off x="523875" y="3209925"/>
            <a:ext cx="6238875" cy="1066800"/>
          </a:xfrm>
          <a:prstGeom xmlns:a="http://schemas.openxmlformats.org/drawingml/2006/main" prst="rect">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l">
              <a:defRPr sz="1425" b="1" i="0">
                <a:solidFill>
                  <a:srgbClr val="173B57"/>
                </a:solidFill>
                <a:latin typeface="Arial"/>
                <a:ea typeface="Arial"/>
                <a:cs typeface="Arial"/>
              </a:defRPr>
            </a:pPr>
            <a:r>
              <a:t>En 1844, une mécanique Jacquard est utilisée dans un atelier lyonnais.</a:t>
            </a:r>
          </a:p>
        </p:txBody>
      </p:sp>
      <p:sp>
        <p:nvSpPr>
          <p:cNvPr id="15" name="">
            <a:extLst xmlns:a="http://schemas.openxmlformats.org/drawingml/2006/main">
              <a:ext uri="{FF2B5EF4-FFF2-40B4-BE49-F238E27FC236}">
                <a16:creationId xmlns:a16="http://schemas.microsoft.com/office/drawing/2014/main" id="{6C19563C-4E04-4544-9757-80C2390154B8}"/>
              </a:ext>
            </a:extLst>
          </p:cNvPr>
          <p:cNvSpPr>
            <a:spLocks xmlns:a="http://schemas.openxmlformats.org/drawingml/2006/main" noGrp="1"/>
          </p:cNvSpPr>
          <p:nvPr/>
        </p:nvSpPr>
        <p:spPr>
          <a:xfrm xmlns:a="http://schemas.openxmlformats.org/drawingml/2006/main">
            <a:off x="6762750" y="3209925"/>
            <a:ext cx="1476375" cy="1066800"/>
          </a:xfrm>
          <a:prstGeom xmlns:a="http://schemas.openxmlformats.org/drawingml/2006/main" prst="rect">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a:bodyPr>
          <a:lstStyle xmlns:a="http://schemas.openxmlformats.org/drawingml/2006/main"/>
          <a:p xmlns:a="http://schemas.openxmlformats.org/drawingml/2006/main">
            <a:pPr algn="ctr">
              <a:defRPr sz="2550" b="1" i="0">
                <a:solidFill>
                  <a:srgbClr val="2E7D32"/>
                </a:solidFill>
                <a:latin typeface="Arial"/>
                <a:ea typeface="Arial"/>
                <a:cs typeface="Arial"/>
              </a:defRPr>
            </a:pPr>
            <a:r>
              <a:t/>
            </a:r>
          </a:p>
        </p:txBody>
      </p:sp>
      <p:sp>
        <p:nvSpPr>
          <p:cNvPr id="16" name="">
            <a:extLst xmlns:a="http://schemas.openxmlformats.org/drawingml/2006/main">
              <a:ext uri="{FF2B5EF4-FFF2-40B4-BE49-F238E27FC236}">
                <a16:creationId xmlns:a16="http://schemas.microsoft.com/office/drawing/2014/main" id="{A0058BF3-0513-41AA-8035-6A05A796942D}"/>
              </a:ext>
            </a:extLst>
          </p:cNvPr>
          <p:cNvSpPr>
            <a:spLocks xmlns:a="http://schemas.openxmlformats.org/drawingml/2006/main" noGrp="1"/>
          </p:cNvSpPr>
          <p:nvPr/>
        </p:nvSpPr>
        <p:spPr>
          <a:xfrm xmlns:a="http://schemas.openxmlformats.org/drawingml/2006/main">
            <a:off x="8239125" y="3209925"/>
            <a:ext cx="1476375" cy="1066800"/>
          </a:xfrm>
          <a:prstGeom xmlns:a="http://schemas.openxmlformats.org/drawingml/2006/main" prst="rect">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550" b="1" i="0">
                <a:solidFill>
                  <a:srgbClr val="2E7D32"/>
                </a:solidFill>
                <a:latin typeface="Arial"/>
                <a:ea typeface="Arial"/>
                <a:cs typeface="Arial"/>
              </a:defRPr>
            </a:pPr>
            <a:r>
              <a:t>✓</a:t>
            </a:r>
          </a:p>
        </p:txBody>
      </p:sp>
      <p:sp>
        <p:nvSpPr>
          <p:cNvPr id="17" name="">
            <a:extLst xmlns:a="http://schemas.openxmlformats.org/drawingml/2006/main">
              <a:ext uri="{FF2B5EF4-FFF2-40B4-BE49-F238E27FC236}">
                <a16:creationId xmlns:a16="http://schemas.microsoft.com/office/drawing/2014/main" id="{695EBBC8-2F65-4369-9D59-8696B48D2076}"/>
              </a:ext>
            </a:extLst>
          </p:cNvPr>
          <p:cNvSpPr>
            <a:spLocks xmlns:a="http://schemas.openxmlformats.org/drawingml/2006/main" noGrp="1"/>
          </p:cNvSpPr>
          <p:nvPr/>
        </p:nvSpPr>
        <p:spPr>
          <a:xfrm xmlns:a="http://schemas.openxmlformats.org/drawingml/2006/main">
            <a:off x="9715500" y="3209925"/>
            <a:ext cx="1476375" cy="1066800"/>
          </a:xfrm>
          <a:prstGeom xmlns:a="http://schemas.openxmlformats.org/drawingml/2006/main" prst="rect">
            <a:avLst/>
          </a:prstGeom>
          <a:solidFill xmlns:a="http://schemas.openxmlformats.org/drawingml/2006/main">
            <a:srgbClr val="F7E3CC"/>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a:bodyPr>
          <a:lstStyle xmlns:a="http://schemas.openxmlformats.org/drawingml/2006/main"/>
          <a:p xmlns:a="http://schemas.openxmlformats.org/drawingml/2006/main">
            <a:pPr algn="ctr">
              <a:defRPr sz="2550" b="1" i="0">
                <a:solidFill>
                  <a:srgbClr val="2E7D32"/>
                </a:solidFill>
                <a:latin typeface="Arial"/>
                <a:ea typeface="Arial"/>
                <a:cs typeface="Arial"/>
              </a:defRPr>
            </a:pPr>
            <a:r>
              <a:t/>
            </a:r>
          </a:p>
        </p:txBody>
      </p:sp>
      <p:sp>
        <p:nvSpPr>
          <p:cNvPr id="18" name="">
            <a:extLst xmlns:a="http://schemas.openxmlformats.org/drawingml/2006/main">
              <a:ext uri="{FF2B5EF4-FFF2-40B4-BE49-F238E27FC236}">
                <a16:creationId xmlns:a16="http://schemas.microsoft.com/office/drawing/2014/main" id="{96DBA2D0-6EB9-4DF6-B3BD-9EC43ADA6240}"/>
              </a:ext>
            </a:extLst>
          </p:cNvPr>
          <p:cNvSpPr>
            <a:spLocks xmlns:a="http://schemas.openxmlformats.org/drawingml/2006/main" noGrp="1"/>
          </p:cNvSpPr>
          <p:nvPr/>
        </p:nvSpPr>
        <p:spPr>
          <a:xfrm xmlns:a="http://schemas.openxmlformats.org/drawingml/2006/main">
            <a:off x="523875" y="4276725"/>
            <a:ext cx="62388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l">
              <a:defRPr sz="1425" b="1" i="0">
                <a:solidFill>
                  <a:srgbClr val="173B57"/>
                </a:solidFill>
                <a:latin typeface="Arial"/>
                <a:ea typeface="Arial"/>
                <a:cs typeface="Arial"/>
              </a:defRPr>
            </a:pPr>
            <a:r>
              <a:t>La machine transforme une tâche, mais des savoir-faire humains restent nécessaires.</a:t>
            </a:r>
          </a:p>
        </p:txBody>
      </p:sp>
      <p:sp>
        <p:nvSpPr>
          <p:cNvPr id="19" name="">
            <a:extLst xmlns:a="http://schemas.openxmlformats.org/drawingml/2006/main">
              <a:ext uri="{FF2B5EF4-FFF2-40B4-BE49-F238E27FC236}">
                <a16:creationId xmlns:a16="http://schemas.microsoft.com/office/drawing/2014/main" id="{4417D1CB-9762-469F-911A-25936FBE9104}"/>
              </a:ext>
            </a:extLst>
          </p:cNvPr>
          <p:cNvSpPr>
            <a:spLocks xmlns:a="http://schemas.openxmlformats.org/drawingml/2006/main" noGrp="1"/>
          </p:cNvSpPr>
          <p:nvPr/>
        </p:nvSpPr>
        <p:spPr>
          <a:xfrm xmlns:a="http://schemas.openxmlformats.org/drawingml/2006/main">
            <a:off x="6762750" y="4276725"/>
            <a:ext cx="14763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a:bodyPr>
          <a:lstStyle xmlns:a="http://schemas.openxmlformats.org/drawingml/2006/main"/>
          <a:p xmlns:a="http://schemas.openxmlformats.org/drawingml/2006/main">
            <a:pPr algn="ctr">
              <a:defRPr sz="2550" b="1" i="0">
                <a:solidFill>
                  <a:srgbClr val="2E7D32"/>
                </a:solidFill>
                <a:latin typeface="Arial"/>
                <a:ea typeface="Arial"/>
                <a:cs typeface="Arial"/>
              </a:defRPr>
            </a:pPr>
            <a:r>
              <a:t/>
            </a:r>
          </a:p>
        </p:txBody>
      </p:sp>
      <p:sp>
        <p:nvSpPr>
          <p:cNvPr id="20" name="">
            <a:extLst xmlns:a="http://schemas.openxmlformats.org/drawingml/2006/main">
              <a:ext uri="{FF2B5EF4-FFF2-40B4-BE49-F238E27FC236}">
                <a16:creationId xmlns:a16="http://schemas.microsoft.com/office/drawing/2014/main" id="{85C6B059-2D3A-411C-8125-CE633C0727F0}"/>
              </a:ext>
            </a:extLst>
          </p:cNvPr>
          <p:cNvSpPr>
            <a:spLocks xmlns:a="http://schemas.openxmlformats.org/drawingml/2006/main" noGrp="1"/>
          </p:cNvSpPr>
          <p:nvPr/>
        </p:nvSpPr>
        <p:spPr>
          <a:xfrm xmlns:a="http://schemas.openxmlformats.org/drawingml/2006/main">
            <a:off x="8239125" y="4276725"/>
            <a:ext cx="14763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a:bodyPr>
          <a:lstStyle xmlns:a="http://schemas.openxmlformats.org/drawingml/2006/main"/>
          <a:p xmlns:a="http://schemas.openxmlformats.org/drawingml/2006/main">
            <a:pPr algn="ctr">
              <a:defRPr sz="2550" b="1" i="0">
                <a:solidFill>
                  <a:srgbClr val="2E7D32"/>
                </a:solidFill>
                <a:latin typeface="Arial"/>
                <a:ea typeface="Arial"/>
                <a:cs typeface="Arial"/>
              </a:defRPr>
            </a:pPr>
            <a:r>
              <a:t/>
            </a:r>
          </a:p>
        </p:txBody>
      </p:sp>
      <p:sp>
        <p:nvSpPr>
          <p:cNvPr id="21" name="">
            <a:extLst xmlns:a="http://schemas.openxmlformats.org/drawingml/2006/main">
              <a:ext uri="{FF2B5EF4-FFF2-40B4-BE49-F238E27FC236}">
                <a16:creationId xmlns:a16="http://schemas.microsoft.com/office/drawing/2014/main" id="{D1DE2C11-950F-4585-BD03-6E5B1F81C604}"/>
              </a:ext>
            </a:extLst>
          </p:cNvPr>
          <p:cNvSpPr>
            <a:spLocks xmlns:a="http://schemas.openxmlformats.org/drawingml/2006/main" noGrp="1"/>
          </p:cNvSpPr>
          <p:nvPr/>
        </p:nvSpPr>
        <p:spPr>
          <a:xfrm xmlns:a="http://schemas.openxmlformats.org/drawingml/2006/main">
            <a:off x="9715500" y="4276725"/>
            <a:ext cx="1476375" cy="1066800"/>
          </a:xfrm>
          <a:prstGeom xmlns:a="http://schemas.openxmlformats.org/drawingml/2006/main" prst="rect">
            <a:avLst/>
          </a:prstGeom>
          <a:solidFill xmlns:a="http://schemas.openxmlformats.org/drawingml/2006/main">
            <a:srgbClr val="FFFDF8"/>
          </a:solidFill>
          <a:ln xmlns:a="http://schemas.openxmlformats.org/drawingml/2006/main" w="9525">
            <a:solidFill>
              <a:srgbClr val="D9B18D"/>
            </a:solidFill>
            <a:prstDash val="solid"/>
          </a:ln>
        </p:spPr>
        <p:txBody>
          <a:bodyPr xmlns:a="http://schemas.openxmlformats.org/drawingml/2006/main" wrap="square" lIns="76200" tIns="57150" rIns="76200" bIns="57150" anchor="ctr">
            <a:normAutofit fontScale="100000"/>
          </a:bodyPr>
          <a:lstStyle xmlns:a="http://schemas.openxmlformats.org/drawingml/2006/main"/>
          <a:p xmlns:a="http://schemas.openxmlformats.org/drawingml/2006/main">
            <a:pPr algn="ctr">
              <a:defRPr sz="2550" b="1" i="0">
                <a:solidFill>
                  <a:srgbClr val="2E7D32"/>
                </a:solidFill>
                <a:latin typeface="Arial"/>
                <a:ea typeface="Arial"/>
                <a:cs typeface="Arial"/>
              </a:defRPr>
            </a:pPr>
            <a:r>
              <a:t>✓</a:t>
            </a:r>
          </a:p>
        </p:txBody>
      </p:sp>
      <p:sp>
        <p:nvSpPr>
          <p:cNvPr id="22" name="">
            <a:extLst xmlns:a="http://schemas.openxmlformats.org/drawingml/2006/main">
              <a:ext uri="{FF2B5EF4-FFF2-40B4-BE49-F238E27FC236}">
                <a16:creationId xmlns:a16="http://schemas.microsoft.com/office/drawing/2014/main" id="{15319A29-69CC-4B3F-ABA1-2983FBD6DC85}"/>
              </a:ext>
            </a:extLst>
          </p:cNvPr>
          <p:cNvSpPr>
            <a:spLocks xmlns:a="http://schemas.openxmlformats.org/drawingml/2006/main" noGrp="1"/>
          </p:cNvSpPr>
          <p:nvPr/>
        </p:nvSpPr>
        <p:spPr>
          <a:xfrm xmlns:a="http://schemas.openxmlformats.org/drawingml/2006/main">
            <a:off x="1238250" y="5572125"/>
            <a:ext cx="9715500" cy="552450"/>
          </a:xfrm>
          <a:prstGeom xmlns:a="http://schemas.openxmlformats.org/drawingml/2006/main" prst="roundRect">
            <a:avLst>
              <a:gd name="adj" fmla="val 13793"/>
            </a:avLst>
          </a:prstGeom>
          <a:solidFill xmlns:a="http://schemas.openxmlformats.org/drawingml/2006/main">
            <a:srgbClr val="EEF7EA"/>
          </a:solidFill>
          <a:ln xmlns:a="http://schemas.openxmlformats.org/drawingml/2006/main" w="19050">
            <a:solidFill>
              <a:srgbClr val="2E7D32"/>
            </a:solidFill>
            <a:prstDash val="solid"/>
          </a:ln>
        </p:spPr>
        <p:txBody>
          <a:bodyPr xmlns:a="http://schemas.openxmlformats.org/drawingml/2006/main" wrap="square" lIns="76200" tIns="57150" rIns="76200" bIns="57150" anchor="ctr">
            <a:normAutofit fontScale="86312"/>
          </a:bodyPr>
          <a:lstStyle xmlns:a="http://schemas.openxmlformats.org/drawingml/2006/main"/>
          <a:p xmlns:a="http://schemas.openxmlformats.org/drawingml/2006/main">
            <a:pPr algn="ctr">
              <a:defRPr sz="1500" b="1" i="0">
                <a:solidFill>
                  <a:srgbClr val="2E7D32"/>
                </a:solidFill>
                <a:latin typeface="Arial"/>
                <a:ea typeface="Arial"/>
                <a:cs typeface="Arial"/>
              </a:defRPr>
            </a:pPr>
            <a:r>
              <a:t>Conclusion : la mécanisation transforme la production sans supprimer immédiatement l’atelier ni le savoir-faire du canut.</a:t>
            </a:r>
          </a:p>
        </p:txBody>
      </p:sp>
      <p:sp>
        <p:nvSpPr>
          <p:cNvPr id="23" name="">
            <a:extLst xmlns:a="http://schemas.openxmlformats.org/drawingml/2006/main">
              <a:ext uri="{FF2B5EF4-FFF2-40B4-BE49-F238E27FC236}">
                <a16:creationId xmlns:a16="http://schemas.microsoft.com/office/drawing/2014/main" id="{684012C0-2BBF-490D-B965-D474D5D45DEF}"/>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24" name="">
            <a:extLst xmlns:a="http://schemas.openxmlformats.org/drawingml/2006/main">
              <a:ext uri="{FF2B5EF4-FFF2-40B4-BE49-F238E27FC236}">
                <a16:creationId xmlns:a16="http://schemas.microsoft.com/office/drawing/2014/main" id="{8339A9B6-84D7-42CE-B1F6-77C1E3F904E8}"/>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25" name="">
            <a:extLst xmlns:a="http://schemas.openxmlformats.org/drawingml/2006/main">
              <a:ext uri="{FF2B5EF4-FFF2-40B4-BE49-F238E27FC236}">
                <a16:creationId xmlns:a16="http://schemas.microsoft.com/office/drawing/2014/main" id="{B3EFF817-3F2B-4B70-866A-CB1B719903EA}"/>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251244805"/>
      </p:ext>
    </p:extLst>
  </p:cSld>
</p:sld>
</file>

<file path=ppt/slides/slide11.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1F56E131-4CB3-4A00-81BC-DBB53FDB4312}"/>
              </a:ext>
            </a:extLst>
          </p:cNvP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E77D22"/>
          </a:solidFill>
          <a:ln xmlns:a="http://schemas.openxmlformats.org/drawingml/2006/main" w="0">
            <a:solidFill>
              <a:srgbClr val="E77D22"/>
            </a:solidFill>
            <a:prstDash val="solid"/>
          </a:ln>
        </p:spPr>
      </p:sp>
      <p:sp>
        <p:nvSpPr>
          <p:cNvPr id="2" name="">
            <a:extLst xmlns:a="http://schemas.openxmlformats.org/drawingml/2006/main">
              <a:ext uri="{FF2B5EF4-FFF2-40B4-BE49-F238E27FC236}">
                <a16:creationId xmlns:a16="http://schemas.microsoft.com/office/drawing/2014/main" id="{A498E3E7-C544-40AC-B958-7EA5DC60D6B5}"/>
              </a:ext>
            </a:extLst>
          </p:cNvPr>
          <p:cNvSpPr>
            <a:spLocks xmlns:a="http://schemas.openxmlformats.org/drawingml/2006/main" noGrp="1"/>
          </p:cNvSpPr>
          <p:nvPr/>
        </p:nvSpPr>
        <p:spPr>
          <a:xfrm xmlns:a="http://schemas.openxmlformats.org/drawingml/2006/main">
            <a:off x="457200" y="266700"/>
            <a:ext cx="3619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1050" b="1" i="0">
                <a:solidFill>
                  <a:srgbClr val="B64F16"/>
                </a:solidFill>
                <a:latin typeface="Arial"/>
                <a:ea typeface="Arial"/>
                <a:cs typeface="Arial"/>
              </a:defRPr>
            </a:pPr>
            <a:r>
              <a:t>HISTOIRE · CM2 · CHAPITRE 4</a:t>
            </a:r>
          </a:p>
        </p:txBody>
      </p:sp>
      <p:sp>
        <p:nvSpPr>
          <p:cNvPr id="3" name="">
            <a:extLst xmlns:a="http://schemas.openxmlformats.org/drawingml/2006/main">
              <a:ext uri="{FF2B5EF4-FFF2-40B4-BE49-F238E27FC236}">
                <a16:creationId xmlns:a16="http://schemas.microsoft.com/office/drawing/2014/main" id="{35D954DC-CBAC-4D0B-8CC4-8509DB6B6338}"/>
              </a:ext>
            </a:extLst>
          </p:cNvPr>
          <p:cNvSpPr>
            <a:spLocks xmlns:a="http://schemas.openxmlformats.org/drawingml/2006/main" noGrp="1"/>
          </p:cNvSpPr>
          <p:nvPr/>
        </p:nvSpPr>
        <p:spPr>
          <a:xfrm xmlns:a="http://schemas.openxmlformats.org/drawingml/2006/main">
            <a:off x="5905500" y="266700"/>
            <a:ext cx="5829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1050" b="1" i="0">
                <a:solidFill>
                  <a:srgbClr val="5B6470"/>
                </a:solidFill>
                <a:latin typeface="Arial"/>
                <a:ea typeface="Arial"/>
                <a:cs typeface="Arial"/>
              </a:defRPr>
            </a:pPr>
            <a:r>
              <a:t>SÉANCE 2 · TRACE ÉCRITE</a:t>
            </a:r>
          </a:p>
        </p:txBody>
      </p:sp>
      <p:sp>
        <p:nvSpPr>
          <p:cNvPr id="4" name="">
            <a:extLst xmlns:a="http://schemas.openxmlformats.org/drawingml/2006/main">
              <a:ext uri="{FF2B5EF4-FFF2-40B4-BE49-F238E27FC236}">
                <a16:creationId xmlns:a16="http://schemas.microsoft.com/office/drawing/2014/main" id="{E207495B-532F-4063-BB7D-C770CEF3EE55}"/>
              </a:ext>
            </a:extLst>
          </p:cNvPr>
          <p:cNvSpPr>
            <a:spLocks xmlns:a="http://schemas.openxmlformats.org/drawingml/2006/main" noGrp="1"/>
          </p:cNvSpPr>
          <p:nvPr/>
        </p:nvSpPr>
        <p:spPr>
          <a:xfrm xmlns:a="http://schemas.openxmlformats.org/drawingml/2006/main">
            <a:off x="457200" y="628650"/>
            <a:ext cx="8763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2700" b="1" i="0">
                <a:solidFill>
                  <a:srgbClr val="0057B8"/>
                </a:solidFill>
                <a:latin typeface="Arial"/>
                <a:ea typeface="Arial"/>
                <a:cs typeface="Arial"/>
              </a:defRPr>
            </a:pPr>
            <a:r>
              <a:t>Le métier Jacquard : une nouvelle façon de produire</a:t>
            </a:r>
          </a:p>
        </p:txBody>
      </p:sp>
      <p:sp>
        <p:nvSpPr>
          <p:cNvPr id="5" name="">
            <a:extLst xmlns:a="http://schemas.openxmlformats.org/drawingml/2006/main">
              <a:ext uri="{FF2B5EF4-FFF2-40B4-BE49-F238E27FC236}">
                <a16:creationId xmlns:a16="http://schemas.microsoft.com/office/drawing/2014/main" id="{FCFDBA90-D233-44E3-BF6C-41533E301C60}"/>
              </a:ext>
            </a:extLst>
          </p:cNvPr>
          <p:cNvSpPr>
            <a:spLocks xmlns:a="http://schemas.openxmlformats.org/drawingml/2006/main" noGrp="1"/>
          </p:cNvSpPr>
          <p:nvPr/>
        </p:nvSpPr>
        <p:spPr>
          <a:xfrm xmlns:a="http://schemas.openxmlformats.org/drawingml/2006/main">
            <a:off x="457200" y="1162050"/>
            <a:ext cx="8572500"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6" name="">
            <a:extLst xmlns:a="http://schemas.openxmlformats.org/drawingml/2006/main">
              <a:ext uri="{FF2B5EF4-FFF2-40B4-BE49-F238E27FC236}">
                <a16:creationId xmlns:a16="http://schemas.microsoft.com/office/drawing/2014/main" id="{285C9B21-BBEB-45F1-8719-D7046E009EEE}"/>
              </a:ext>
            </a:extLst>
          </p:cNvPr>
          <p:cNvSpPr>
            <a:spLocks xmlns:a="http://schemas.openxmlformats.org/drawingml/2006/main" noGrp="1"/>
          </p:cNvSpPr>
          <p:nvPr/>
        </p:nvSpPr>
        <p:spPr>
          <a:xfrm xmlns:a="http://schemas.openxmlformats.org/drawingml/2006/main">
            <a:off x="457200" y="1238250"/>
            <a:ext cx="8572500" cy="28575"/>
          </a:xfrm>
          <a:prstGeom xmlns:a="http://schemas.openxmlformats.org/drawingml/2006/main" prst="rect">
            <a:avLst/>
          </a:prstGeom>
          <a:solidFill xmlns:a="http://schemas.openxmlformats.org/drawingml/2006/main">
            <a:srgbClr val="D62828"/>
          </a:solidFill>
          <a:ln xmlns:a="http://schemas.openxmlformats.org/drawingml/2006/main" w="0">
            <a:solidFill>
              <a:srgbClr val="D62828"/>
            </a:solidFill>
            <a:prstDash val="solid"/>
          </a:ln>
        </p:spPr>
      </p:sp>
      <p:sp>
        <p:nvSpPr>
          <p:cNvPr id="7" name="">
            <a:extLst xmlns:a="http://schemas.openxmlformats.org/drawingml/2006/main">
              <a:ext uri="{FF2B5EF4-FFF2-40B4-BE49-F238E27FC236}">
                <a16:creationId xmlns:a16="http://schemas.microsoft.com/office/drawing/2014/main" id="{4974DD44-5676-4DBC-A26C-5CAAF443718A}"/>
              </a:ext>
            </a:extLst>
          </p:cNvPr>
          <p:cNvSpPr>
            <a:spLocks xmlns:a="http://schemas.openxmlformats.org/drawingml/2006/main" noGrp="1"/>
          </p:cNvSpPr>
          <p:nvPr/>
        </p:nvSpPr>
        <p:spPr>
          <a:xfrm xmlns:a="http://schemas.openxmlformats.org/drawingml/2006/main">
            <a:off x="9810750" y="685800"/>
            <a:ext cx="1619250" cy="361950"/>
          </a:xfrm>
          <a:prstGeom xmlns:a="http://schemas.openxmlformats.org/drawingml/2006/main" prst="roundRect">
            <a:avLst>
              <a:gd name="adj" fmla="val 21053"/>
            </a:avLst>
          </a:prstGeom>
          <a:solidFill xmlns:a="http://schemas.openxmlformats.org/drawingml/2006/main">
            <a:srgbClr val="C53D32"/>
          </a:solidFill>
          <a:ln xmlns:a="http://schemas.openxmlformats.org/drawingml/2006/main" w="0">
            <a:noFill/>
            <a:prstDash val="solid"/>
          </a:ln>
        </p:spPr>
        <p:txBody>
          <a:bodyPr xmlns:a="http://schemas.openxmlformats.org/drawingml/2006/main" wrap="square" lIns="76200" tIns="57150" rIns="76200" bIns="57150" anchor="ctr">
            <a:normAutofit fontScale="98674"/>
          </a:bodyPr>
          <a:lstStyle xmlns:a="http://schemas.openxmlformats.org/drawingml/2006/main"/>
          <a:p xmlns:a="http://schemas.openxmlformats.org/drawingml/2006/main">
            <a:pPr algn="ctr">
              <a:defRPr sz="1350" b="1" i="0">
                <a:solidFill>
                  <a:srgbClr val="FFFFFF"/>
                </a:solidFill>
                <a:latin typeface="Arial"/>
                <a:ea typeface="Arial"/>
                <a:cs typeface="Arial"/>
              </a:defRPr>
            </a:pPr>
            <a:r>
              <a:t>À copier</a:t>
            </a:r>
          </a:p>
        </p:txBody>
      </p:sp>
      <p:sp>
        <p:nvSpPr>
          <p:cNvPr id="8" name="">
            <a:extLst xmlns:a="http://schemas.openxmlformats.org/drawingml/2006/main">
              <a:ext uri="{FF2B5EF4-FFF2-40B4-BE49-F238E27FC236}">
                <a16:creationId xmlns:a16="http://schemas.microsoft.com/office/drawing/2014/main" id="{EBE939E4-48D2-4669-A7E9-5FF7E21B077E}"/>
              </a:ext>
            </a:extLst>
          </p:cNvPr>
          <p:cNvSpPr>
            <a:spLocks xmlns:a="http://schemas.openxmlformats.org/drawingml/2006/main" noGrp="1"/>
          </p:cNvSpPr>
          <p:nvPr/>
        </p:nvSpPr>
        <p:spPr>
          <a:xfrm xmlns:a="http://schemas.openxmlformats.org/drawingml/2006/main">
            <a:off x="685800" y="1428750"/>
            <a:ext cx="10820400" cy="4619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114300" tIns="95250" rIns="114300" bIns="95250" anchor="t">
            <a:normAutofit fontScale="100000"/>
          </a:bodyPr>
          <a:lstStyle xmlns:a="http://schemas.openxmlformats.org/drawingml/2006/main"/>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Au XIXe siècle, de nouvelles machines transforment la </a:t>
            </a:r>
            <a:r>
              <a:rPr b="1">
                <a:solidFill>
                  <a:srgbClr val="D62828"/>
                </a:solidFill>
              </a:rPr>
              <a:t>production textile</a:t>
            </a:r>
            <a:r>
              <a:rPr b="0">
                <a:solidFill>
                  <a:srgbClr val="0057B8"/>
                </a:solidFill>
              </a:rPr>
              <a:t>.</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Le </a:t>
            </a:r>
            <a:r>
              <a:rPr b="1">
                <a:solidFill>
                  <a:srgbClr val="D62828"/>
                </a:solidFill>
              </a:rPr>
              <a:t>métier Jacquard</a:t>
            </a:r>
            <a:r>
              <a:rPr b="0">
                <a:solidFill>
                  <a:srgbClr val="0057B8"/>
                </a:solidFill>
              </a:rPr>
              <a:t>, mis au point au début du siècle, utilise des </a:t>
            </a:r>
            <a:r>
              <a:rPr b="1">
                <a:solidFill>
                  <a:srgbClr val="D62828"/>
                </a:solidFill>
              </a:rPr>
              <a:t>cartons perforés</a:t>
            </a:r>
            <a:r>
              <a:rPr b="0">
                <a:solidFill>
                  <a:srgbClr val="0057B8"/>
                </a:solidFill>
              </a:rPr>
              <a:t>.</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Le dispositif prend en charge une sélection de fils autrefois réalisée manuellement.</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Cette </a:t>
            </a:r>
            <a:r>
              <a:rPr b="1">
                <a:solidFill>
                  <a:srgbClr val="D62828"/>
                </a:solidFill>
              </a:rPr>
              <a:t>mécanisation</a:t>
            </a:r>
            <a:r>
              <a:rPr b="0">
                <a:solidFill>
                  <a:srgbClr val="0057B8"/>
                </a:solidFill>
              </a:rPr>
              <a:t> permet de reproduire régulièrement des motifs complexes et très précis.</a:t>
            </a:r>
          </a:p>
          <a:p xmlns:a="http://schemas.openxmlformats.org/drawingml/2006/main">
            <a:pPr marL="28" indent="-15" algn="l">
              <a:spcAft>
                <a:spcPts val="10"/>
              </a:spcAft>
              <a:buChar char="•"/>
              <a:defRPr sz="2250" b="0">
                <a:solidFill>
                  <a:srgbClr val="0057B8"/>
                </a:solidFill>
                <a:latin typeface="Arial"/>
                <a:ea typeface="Arial"/>
                <a:cs typeface="Arial"/>
              </a:defRPr>
            </a:pPr>
            <a:r>
              <a:rPr b="0">
                <a:solidFill>
                  <a:srgbClr val="0057B8"/>
                </a:solidFill>
              </a:rPr>
              <a:t>Les machines ne font pas disparaître immédiatement les ateliers ni les travailleurs : elles transforment leurs tâches et leurs savoir-faire.</a:t>
            </a:r>
          </a:p>
        </p:txBody>
      </p:sp>
      <p:sp>
        <p:nvSpPr>
          <p:cNvPr id="9" name="">
            <a:extLst xmlns:a="http://schemas.openxmlformats.org/drawingml/2006/main">
              <a:ext uri="{FF2B5EF4-FFF2-40B4-BE49-F238E27FC236}">
                <a16:creationId xmlns:a16="http://schemas.microsoft.com/office/drawing/2014/main" id="{E6BCB574-B473-4AF8-81F5-2FB6A6920ACB}"/>
              </a:ext>
            </a:extLst>
          </p:cNvPr>
          <p:cNvSpPr>
            <a:spLocks xmlns:a="http://schemas.openxmlformats.org/drawingml/2006/main" noGrp="1"/>
          </p:cNvSpPr>
          <p:nvPr/>
        </p:nvSpPr>
        <p:spPr>
          <a:xfrm xmlns:a="http://schemas.openxmlformats.org/drawingml/2006/main">
            <a:off x="552450" y="1276350"/>
            <a:ext cx="11087100" cy="4953000"/>
          </a:xfrm>
          <a:prstGeom xmlns:a="http://schemas.openxmlformats.org/drawingml/2006/main" prst="roundRect">
            <a:avLst>
              <a:gd name="adj" fmla="val 3077"/>
            </a:avLst>
          </a:prstGeom>
          <a:noFill xmlns:a="http://schemas.openxmlformats.org/drawingml/2006/main"/>
          <a:ln xmlns:a="http://schemas.openxmlformats.org/drawingml/2006/main" w="28575">
            <a:solidFill>
              <a:srgbClr val="E77D22"/>
            </a:solidFill>
            <a:prstDash val="solid"/>
          </a:ln>
        </p:spPr>
      </p:sp>
      <p:sp>
        <p:nvSpPr>
          <p:cNvPr id="10" name="">
            <a:extLst xmlns:a="http://schemas.openxmlformats.org/drawingml/2006/main">
              <a:ext uri="{FF2B5EF4-FFF2-40B4-BE49-F238E27FC236}">
                <a16:creationId xmlns:a16="http://schemas.microsoft.com/office/drawing/2014/main" id="{2162F3EA-CE09-468A-BCE8-6B4727C14BDB}"/>
              </a:ext>
            </a:extLst>
          </p:cNvPr>
          <p:cNvSpPr>
            <a:spLocks xmlns:a="http://schemas.openxmlformats.org/drawingml/2006/main" noGrp="1"/>
          </p:cNvSpPr>
          <p:nvPr/>
        </p:nvSpPr>
        <p:spPr>
          <a:xfrm xmlns:a="http://schemas.openxmlformats.org/drawingml/2006/main">
            <a:off x="457200" y="6543675"/>
            <a:ext cx="11277600" cy="9525"/>
          </a:xfrm>
          <a:prstGeom xmlns:a="http://schemas.openxmlformats.org/drawingml/2006/main" prst="rect">
            <a:avLst/>
          </a:prstGeom>
          <a:solidFill xmlns:a="http://schemas.openxmlformats.org/drawingml/2006/main">
            <a:srgbClr val="D9B18D"/>
          </a:solidFill>
          <a:ln xmlns:a="http://schemas.openxmlformats.org/drawingml/2006/main" w="0">
            <a:solidFill>
              <a:srgbClr val="D9B18D"/>
            </a:solidFill>
            <a:prstDash val="solid"/>
          </a:ln>
        </p:spPr>
      </p:sp>
      <p:sp>
        <p:nvSpPr>
          <p:cNvPr id="11" name="">
            <a:extLst xmlns:a="http://schemas.openxmlformats.org/drawingml/2006/main">
              <a:ext uri="{FF2B5EF4-FFF2-40B4-BE49-F238E27FC236}">
                <a16:creationId xmlns:a16="http://schemas.microsoft.com/office/drawing/2014/main" id="{AC854B59-0BDE-4067-9E47-C84D66F944C7}"/>
              </a:ext>
            </a:extLst>
          </p:cNvPr>
          <p:cNvSpPr>
            <a:spLocks xmlns:a="http://schemas.openxmlformats.org/drawingml/2006/main" noGrp="1"/>
          </p:cNvSpPr>
          <p:nvPr/>
        </p:nvSpPr>
        <p:spPr>
          <a:xfrm xmlns:a="http://schemas.openxmlformats.org/drawingml/2006/main">
            <a:off x="457200" y="6600825"/>
            <a:ext cx="6858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defRPr sz="750" b="0" i="0">
                <a:solidFill>
                  <a:srgbClr val="5B6470"/>
                </a:solidFill>
                <a:latin typeface="Arial"/>
                <a:ea typeface="Arial"/>
                <a:cs typeface="Arial"/>
              </a:defRPr>
            </a:pPr>
            <a:r>
              <a:t>Énergies et machines de l’âge industriel</a:t>
            </a:r>
          </a:p>
        </p:txBody>
      </p:sp>
      <p:sp>
        <p:nvSpPr>
          <p:cNvPr id="12" name="">
            <a:extLst xmlns:a="http://schemas.openxmlformats.org/drawingml/2006/main">
              <a:ext uri="{FF2B5EF4-FFF2-40B4-BE49-F238E27FC236}">
                <a16:creationId xmlns:a16="http://schemas.microsoft.com/office/drawing/2014/main" id="{FDCFF40D-44AC-407E-BFFB-C3208095F5F9}"/>
              </a:ext>
            </a:extLst>
          </p:cNvPr>
          <p:cNvSpPr>
            <a:spLocks xmlns:a="http://schemas.openxmlformats.org/drawingml/2006/main" noGrp="1"/>
          </p:cNvSpPr>
          <p:nvPr/>
        </p:nvSpPr>
        <p:spPr>
          <a:xfrm xmlns:a="http://schemas.openxmlformats.org/drawingml/2006/main">
            <a:off x="8763000" y="6600825"/>
            <a:ext cx="29718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defRPr sz="750" b="0" i="0">
                <a:solidFill>
                  <a:srgbClr val="5B6470"/>
                </a:solidFill>
                <a:latin typeface="Arial"/>
                <a:ea typeface="Arial"/>
                <a:cs typeface="Arial"/>
              </a:defRPr>
            </a:pPr>
            <a:r>
              <a:t>Programme CM2 2026-2027</a:t>
            </a:r>
          </a:p>
        </p:txBody>
      </p:sp>
    </p:spTree>
    <p:extLst>
      <p:ext uri="{BB962C8B-B14F-4D97-AF65-F5344CB8AC3E}">
        <p14:creationId xmlns:p14="http://schemas.microsoft.com/office/powerpoint/2010/main" val="7030899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2026-08-23T21:58:48.6660000Z</dcterms:created>
  <dcterms:modified xsi:type="dcterms:W3CDTF">2026-08-23T21:58:48.6660000Z</dcterms:modified>
</coreProperties>
</file>