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f4fa083785f4e20" /><Relationship Type="http://schemas.openxmlformats.org/officeDocument/2006/relationships/extended-properties" Target="/docProps/app.xml" Id="R5a13776c96174960" /><Relationship Type="http://schemas.openxmlformats.org/officeDocument/2006/relationships/officeDocument" Target="/ppt/presentation.xml" Id="R9df5d27f57414877" /></Relationships>
</file>

<file path=ppt/presentation.xml><?xml version="1.0" encoding="utf-8"?>
<p:presentation xmlns:p="http://schemas.openxmlformats.org/presentationml/2006/main">
  <p:sldMasterIdLst>
    <p:sldMasterId xmlns:r="http://schemas.openxmlformats.org/officeDocument/2006/relationships" id="2147483648" r:id="R92ae7f03c6f34a76"/>
  </p:sldMasterIdLst>
  <p:notesMasterIdLst>
    <p:notesMasterId xmlns:r="http://schemas.openxmlformats.org/officeDocument/2006/relationships" r:id="Ra5f19b53d87746c3"/>
  </p:notesMasterIdLst>
  <p:sldIdLst>
    <p:sldId xmlns:r="http://schemas.openxmlformats.org/officeDocument/2006/relationships" id="256" r:id="Ra4ef7ca4d06b407c"/>
    <p:sldId xmlns:r="http://schemas.openxmlformats.org/officeDocument/2006/relationships" id="257" r:id="Rd0d5a08ee41f4d9b"/>
    <p:sldId xmlns:r="http://schemas.openxmlformats.org/officeDocument/2006/relationships" id="258" r:id="R1ed3710889fa4e1d"/>
    <p:sldId xmlns:r="http://schemas.openxmlformats.org/officeDocument/2006/relationships" id="259" r:id="Rbb2db8533eef427d"/>
    <p:sldId xmlns:r="http://schemas.openxmlformats.org/officeDocument/2006/relationships" id="260" r:id="R591287d8c5c3446d"/>
    <p:sldId xmlns:r="http://schemas.openxmlformats.org/officeDocument/2006/relationships" id="261" r:id="R5b6a55caa7104664"/>
    <p:sldId xmlns:r="http://schemas.openxmlformats.org/officeDocument/2006/relationships" id="262" r:id="R69f7f0416b134abf"/>
    <p:sldId xmlns:r="http://schemas.openxmlformats.org/officeDocument/2006/relationships" id="263" r:id="R5d92cd91e8364be6"/>
    <p:sldId xmlns:r="http://schemas.openxmlformats.org/officeDocument/2006/relationships" id="264" r:id="R9808b5fdc53e4e22"/>
    <p:sldId xmlns:r="http://schemas.openxmlformats.org/officeDocument/2006/relationships" id="265" r:id="Ra662fe9bf01b44c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9c0f1d990e643d7" /><Relationship Type="http://schemas.openxmlformats.org/officeDocument/2006/relationships/slideMaster" Target="/ppt/slideMasters/slideMaster1.xml" Id="R92ae7f03c6f34a76" /><Relationship Type="http://schemas.openxmlformats.org/officeDocument/2006/relationships/notesMaster" Target="/ppt/notesMasters/notesMaster1.xml" Id="Ra5f19b53d87746c3" /><Relationship Type="http://schemas.openxmlformats.org/officeDocument/2006/relationships/presProps" Target="/ppt/presProps.xml" Id="R1b82af746e3b4b4c" /><Relationship Type="http://schemas.openxmlformats.org/officeDocument/2006/relationships/tableStyles" Target="/ppt/tableStyles.xml" Id="Raee4ab116ba943fc" /><Relationship Type="http://schemas.openxmlformats.org/officeDocument/2006/relationships/slide" Target="/ppt/slides/slide1.xml" Id="Ra4ef7ca4d06b407c" /><Relationship Type="http://schemas.openxmlformats.org/officeDocument/2006/relationships/slide" Target="/ppt/slides/slide2.xml" Id="Rd0d5a08ee41f4d9b" /><Relationship Type="http://schemas.openxmlformats.org/officeDocument/2006/relationships/slide" Target="/ppt/slides/slide3.xml" Id="R1ed3710889fa4e1d" /><Relationship Type="http://schemas.openxmlformats.org/officeDocument/2006/relationships/slide" Target="/ppt/slides/slide4.xml" Id="Rbb2db8533eef427d" /><Relationship Type="http://schemas.openxmlformats.org/officeDocument/2006/relationships/slide" Target="/ppt/slides/slide5.xml" Id="R591287d8c5c3446d" /><Relationship Type="http://schemas.openxmlformats.org/officeDocument/2006/relationships/slide" Target="/ppt/slides/slide6.xml" Id="R5b6a55caa7104664" /><Relationship Type="http://schemas.openxmlformats.org/officeDocument/2006/relationships/slide" Target="/ppt/slides/slide7.xml" Id="R69f7f0416b134abf" /><Relationship Type="http://schemas.openxmlformats.org/officeDocument/2006/relationships/slide" Target="/ppt/slides/slide8.xml" Id="R5d92cd91e8364be6" /><Relationship Type="http://schemas.openxmlformats.org/officeDocument/2006/relationships/slide" Target="/ppt/slides/slide9.xml" Id="R9808b5fdc53e4e22" /><Relationship Type="http://schemas.openxmlformats.org/officeDocument/2006/relationships/slide" Target="/ppt/slides/slide10.xml" Id="Ra662fe9bf01b44c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7088f27ee97420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7e95f207ba14390" /><Relationship Type="http://schemas.openxmlformats.org/officeDocument/2006/relationships/notesMaster" Target="/ppt/notesMasters/notesMaster1.xml" Id="Re30b3a9505a74cd4" /></Relationships>
</file>

<file path=ppt/notesSlides/_rels/notesSlide2.xml.rels>&#65279;<?xml version="1.0" encoding="utf-8"?><Relationships xmlns="http://schemas.openxmlformats.org/package/2006/relationships"><Relationship Type="http://schemas.openxmlformats.org/officeDocument/2006/relationships/slide" Target="/ppt/slides/slide2.xml" Id="Rf0a0854f6b4e458a" /><Relationship Type="http://schemas.openxmlformats.org/officeDocument/2006/relationships/notesMaster" Target="/ppt/notesMasters/notesMaster1.xml" Id="Rea80dea0300d4e9c" /></Relationships>
</file>

<file path=ppt/notesSlides/_rels/notesSlide3.xml.rels>&#65279;<?xml version="1.0" encoding="utf-8"?><Relationships xmlns="http://schemas.openxmlformats.org/package/2006/relationships"><Relationship Type="http://schemas.openxmlformats.org/officeDocument/2006/relationships/slide" Target="/ppt/slides/slide3.xml" Id="R29041a64035c4ecd" /><Relationship Type="http://schemas.openxmlformats.org/officeDocument/2006/relationships/notesMaster" Target="/ppt/notesMasters/notesMaster1.xml" Id="R7ba5efc6372b4672" /></Relationships>
</file>

<file path=ppt/notesSlides/_rels/notesSlide4.xml.rels>&#65279;<?xml version="1.0" encoding="utf-8"?><Relationships xmlns="http://schemas.openxmlformats.org/package/2006/relationships"><Relationship Type="http://schemas.openxmlformats.org/officeDocument/2006/relationships/slide" Target="/ppt/slides/slide4.xml" Id="R050594f04bde433a" /><Relationship Type="http://schemas.openxmlformats.org/officeDocument/2006/relationships/notesMaster" Target="/ppt/notesMasters/notesMaster1.xml" Id="R651393c17e95491a" /></Relationships>
</file>

<file path=ppt/notesSlides/_rels/notesSlide5.xml.rels>&#65279;<?xml version="1.0" encoding="utf-8"?><Relationships xmlns="http://schemas.openxmlformats.org/package/2006/relationships"><Relationship Type="http://schemas.openxmlformats.org/officeDocument/2006/relationships/slide" Target="/ppt/slides/slide5.xml" Id="Rdae08a162c0e4945" /><Relationship Type="http://schemas.openxmlformats.org/officeDocument/2006/relationships/notesMaster" Target="/ppt/notesMasters/notesMaster1.xml" Id="R0244c9b757a444c3" /></Relationships>
</file>

<file path=ppt/notesSlides/_rels/notesSlide6.xml.rels>&#65279;<?xml version="1.0" encoding="utf-8"?><Relationships xmlns="http://schemas.openxmlformats.org/package/2006/relationships"><Relationship Type="http://schemas.openxmlformats.org/officeDocument/2006/relationships/slide" Target="/ppt/slides/slide6.xml" Id="Rb3d1a4f3b86f4e89" /><Relationship Type="http://schemas.openxmlformats.org/officeDocument/2006/relationships/notesMaster" Target="/ppt/notesMasters/notesMaster1.xml" Id="R6ffbe5ffe2774bcb" /></Relationships>
</file>

<file path=ppt/notesSlides/_rels/notesSlide7.xml.rels>&#65279;<?xml version="1.0" encoding="utf-8"?><Relationships xmlns="http://schemas.openxmlformats.org/package/2006/relationships"><Relationship Type="http://schemas.openxmlformats.org/officeDocument/2006/relationships/slide" Target="/ppt/slides/slide7.xml" Id="R09058e0dfe044097" /><Relationship Type="http://schemas.openxmlformats.org/officeDocument/2006/relationships/notesMaster" Target="/ppt/notesMasters/notesMaster1.xml" Id="R58794d2a599346fc" /></Relationships>
</file>

<file path=ppt/notesSlides/_rels/notesSlide8.xml.rels>&#65279;<?xml version="1.0" encoding="utf-8"?><Relationships xmlns="http://schemas.openxmlformats.org/package/2006/relationships"><Relationship Type="http://schemas.openxmlformats.org/officeDocument/2006/relationships/slide" Target="/ppt/slides/slide8.xml" Id="R5ebbbff0876c4ad0" /><Relationship Type="http://schemas.openxmlformats.org/officeDocument/2006/relationships/notesMaster" Target="/ppt/notesMasters/notesMaster1.xml" Id="R8f6bedfa5d1d4088" /></Relationships>
</file>

<file path=ppt/notesSlides/_rels/notesSlide9.xml.rels>&#65279;<?xml version="1.0" encoding="utf-8"?><Relationships xmlns="http://schemas.openxmlformats.org/package/2006/relationships"><Relationship Type="http://schemas.openxmlformats.org/officeDocument/2006/relationships/slide" Target="/ppt/slides/slide9.xml" Id="Rc883c5e1a95a449a" /><Relationship Type="http://schemas.openxmlformats.org/officeDocument/2006/relationships/notesMaster" Target="/ppt/notesMasters/notesMaster1.xml" Id="Rc2f1e71c7fb3419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52f0be0917a44bf" /><Relationship Type="http://schemas.openxmlformats.org/officeDocument/2006/relationships/notesMaster" Target="/ppt/notesMasters/notesMaster1.xml" Id="Rbac57258f353410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Musée d’Orsay, notice de La Gare Saint-Lazare ; reproduction du tableau dans le domaine public via Wikimedia Commons, consulté le 23/08/2026. — https://www.musee-orsay.fr/fr/oeuvres/la-gare-saint-lazare-10897</a:t>
            </a:r>
          </a:p>
          <a:p xmlns:a="http://schemas.openxmlformats.org/drawingml/2006/main">
            <a:r>
              <a:t>- Musée d’Orsay, notice de La Gare Saint-Lazare ; reproduction du tableau dans le domaine public via Wikimedia Commons, consulté le 23/08/2026. — https://commons.wikimedia.org/wiki/File:Claude_Monet_-_The_Saint-Lazare_Station_-_Google_Art_Project.jpg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Musée d’Orsay, notice de La Gare Saint-Lazare ; reproduction du tableau dans le domaine public via Wikimedia Commons, consulté le 23/08/2026. — https://www.musee-orsay.fr/fr/oeuvres/la-gare-saint-lazare-10897</a:t>
            </a:r>
          </a:p>
          <a:p xmlns:a="http://schemas.openxmlformats.org/drawingml/2006/main">
            <a:r>
              <a:t>- Musée d’Orsay, notice de La Gare Saint-Lazare ; reproduction du tableau dans le domaine public via Wikimedia Commons, consulté le 23/08/2026. — https://commons.wikimedia.org/wiki/File:Claude_Monet_-_The_Saint-Lazare_Station_-_Google_Art_Project.jpg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Musée des Arts et Métiers-Cnam, Moteur monocylindre à pétrole et Quadricycle Peugeot Type 3, consulté le 23/08/2026. — https://www.arts-et-metiers.net/musee/moteur-monocylindre-petrole</a:t>
            </a:r>
          </a:p>
          <a:p xmlns:a="http://schemas.openxmlformats.org/drawingml/2006/main">
            <a:r>
              <a:t>- Musée des Arts et Métiers-Cnam, Moteur monocylindre à pétrole et Quadricycle Peugeot Type 3, consulté le 23/08/2026. — https://www.arts-et-metiers.net/musee/quadricycle-peugeot-type-3</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Musée des Arts et Métiers-Cnam, Moteur monocylindre à pétrole et Quadricycle Peugeot Type 3, consulté le 23/08/2026. — https://www.arts-et-metiers.net/musee/moteur-monocylindre-petrole</a:t>
            </a:r>
          </a:p>
          <a:p xmlns:a="http://schemas.openxmlformats.org/drawingml/2006/main">
            <a:r>
              <a:t>- Musée des Arts et Métiers-Cnam, Moteur monocylindre à pétrole et Quadricycle Peugeot Type 3, consulté le 23/08/2026. — https://www.arts-et-metiers.net/musee/quadricycle-peugeot-type-3</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f3271819cc84dd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8c2f00a95f044bf" /><Relationship Type="http://schemas.openxmlformats.org/officeDocument/2006/relationships/slideLayout" Target="/ppt/slideLayouts/slideLayout1.xml" Id="Rc3dea83733ec4ca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3dea83733ec4ca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cd1cdd42e164152" /><Relationship Type="http://schemas.openxmlformats.org/officeDocument/2006/relationships/image" Target="/ppt/media/image.jpg" Id="R31fa07b7bcb84fd0" /><Relationship Type="http://schemas.openxmlformats.org/officeDocument/2006/relationships/notesSlide" Target="/ppt/notesSlides/notesSlide1.xml" Id="R1f48752debab45b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5eacc677aef4e8d" /><Relationship Type="http://schemas.openxmlformats.org/officeDocument/2006/relationships/notesSlide" Target="/ppt/notesSlides/notesSlide2.xml" Id="Raa94387b793146f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c3fccea2e3c4380" /><Relationship Type="http://schemas.openxmlformats.org/officeDocument/2006/relationships/image" Target="/ppt/media/image2.jpg" Id="R57bf34b2a90d4fc3" /><Relationship Type="http://schemas.openxmlformats.org/officeDocument/2006/relationships/notesSlide" Target="/ppt/notesSlides/notesSlide3.xml" Id="R54256d3bb6344d5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763725aa1a74f79" /><Relationship Type="http://schemas.openxmlformats.org/officeDocument/2006/relationships/notesSlide" Target="/ppt/notesSlides/notesSlide4.xml" Id="Ra0c1851317e440d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39e08cbdedb4dea" /><Relationship Type="http://schemas.openxmlformats.org/officeDocument/2006/relationships/notesSlide" Target="/ppt/notesSlides/notesSlide5.xml" Id="Rb2d23d4ca99c473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196b9e4c9764333" /><Relationship Type="http://schemas.openxmlformats.org/officeDocument/2006/relationships/image" Target="/ppt/media/image3.jpg" Id="R820e1060ecd54659" /><Relationship Type="http://schemas.openxmlformats.org/officeDocument/2006/relationships/image" Target="/ppt/media/image4.jpg" Id="Rc1bf436e7f894e60" /><Relationship Type="http://schemas.openxmlformats.org/officeDocument/2006/relationships/notesSlide" Target="/ppt/notesSlides/notesSlide6.xml" Id="R5cc27658e99c4b4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0bb534d47f448b0" /><Relationship Type="http://schemas.openxmlformats.org/officeDocument/2006/relationships/notesSlide" Target="/ppt/notesSlides/notesSlide7.xml" Id="Re6413b1049214b3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4df3d24bd084e57" /><Relationship Type="http://schemas.openxmlformats.org/officeDocument/2006/relationships/notesSlide" Target="/ppt/notesSlides/notesSlide8.xml" Id="Rd66c090f095b4d9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b5b79a4e63e4b10" /><Relationship Type="http://schemas.openxmlformats.org/officeDocument/2006/relationships/notesSlide" Target="/ppt/notesSlides/notesSlide9.xml" Id="R5b4779d83d0d4b5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3b128dc94324552" /><Relationship Type="http://schemas.openxmlformats.org/officeDocument/2006/relationships/notesSlide" Target="/ppt/notesSlides/notesSlide10.xml" Id="Re4e70ad9b8cf40ab" /></Relationships>
</file>

<file path=ppt/slides/slide1.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8F7CC358-593F-4E58-B313-4D4E305FEB4C}"/>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9B114780-B58A-46B1-8B88-214969347DE7}"/>
              </a:ext>
            </a:extLst>
          </p:cNvPr>
          <p:cNvSpPr>
            <a:spLocks xmlns:a="http://schemas.openxmlformats.org/drawingml/2006/main" noGrp="1"/>
          </p:cNvSpPr>
          <p:nvPr/>
        </p:nvSpPr>
        <p:spPr>
          <a:xfrm xmlns:a="http://schemas.openxmlformats.org/drawingml/2006/main">
            <a:off x="590550" y="476250"/>
            <a:ext cx="4000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125" b="1" i="0">
                <a:solidFill>
                  <a:srgbClr val="B64F16"/>
                </a:solidFill>
                <a:latin typeface="Arial"/>
                <a:ea typeface="Arial"/>
                <a:cs typeface="Arial"/>
              </a:defRPr>
            </a:pPr>
            <a:r>
              <a:t>HISTOIRE · CM2 · THÈME 2</a:t>
            </a:r>
          </a:p>
        </p:txBody>
      </p:sp>
      <p:sp>
        <p:nvSpPr>
          <p:cNvPr id="3" name="">
            <a:extLst xmlns:a="http://schemas.openxmlformats.org/drawingml/2006/main">
              <a:ext uri="{FF2B5EF4-FFF2-40B4-BE49-F238E27FC236}">
                <a16:creationId xmlns:a16="http://schemas.microsoft.com/office/drawing/2014/main" id="{B9C8E785-C316-4A28-8BA2-665E0EAEE3A1}"/>
              </a:ext>
            </a:extLst>
          </p:cNvPr>
          <p:cNvSpPr>
            <a:spLocks xmlns:a="http://schemas.openxmlformats.org/drawingml/2006/main" noGrp="1"/>
          </p:cNvSpPr>
          <p:nvPr/>
        </p:nvSpPr>
        <p:spPr>
          <a:xfrm xmlns:a="http://schemas.openxmlformats.org/drawingml/2006/main">
            <a:off x="590550" y="1009650"/>
            <a:ext cx="2190750" cy="438150"/>
          </a:xfrm>
          <a:prstGeom xmlns:a="http://schemas.openxmlformats.org/drawingml/2006/main" prst="roundRect">
            <a:avLst>
              <a:gd name="adj" fmla="val 17391"/>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575" b="1" i="0">
                <a:solidFill>
                  <a:srgbClr val="FFFFFF"/>
                </a:solidFill>
                <a:latin typeface="Arial"/>
                <a:ea typeface="Arial"/>
                <a:cs typeface="Arial"/>
              </a:defRPr>
            </a:pPr>
            <a:r>
              <a:t>CHAPITRE 4</a:t>
            </a:r>
          </a:p>
        </p:txBody>
      </p:sp>
      <p:sp>
        <p:nvSpPr>
          <p:cNvPr id="4" name="">
            <a:extLst xmlns:a="http://schemas.openxmlformats.org/drawingml/2006/main">
              <a:ext uri="{FF2B5EF4-FFF2-40B4-BE49-F238E27FC236}">
                <a16:creationId xmlns:a16="http://schemas.microsoft.com/office/drawing/2014/main" id="{A0A9B749-8166-45CF-B222-59252CF2BD4F}"/>
              </a:ext>
            </a:extLst>
          </p:cNvPr>
          <p:cNvSpPr>
            <a:spLocks xmlns:a="http://schemas.openxmlformats.org/drawingml/2006/main" noGrp="1"/>
          </p:cNvSpPr>
          <p:nvPr/>
        </p:nvSpPr>
        <p:spPr>
          <a:xfrm xmlns:a="http://schemas.openxmlformats.org/drawingml/2006/main">
            <a:off x="590550" y="1695450"/>
            <a:ext cx="476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025" b="1" i="0">
                <a:solidFill>
                  <a:srgbClr val="B64F16"/>
                </a:solidFill>
                <a:latin typeface="Arial"/>
                <a:ea typeface="Arial"/>
                <a:cs typeface="Arial"/>
              </a:defRPr>
            </a:pPr>
            <a:r>
              <a:t>Séance 3</a:t>
            </a:r>
          </a:p>
        </p:txBody>
      </p:sp>
      <p:sp>
        <p:nvSpPr>
          <p:cNvPr id="5" name="">
            <a:extLst xmlns:a="http://schemas.openxmlformats.org/drawingml/2006/main">
              <a:ext uri="{FF2B5EF4-FFF2-40B4-BE49-F238E27FC236}">
                <a16:creationId xmlns:a16="http://schemas.microsoft.com/office/drawing/2014/main" id="{A0AB4C6E-5350-4AD2-B52D-CA399CC80E3B}"/>
              </a:ext>
            </a:extLst>
          </p:cNvPr>
          <p:cNvSpPr>
            <a:spLocks xmlns:a="http://schemas.openxmlformats.org/drawingml/2006/main" noGrp="1"/>
          </p:cNvSpPr>
          <p:nvPr/>
        </p:nvSpPr>
        <p:spPr>
          <a:xfrm xmlns:a="http://schemas.openxmlformats.org/drawingml/2006/main">
            <a:off x="590550" y="2171700"/>
            <a:ext cx="533400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7371"/>
          </a:bodyPr>
          <a:lstStyle xmlns:a="http://schemas.openxmlformats.org/drawingml/2006/main"/>
          <a:p xmlns:a="http://schemas.openxmlformats.org/drawingml/2006/main">
            <a:pPr algn="l">
              <a:defRPr sz="3450" b="1" i="0">
                <a:solidFill>
                  <a:srgbClr val="173B57"/>
                </a:solidFill>
                <a:latin typeface="Arial"/>
                <a:ea typeface="Arial"/>
                <a:cs typeface="Arial"/>
              </a:defRPr>
            </a:pPr>
            <a:r>
              <a:t>Le train puis l’automobile transforment les mobilités</a:t>
            </a:r>
          </a:p>
        </p:txBody>
      </p:sp>
      <p:sp>
        <p:nvSpPr>
          <p:cNvPr id="6" name="">
            <a:extLst xmlns:a="http://schemas.openxmlformats.org/drawingml/2006/main">
              <a:ext uri="{FF2B5EF4-FFF2-40B4-BE49-F238E27FC236}">
                <a16:creationId xmlns:a16="http://schemas.microsoft.com/office/drawing/2014/main" id="{B83A854E-319E-44FA-B4F8-F1CE8D5F7BC9}"/>
              </a:ext>
            </a:extLst>
          </p:cNvPr>
          <p:cNvSpPr>
            <a:spLocks xmlns:a="http://schemas.openxmlformats.org/drawingml/2006/main" noGrp="1"/>
          </p:cNvSpPr>
          <p:nvPr/>
        </p:nvSpPr>
        <p:spPr>
          <a:xfrm xmlns:a="http://schemas.openxmlformats.org/drawingml/2006/main">
            <a:off x="609600" y="3943350"/>
            <a:ext cx="5238750" cy="1143000"/>
          </a:xfrm>
          <a:prstGeom xmlns:a="http://schemas.openxmlformats.org/drawingml/2006/main" prst="roundRect">
            <a:avLst>
              <a:gd name="adj" fmla="val 10000"/>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71450" tIns="152400" rIns="171450" bIns="152400" anchor="ctr">
            <a:normAutofit fontScale="94240"/>
          </a:bodyPr>
          <a:lstStyle xmlns:a="http://schemas.openxmlformats.org/drawingml/2006/main"/>
          <a:p xmlns:a="http://schemas.openxmlformats.org/drawingml/2006/main">
            <a:pPr algn="l">
              <a:defRPr sz="1800" b="0" i="0">
                <a:solidFill>
                  <a:srgbClr val="173B57"/>
                </a:solidFill>
                <a:latin typeface="Arial"/>
                <a:ea typeface="Arial"/>
                <a:cs typeface="Arial"/>
              </a:defRPr>
            </a:pPr>
            <a:r>
              <a:t>Comment le charbon puis le pétrole transforment-ils les déplacements au XIXe siècle ?</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31fa07b7bcb84fd0"/>
          <a:stretch xmlns:a="http://schemas.openxmlformats.org/drawingml/2006/main"/>
        </p:blipFill>
        <p:spPr>
          <a:xfrm xmlns:a="http://schemas.openxmlformats.org/drawingml/2006/main">
            <a:off x="6334125" y="1154155"/>
            <a:ext cx="5286375" cy="3930565"/>
          </a:xfrm>
          <a:prstGeom xmlns:a="http://schemas.openxmlformats.org/drawingml/2006/main" prst="roundRect">
            <a:avLst>
              <a:gd name="adj" fmla="val 2330"/>
            </a:avLst>
          </a:prstGeom>
        </p:spPr>
      </p:pic>
      <p:sp>
        <p:nvSpPr>
          <p:cNvPr id="8" name="">
            <a:extLst xmlns:a="http://schemas.openxmlformats.org/drawingml/2006/main">
              <a:ext uri="{FF2B5EF4-FFF2-40B4-BE49-F238E27FC236}">
                <a16:creationId xmlns:a16="http://schemas.microsoft.com/office/drawing/2014/main" id="{FB000724-B955-42A2-8E83-623C5CD489C9}"/>
              </a:ext>
            </a:extLst>
          </p:cNvPr>
          <p:cNvSpPr>
            <a:spLocks xmlns:a="http://schemas.openxmlformats.org/drawingml/2006/main" noGrp="1"/>
          </p:cNvSpPr>
          <p:nvPr/>
        </p:nvSpPr>
        <p:spPr>
          <a:xfrm xmlns:a="http://schemas.openxmlformats.org/drawingml/2006/main">
            <a:off x="6334125" y="666750"/>
            <a:ext cx="5286375" cy="4905375"/>
          </a:xfrm>
          <a:prstGeom xmlns:a="http://schemas.openxmlformats.org/drawingml/2006/main" prst="roundRect">
            <a:avLst>
              <a:gd name="adj" fmla="val 2330"/>
            </a:avLst>
          </a:prstGeom>
          <a:noFill xmlns:a="http://schemas.openxmlformats.org/drawingml/2006/main"/>
          <a:ln xmlns:a="http://schemas.openxmlformats.org/drawingml/2006/main" w="9525">
            <a:solidFill>
              <a:srgbClr val="D9B18D"/>
            </a:solidFill>
            <a:prstDash val="solid"/>
          </a:ln>
        </p:spPr>
      </p:sp>
      <p:sp>
        <p:nvSpPr>
          <p:cNvPr id="9" name="">
            <a:extLst xmlns:a="http://schemas.openxmlformats.org/drawingml/2006/main">
              <a:ext uri="{FF2B5EF4-FFF2-40B4-BE49-F238E27FC236}">
                <a16:creationId xmlns:a16="http://schemas.microsoft.com/office/drawing/2014/main" id="{D3FFA48A-D236-4E7F-8074-599855E437A3}"/>
              </a:ext>
            </a:extLst>
          </p:cNvPr>
          <p:cNvSpPr>
            <a:spLocks xmlns:a="http://schemas.openxmlformats.org/drawingml/2006/main" noGrp="1"/>
          </p:cNvSpPr>
          <p:nvPr/>
        </p:nvSpPr>
        <p:spPr>
          <a:xfrm xmlns:a="http://schemas.openxmlformats.org/drawingml/2006/main">
            <a:off x="6381750" y="5638800"/>
            <a:ext cx="5191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825" b="0" i="1">
                <a:solidFill>
                  <a:srgbClr val="5B6470"/>
                </a:solidFill>
                <a:latin typeface="Arial"/>
                <a:ea typeface="Arial"/>
                <a:cs typeface="Arial"/>
              </a:defRPr>
            </a:pPr>
            <a:r>
              <a:t>Claude Monet, La Gare Saint-Lazare, 1877, huile sur toile, musée d’Orsay, RF 2775.</a:t>
            </a:r>
          </a:p>
        </p:txBody>
      </p:sp>
      <p:sp>
        <p:nvSpPr>
          <p:cNvPr id="10" name="">
            <a:extLst xmlns:a="http://schemas.openxmlformats.org/drawingml/2006/main">
              <a:ext uri="{FF2B5EF4-FFF2-40B4-BE49-F238E27FC236}">
                <a16:creationId xmlns:a16="http://schemas.microsoft.com/office/drawing/2014/main" id="{6A99F99C-92AC-4309-8186-6404FE9D4EA9}"/>
              </a:ext>
            </a:extLst>
          </p:cNvPr>
          <p:cNvSpPr>
            <a:spLocks xmlns:a="http://schemas.openxmlformats.org/drawingml/2006/main" noGrp="1"/>
          </p:cNvSpPr>
          <p:nvPr/>
        </p:nvSpPr>
        <p:spPr>
          <a:xfrm xmlns:a="http://schemas.openxmlformats.org/drawingml/2006/main">
            <a:off x="590550" y="5810250"/>
            <a:ext cx="5334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975" b="0" i="1">
                <a:solidFill>
                  <a:srgbClr val="5B6470"/>
                </a:solidFill>
                <a:latin typeface="Arial"/>
                <a:ea typeface="Arial"/>
                <a:cs typeface="Arial"/>
              </a:defRPr>
            </a:pPr>
            <a:r>
              <a:t>Les objets et œuvres étudiés sont authentiques, identifiés et sourcés.</a:t>
            </a:r>
          </a:p>
        </p:txBody>
      </p:sp>
      <p:sp>
        <p:nvSpPr>
          <p:cNvPr id="11" name="">
            <a:extLst xmlns:a="http://schemas.openxmlformats.org/drawingml/2006/main">
              <a:ext uri="{FF2B5EF4-FFF2-40B4-BE49-F238E27FC236}">
                <a16:creationId xmlns:a16="http://schemas.microsoft.com/office/drawing/2014/main" id="{C46D91B4-F135-4D88-AF30-1788852018AC}"/>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2" name="">
            <a:extLst xmlns:a="http://schemas.openxmlformats.org/drawingml/2006/main">
              <a:ext uri="{FF2B5EF4-FFF2-40B4-BE49-F238E27FC236}">
                <a16:creationId xmlns:a16="http://schemas.microsoft.com/office/drawing/2014/main" id="{129493BC-58A3-4459-9DBB-4C32397D75F4}"/>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3" name="">
            <a:extLst xmlns:a="http://schemas.openxmlformats.org/drawingml/2006/main">
              <a:ext uri="{FF2B5EF4-FFF2-40B4-BE49-F238E27FC236}">
                <a16:creationId xmlns:a16="http://schemas.microsoft.com/office/drawing/2014/main" id="{AA93ADBE-3A3D-4EA5-BAEE-AE9FA1AFC817}"/>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455418594"/>
      </p:ext>
    </p:extLst>
  </p:cSld>
</p:sld>
</file>

<file path=ppt/slides/slide2.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43E8A60-064D-4509-8EDD-8300E898753A}"/>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0C283B0A-1094-4F88-92B0-1274FFA8216A}"/>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1D7C032D-19BA-47F4-B9FE-03E4D8CFC1AD}"/>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RÉCIT · PHASE 1</a:t>
            </a:r>
          </a:p>
        </p:txBody>
      </p:sp>
      <p:sp>
        <p:nvSpPr>
          <p:cNvPr id="4" name="">
            <a:extLst xmlns:a="http://schemas.openxmlformats.org/drawingml/2006/main">
              <a:ext uri="{FF2B5EF4-FFF2-40B4-BE49-F238E27FC236}">
                <a16:creationId xmlns:a16="http://schemas.microsoft.com/office/drawing/2014/main" id="{0916F426-32B3-4397-9F86-EFDD26A19922}"/>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Une gare au cœur d’un réseau qui s’étend</a:t>
            </a:r>
          </a:p>
        </p:txBody>
      </p:sp>
      <p:sp>
        <p:nvSpPr>
          <p:cNvPr id="5" name="">
            <a:extLst xmlns:a="http://schemas.openxmlformats.org/drawingml/2006/main">
              <a:ext uri="{FF2B5EF4-FFF2-40B4-BE49-F238E27FC236}">
                <a16:creationId xmlns:a16="http://schemas.microsoft.com/office/drawing/2014/main" id="{7277C9C2-D254-4261-98C1-924FFAEB22F0}"/>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À raconter comme une histoire ; suspendre le récit avant de montrer le document.</a:t>
            </a:r>
          </a:p>
        </p:txBody>
      </p:sp>
      <p:sp>
        <p:nvSpPr>
          <p:cNvPr id="6" name="">
            <a:extLst xmlns:a="http://schemas.openxmlformats.org/drawingml/2006/main">
              <a:ext uri="{FF2B5EF4-FFF2-40B4-BE49-F238E27FC236}">
                <a16:creationId xmlns:a16="http://schemas.microsoft.com/office/drawing/2014/main" id="{E7F71E2D-0E27-4FF1-A84F-EC7BFF140615}"/>
              </a:ext>
            </a:extLst>
          </p:cNvPr>
          <p:cNvSpPr>
            <a:spLocks xmlns:a="http://schemas.openxmlformats.org/drawingml/2006/main" noGrp="1"/>
          </p:cNvSpPr>
          <p:nvPr/>
        </p:nvSpPr>
        <p:spPr>
          <a:xfrm xmlns:a="http://schemas.openxmlformats.org/drawingml/2006/main">
            <a:off x="704850" y="1571625"/>
            <a:ext cx="10782300" cy="3143250"/>
          </a:xfrm>
          <a:prstGeom xmlns:a="http://schemas.openxmlformats.org/drawingml/2006/main" prst="roundRect">
            <a:avLst>
              <a:gd name="adj" fmla="val 4848"/>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85750" tIns="228600" rIns="285750" bIns="228600" anchor="ctr">
            <a:normAutofit fontScale="100000"/>
          </a:bodyPr>
          <a:lstStyle xmlns:a="http://schemas.openxmlformats.org/drawingml/2006/main"/>
          <a:p xmlns:a="http://schemas.openxmlformats.org/drawingml/2006/main">
            <a:pPr algn="l">
              <a:defRPr sz="2025" b="0" i="0">
                <a:solidFill>
                  <a:srgbClr val="173B57"/>
                </a:solidFill>
                <a:latin typeface="Arial"/>
                <a:ea typeface="Arial"/>
                <a:cs typeface="Arial"/>
              </a:defRPr>
            </a:pPr>
            <a:r>
              <a:t>À la fin du XIXe siècle, un peintre choisit de représenter un lieu ferroviaire très actif, devenu emblématique de la vie moderne. Mais une œuvre peinte ne suffit pas à dire si ce lieu reste isolé ou s’il appartient à un système plus vaste. L’observation du tableau et le repère historique doivent permettre de comprendre comment le chemin de fer s’est développé à l’échelle de la France.</a:t>
            </a:r>
          </a:p>
        </p:txBody>
      </p:sp>
      <p:sp>
        <p:nvSpPr>
          <p:cNvPr id="7" name="">
            <a:extLst xmlns:a="http://schemas.openxmlformats.org/drawingml/2006/main">
              <a:ext uri="{FF2B5EF4-FFF2-40B4-BE49-F238E27FC236}">
                <a16:creationId xmlns:a16="http://schemas.microsoft.com/office/drawing/2014/main" id="{44A89505-45ED-4D15-8D6D-17D5F8299640}"/>
              </a:ext>
            </a:extLst>
          </p:cNvPr>
          <p:cNvSpPr>
            <a:spLocks xmlns:a="http://schemas.openxmlformats.org/drawingml/2006/main" noGrp="1"/>
          </p:cNvSpPr>
          <p:nvPr/>
        </p:nvSpPr>
        <p:spPr>
          <a:xfrm xmlns:a="http://schemas.openxmlformats.org/drawingml/2006/main">
            <a:off x="685800" y="5000625"/>
            <a:ext cx="10820400" cy="914400"/>
          </a:xfrm>
          <a:prstGeom xmlns:a="http://schemas.openxmlformats.org/drawingml/2006/main" prst="roundRect">
            <a:avLst>
              <a:gd name="adj" fmla="val 12500"/>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71450" tIns="114300" rIns="171450" bIns="114300" anchor="ctr">
            <a:normAutofit fontScale="100000"/>
          </a:bodyPr>
          <a:lstStyle xmlns:a="http://schemas.openxmlformats.org/drawingml/2006/main"/>
          <a:p xmlns:a="http://schemas.openxmlformats.org/drawingml/2006/main">
            <a:pPr algn="l">
              <a:defRPr sz="1725" b="0" i="0">
                <a:solidFill>
                  <a:srgbClr val="173B57"/>
                </a:solidFill>
                <a:latin typeface="Arial"/>
                <a:ea typeface="Arial"/>
                <a:cs typeface="Arial"/>
              </a:defRPr>
            </a:pPr>
            <a:r>
              <a:rPr b="1">
                <a:solidFill>
                  <a:srgbClr val="C53D32"/>
                </a:solidFill>
              </a:rPr>
              <a:t>QUESTION-PROBLÈME  </a:t>
            </a:r>
            <a:r>
              <a:rPr b="1">
                <a:solidFill>
                  <a:srgbClr val="173B57"/>
                </a:solidFill>
              </a:rPr>
              <a:t>Comment le chemin de fer devient-il un nouveau système de transport à l’échelle de la France ?</a:t>
            </a:r>
          </a:p>
        </p:txBody>
      </p:sp>
      <p:sp>
        <p:nvSpPr>
          <p:cNvPr id="8" name="">
            <a:extLst xmlns:a="http://schemas.openxmlformats.org/drawingml/2006/main">
              <a:ext uri="{FF2B5EF4-FFF2-40B4-BE49-F238E27FC236}">
                <a16:creationId xmlns:a16="http://schemas.microsoft.com/office/drawing/2014/main" id="{ECC90F67-0FEB-4BF7-8A84-862D51E9C320}"/>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9" name="">
            <a:extLst xmlns:a="http://schemas.openxmlformats.org/drawingml/2006/main">
              <a:ext uri="{FF2B5EF4-FFF2-40B4-BE49-F238E27FC236}">
                <a16:creationId xmlns:a16="http://schemas.microsoft.com/office/drawing/2014/main" id="{825C9A34-E772-4205-9FC0-434A460599DB}"/>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0" name="">
            <a:extLst xmlns:a="http://schemas.openxmlformats.org/drawingml/2006/main">
              <a:ext uri="{FF2B5EF4-FFF2-40B4-BE49-F238E27FC236}">
                <a16:creationId xmlns:a16="http://schemas.microsoft.com/office/drawing/2014/main" id="{29511329-C04A-4A43-A62F-901403638AA7}"/>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605910849"/>
      </p:ext>
    </p:extLst>
  </p:cSld>
</p:sld>
</file>

<file path=ppt/slides/slide3.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804D0CB-4201-4EC3-A464-DCBF4D3C6CB8}"/>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99E0ED5D-D336-4817-BAC6-3E36AF17B191}"/>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4E223663-7321-4531-AE42-760FC3ADBE47}"/>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DOCUMENTS AUTHENTIQUES · DOCUMENT 1</a:t>
            </a:r>
          </a:p>
        </p:txBody>
      </p:sp>
      <p:sp>
        <p:nvSpPr>
          <p:cNvPr id="4" name="">
            <a:extLst xmlns:a="http://schemas.openxmlformats.org/drawingml/2006/main">
              <a:ext uri="{FF2B5EF4-FFF2-40B4-BE49-F238E27FC236}">
                <a16:creationId xmlns:a16="http://schemas.microsoft.com/office/drawing/2014/main" id="{0A70F401-3EB4-4932-AB13-57DDD66FDC17}"/>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La gare Saint-Lazare peinte par Claude Monet</a:t>
            </a:r>
          </a:p>
        </p:txBody>
      </p:sp>
      <p:sp>
        <p:nvSpPr>
          <p:cNvPr id="5" name="">
            <a:extLst xmlns:a="http://schemas.openxmlformats.org/drawingml/2006/main">
              <a:ext uri="{FF2B5EF4-FFF2-40B4-BE49-F238E27FC236}">
                <a16:creationId xmlns:a16="http://schemas.microsoft.com/office/drawing/2014/main" id="{A3345A66-C220-48D6-8C86-33E740606C28}"/>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Claude Monet, La Gare Saint-Lazare, 1877, huile sur toile, musée d’Orsay, RF 2775.</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57bf34b2a90d4fc3"/>
          <a:stretch xmlns:a="http://schemas.openxmlformats.org/drawingml/2006/main"/>
        </p:blipFill>
        <p:spPr>
          <a:xfrm xmlns:a="http://schemas.openxmlformats.org/drawingml/2006/main">
            <a:off x="428625" y="1949099"/>
            <a:ext cx="4429125" cy="3293176"/>
          </a:xfrm>
          <a:prstGeom xmlns:a="http://schemas.openxmlformats.org/drawingml/2006/main" prst="roundRect">
            <a:avLst>
              <a:gd name="adj" fmla="val 2824"/>
            </a:avLst>
          </a:prstGeom>
        </p:spPr>
      </p:pic>
      <p:sp>
        <p:nvSpPr>
          <p:cNvPr id="7" name="">
            <a:extLst xmlns:a="http://schemas.openxmlformats.org/drawingml/2006/main">
              <a:ext uri="{FF2B5EF4-FFF2-40B4-BE49-F238E27FC236}">
                <a16:creationId xmlns:a16="http://schemas.microsoft.com/office/drawing/2014/main" id="{F25446DF-54CE-479B-AE0E-2B3FB5E23671}"/>
              </a:ext>
            </a:extLst>
          </p:cNvPr>
          <p:cNvSpPr>
            <a:spLocks xmlns:a="http://schemas.openxmlformats.org/drawingml/2006/main" noGrp="1"/>
          </p:cNvSpPr>
          <p:nvPr/>
        </p:nvSpPr>
        <p:spPr>
          <a:xfrm xmlns:a="http://schemas.openxmlformats.org/drawingml/2006/main">
            <a:off x="428625" y="1571625"/>
            <a:ext cx="4429125" cy="4048125"/>
          </a:xfrm>
          <a:prstGeom xmlns:a="http://schemas.openxmlformats.org/drawingml/2006/main" prst="roundRect">
            <a:avLst>
              <a:gd name="adj" fmla="val 2824"/>
            </a:avLst>
          </a:prstGeom>
          <a:noFill xmlns:a="http://schemas.openxmlformats.org/drawingml/2006/main"/>
          <a:ln xmlns:a="http://schemas.openxmlformats.org/drawingml/2006/main" w="9525">
            <a:solidFill>
              <a:srgbClr val="D9B18D"/>
            </a:solidFill>
            <a:prstDash val="solid"/>
          </a:ln>
        </p:spPr>
      </p:sp>
      <p:sp>
        <p:nvSpPr>
          <p:cNvPr id="8" name="">
            <a:extLst xmlns:a="http://schemas.openxmlformats.org/drawingml/2006/main">
              <a:ext uri="{FF2B5EF4-FFF2-40B4-BE49-F238E27FC236}">
                <a16:creationId xmlns:a16="http://schemas.microsoft.com/office/drawing/2014/main" id="{60037407-6A17-4454-8570-E15143BAF83D}"/>
              </a:ext>
            </a:extLst>
          </p:cNvPr>
          <p:cNvSpPr>
            <a:spLocks xmlns:a="http://schemas.openxmlformats.org/drawingml/2006/main" noGrp="1"/>
          </p:cNvSpPr>
          <p:nvPr/>
        </p:nvSpPr>
        <p:spPr>
          <a:xfrm xmlns:a="http://schemas.openxmlformats.org/drawingml/2006/main">
            <a:off x="5029200" y="1571625"/>
            <a:ext cx="3429000" cy="4000500"/>
          </a:xfrm>
          <a:prstGeom xmlns:a="http://schemas.openxmlformats.org/drawingml/2006/main" prst="roundRect">
            <a:avLst>
              <a:gd name="adj" fmla="val 3333"/>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52400" tIns="142875" rIns="152400" bIns="142875" anchor="ctr">
            <a:normAutofit fontScale="100000"/>
          </a:bodyPr>
          <a:lstStyle xmlns:a="http://schemas.openxmlformats.org/drawingml/2006/main"/>
          <a:p xmlns:a="http://schemas.openxmlformats.org/drawingml/2006/main">
            <a:pPr algn="l">
              <a:defRPr sz="1200" b="0" i="0">
                <a:solidFill>
                  <a:srgbClr val="173B57"/>
                </a:solidFill>
                <a:latin typeface="Arial"/>
                <a:ea typeface="Arial"/>
                <a:cs typeface="Arial"/>
              </a:defRPr>
            </a:pPr>
            <a:r>
              <a:t>Repère de lecture vérifié : les locomotives à vapeur brûlent du charbon. Le tableau montre plusieurs voies sous une grande halle, des locomotives et d’importants nuages de vapeur. En France, le chemin de fer commence à se développer après 1830 ; un véritable réseau national se met en place sous le Second Empire (1852-1870).</a:t>
            </a:r>
          </a:p>
        </p:txBody>
      </p:sp>
      <p:sp>
        <p:nvSpPr>
          <p:cNvPr id="9" name="">
            <a:extLst xmlns:a="http://schemas.openxmlformats.org/drawingml/2006/main">
              <a:ext uri="{FF2B5EF4-FFF2-40B4-BE49-F238E27FC236}">
                <a16:creationId xmlns:a16="http://schemas.microsoft.com/office/drawing/2014/main" id="{4D7A4BDC-9B90-407F-80D4-BBBCBB0AE130}"/>
              </a:ext>
            </a:extLst>
          </p:cNvPr>
          <p:cNvSpPr>
            <a:spLocks xmlns:a="http://schemas.openxmlformats.org/drawingml/2006/main" noGrp="1"/>
          </p:cNvSpPr>
          <p:nvPr/>
        </p:nvSpPr>
        <p:spPr>
          <a:xfrm xmlns:a="http://schemas.openxmlformats.org/drawingml/2006/main">
            <a:off x="8648700" y="1571625"/>
            <a:ext cx="3143250" cy="4000500"/>
          </a:xfrm>
          <a:prstGeom xmlns:a="http://schemas.openxmlformats.org/drawingml/2006/main" prst="roundRect">
            <a:avLst>
              <a:gd name="adj" fmla="val 3636"/>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133350" tIns="123825" rIns="133350" bIns="123825" anchor="ctr">
            <a:normAutofit fontScale="100000"/>
          </a:bodyPr>
          <a:lstStyle xmlns:a="http://schemas.openxmlformats.org/drawingml/2006/main"/>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1. </a:t>
            </a:r>
            <a:r>
              <a:rPr b="1">
                <a:solidFill>
                  <a:srgbClr val="173B57"/>
                </a:solidFill>
              </a:rPr>
              <a:t>Identifie le document : qui l’a peint, en quelle année et quel lieu représente-t-il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2. </a:t>
            </a:r>
            <a:r>
              <a:rPr b="1">
                <a:solidFill>
                  <a:srgbClr val="173B57"/>
                </a:solidFill>
              </a:rPr>
              <a:t>Relève trois éléments visibles qui montrent l’importance du chemin de fer.</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3. </a:t>
            </a:r>
            <a:r>
              <a:rPr b="1">
                <a:solidFill>
                  <a:srgbClr val="173B57"/>
                </a:solidFill>
              </a:rPr>
              <a:t>Quelle énergie fait fonctionner les locomotives représentées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4. </a:t>
            </a:r>
            <a:r>
              <a:rPr b="1">
                <a:solidFill>
                  <a:srgbClr val="173B57"/>
                </a:solidFill>
              </a:rPr>
              <a:t>D’après le repère, comment le chemin de fer se développe-t-il entre 1830 et 1870 ?</a:t>
            </a:r>
          </a:p>
        </p:txBody>
      </p:sp>
      <p:sp>
        <p:nvSpPr>
          <p:cNvPr id="10" name="">
            <a:extLst xmlns:a="http://schemas.openxmlformats.org/drawingml/2006/main">
              <a:ext uri="{FF2B5EF4-FFF2-40B4-BE49-F238E27FC236}">
                <a16:creationId xmlns:a16="http://schemas.microsoft.com/office/drawing/2014/main" id="{166B0429-174D-4283-85C6-0CB9580E3322}"/>
              </a:ext>
            </a:extLst>
          </p:cNvPr>
          <p:cNvSpPr>
            <a:spLocks xmlns:a="http://schemas.openxmlformats.org/drawingml/2006/main" noGrp="1"/>
          </p:cNvSpPr>
          <p:nvPr/>
        </p:nvSpPr>
        <p:spPr>
          <a:xfrm xmlns:a="http://schemas.openxmlformats.org/drawingml/2006/main">
            <a:off x="476250" y="5715000"/>
            <a:ext cx="8001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77381"/>
          </a:bodyPr>
          <a:lstStyle xmlns:a="http://schemas.openxmlformats.org/drawingml/2006/main"/>
          <a:p xmlns:a="http://schemas.openxmlformats.org/drawingml/2006/main">
            <a:pPr algn="ctr">
              <a:defRPr sz="1050" b="1" i="0">
                <a:solidFill>
                  <a:srgbClr val="B64F16"/>
                </a:solidFill>
                <a:latin typeface="Arial"/>
                <a:ea typeface="Arial"/>
                <a:cs typeface="Arial"/>
              </a:defRPr>
            </a:pPr>
            <a:r>
              <a:t>Document patrimonial à observer + repère de lecture vérifié</a:t>
            </a:r>
          </a:p>
        </p:txBody>
      </p:sp>
      <p:sp>
        <p:nvSpPr>
          <p:cNvPr id="11" name="">
            <a:extLst xmlns:a="http://schemas.openxmlformats.org/drawingml/2006/main">
              <a:ext uri="{FF2B5EF4-FFF2-40B4-BE49-F238E27FC236}">
                <a16:creationId xmlns:a16="http://schemas.microsoft.com/office/drawing/2014/main" id="{A05D537B-A5A2-4FF1-B4B5-81736C43C37C}"/>
              </a:ext>
            </a:extLst>
          </p:cNvPr>
          <p:cNvSpPr>
            <a:spLocks xmlns:a="http://schemas.openxmlformats.org/drawingml/2006/main" noGrp="1"/>
          </p:cNvSpPr>
          <p:nvPr/>
        </p:nvSpPr>
        <p:spPr>
          <a:xfrm xmlns:a="http://schemas.openxmlformats.org/drawingml/2006/main">
            <a:off x="533400" y="6096000"/>
            <a:ext cx="111252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825" b="0" i="1">
                <a:solidFill>
                  <a:srgbClr val="5B6470"/>
                </a:solidFill>
                <a:latin typeface="Arial"/>
                <a:ea typeface="Arial"/>
                <a:cs typeface="Arial"/>
              </a:defRPr>
            </a:pPr>
            <a:r>
              <a:t>Source : Musée d’Orsay, notice de La Gare Saint-Lazare ; reproduction du tableau dans le domaine public via Wikimedia Commons, consulté le 23/08/2026.</a:t>
            </a:r>
          </a:p>
        </p:txBody>
      </p:sp>
      <p:sp>
        <p:nvSpPr>
          <p:cNvPr id="12" name="">
            <a:extLst xmlns:a="http://schemas.openxmlformats.org/drawingml/2006/main">
              <a:ext uri="{FF2B5EF4-FFF2-40B4-BE49-F238E27FC236}">
                <a16:creationId xmlns:a16="http://schemas.microsoft.com/office/drawing/2014/main" id="{8EBF982F-0B7B-4CCB-B42F-8CDC4798B2E7}"/>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3" name="">
            <a:extLst xmlns:a="http://schemas.openxmlformats.org/drawingml/2006/main">
              <a:ext uri="{FF2B5EF4-FFF2-40B4-BE49-F238E27FC236}">
                <a16:creationId xmlns:a16="http://schemas.microsoft.com/office/drawing/2014/main" id="{923D51A7-25DC-4D33-9632-EBD4B785249C}"/>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4" name="">
            <a:extLst xmlns:a="http://schemas.openxmlformats.org/drawingml/2006/main">
              <a:ext uri="{FF2B5EF4-FFF2-40B4-BE49-F238E27FC236}">
                <a16:creationId xmlns:a16="http://schemas.microsoft.com/office/drawing/2014/main" id="{B0609CDF-CD27-4DA6-BFDF-727A51209539}"/>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835577544"/>
      </p:ext>
    </p:extLst>
  </p:cSld>
</p:sld>
</file>

<file path=ppt/slides/slide4.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1E4880D-9014-43A5-BDAD-806CF5FCC11C}"/>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BCB2845D-B109-4D7F-ACB2-26281395DD2A}"/>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9944F508-0000-49E3-9A39-829CE5B3F816}"/>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CORRECTION · DOCUMENT 1</a:t>
            </a:r>
          </a:p>
        </p:txBody>
      </p:sp>
      <p:sp>
        <p:nvSpPr>
          <p:cNvPr id="4" name="">
            <a:extLst xmlns:a="http://schemas.openxmlformats.org/drawingml/2006/main">
              <a:ext uri="{FF2B5EF4-FFF2-40B4-BE49-F238E27FC236}">
                <a16:creationId xmlns:a16="http://schemas.microsoft.com/office/drawing/2014/main" id="{29965C27-AAE3-4CAF-BE9C-7BB05505416C}"/>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Correction — ce que prouve DOCUMENT 1</a:t>
            </a:r>
          </a:p>
        </p:txBody>
      </p:sp>
      <p:sp>
        <p:nvSpPr>
          <p:cNvPr id="5" name="">
            <a:extLst xmlns:a="http://schemas.openxmlformats.org/drawingml/2006/main">
              <a:ext uri="{FF2B5EF4-FFF2-40B4-BE49-F238E27FC236}">
                <a16:creationId xmlns:a16="http://schemas.microsoft.com/office/drawing/2014/main" id="{EA8F6299-74E7-489F-9D99-522D540BCB38}"/>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Chaque réponse est reliée à un indice visible ou à une citation du support.</a:t>
            </a:r>
          </a:p>
        </p:txBody>
      </p:sp>
      <p:sp>
        <p:nvSpPr>
          <p:cNvPr id="6" name="">
            <a:extLst xmlns:a="http://schemas.openxmlformats.org/drawingml/2006/main">
              <a:ext uri="{FF2B5EF4-FFF2-40B4-BE49-F238E27FC236}">
                <a16:creationId xmlns:a16="http://schemas.microsoft.com/office/drawing/2014/main" id="{6A48E30E-316A-487E-A65D-3888E79EA87A}"/>
              </a:ext>
            </a:extLst>
          </p:cNvPr>
          <p:cNvSpPr>
            <a:spLocks xmlns:a="http://schemas.openxmlformats.org/drawingml/2006/main" noGrp="1"/>
          </p:cNvSpPr>
          <p:nvPr/>
        </p:nvSpPr>
        <p:spPr>
          <a:xfrm xmlns:a="http://schemas.openxmlformats.org/drawingml/2006/main">
            <a:off x="523875" y="1571625"/>
            <a:ext cx="6858000" cy="3857625"/>
          </a:xfrm>
          <a:prstGeom xmlns:a="http://schemas.openxmlformats.org/drawingml/2006/main" prst="roundRect">
            <a:avLst>
              <a:gd name="adj" fmla="val 2963"/>
            </a:avLst>
          </a:prstGeom>
          <a:solidFill xmlns:a="http://schemas.openxmlformats.org/drawingml/2006/main">
            <a:srgbClr val="FFFDF8"/>
          </a:solidFill>
          <a:ln xmlns:a="http://schemas.openxmlformats.org/drawingml/2006/main" w="19050">
            <a:solidFill>
              <a:srgbClr val="2E7D32"/>
            </a:solidFill>
            <a:prstDash val="solid"/>
          </a:ln>
        </p:spPr>
        <p:txBody>
          <a:bodyPr xmlns:a="http://schemas.openxmlformats.org/drawingml/2006/main" wrap="square" lIns="190500" tIns="171450" rIns="190500" bIns="171450" anchor="ctr">
            <a:normAutofit fontScale="100000"/>
          </a:bodyPr>
          <a:lstStyle xmlns:a="http://schemas.openxmlformats.org/drawingml/2006/main"/>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1. </a:t>
            </a:r>
            <a:r>
              <a:rPr b="0">
                <a:solidFill>
                  <a:srgbClr val="2E7D32"/>
                </a:solidFill>
              </a:rPr>
              <a:t>Claude Monet a peint en 1877 la gare Saint-Lazare à Paris.</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2. </a:t>
            </a:r>
            <a:r>
              <a:rPr b="0">
                <a:solidFill>
                  <a:srgbClr val="2E7D32"/>
                </a:solidFill>
              </a:rPr>
              <a:t>On peut relever les voies, plusieurs locomotives, la grande halle et les nuages de vapeur.</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3. </a:t>
            </a:r>
            <a:r>
              <a:rPr b="0">
                <a:solidFill>
                  <a:srgbClr val="2E7D32"/>
                </a:solidFill>
              </a:rPr>
              <a:t>Les locomotives fonctionnent grâce au charbon et à la vapeur.</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4. </a:t>
            </a:r>
            <a:r>
              <a:rPr b="0">
                <a:solidFill>
                  <a:srgbClr val="2E7D32"/>
                </a:solidFill>
              </a:rPr>
              <a:t>Après des débuts dans les années 1830, un véritable réseau national se met en place sous le Second Empire.</a:t>
            </a:r>
          </a:p>
        </p:txBody>
      </p:sp>
      <p:sp>
        <p:nvSpPr>
          <p:cNvPr id="7" name="">
            <a:extLst xmlns:a="http://schemas.openxmlformats.org/drawingml/2006/main">
              <a:ext uri="{FF2B5EF4-FFF2-40B4-BE49-F238E27FC236}">
                <a16:creationId xmlns:a16="http://schemas.microsoft.com/office/drawing/2014/main" id="{58519B7B-3094-49F9-99BD-E50422C2E02E}"/>
              </a:ext>
            </a:extLst>
          </p:cNvPr>
          <p:cNvSpPr>
            <a:spLocks xmlns:a="http://schemas.openxmlformats.org/drawingml/2006/main" noGrp="1"/>
          </p:cNvSpPr>
          <p:nvPr/>
        </p:nvSpPr>
        <p:spPr>
          <a:xfrm xmlns:a="http://schemas.openxmlformats.org/drawingml/2006/main">
            <a:off x="7715250" y="1666875"/>
            <a:ext cx="3524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275" b="1" i="0">
                <a:solidFill>
                  <a:srgbClr val="B64F16"/>
                </a:solidFill>
                <a:latin typeface="Arial"/>
                <a:ea typeface="Arial"/>
                <a:cs typeface="Arial"/>
              </a:defRPr>
            </a:pPr>
            <a:r>
              <a:t>PREUVES DANS LE DOCUMENT</a:t>
            </a:r>
          </a:p>
        </p:txBody>
      </p:sp>
      <p:sp>
        <p:nvSpPr>
          <p:cNvPr id="8" name="">
            <a:extLst xmlns:a="http://schemas.openxmlformats.org/drawingml/2006/main">
              <a:ext uri="{FF2B5EF4-FFF2-40B4-BE49-F238E27FC236}">
                <a16:creationId xmlns:a16="http://schemas.microsoft.com/office/drawing/2014/main" id="{10656D5C-5296-4E3E-B20C-34EFBF0D57B7}"/>
              </a:ext>
            </a:extLst>
          </p:cNvPr>
          <p:cNvSpPr>
            <a:spLocks xmlns:a="http://schemas.openxmlformats.org/drawingml/2006/main" noGrp="1"/>
          </p:cNvSpPr>
          <p:nvPr/>
        </p:nvSpPr>
        <p:spPr>
          <a:xfrm xmlns:a="http://schemas.openxmlformats.org/drawingml/2006/main">
            <a:off x="7620000" y="2000250"/>
            <a:ext cx="3810000" cy="2857500"/>
          </a:xfrm>
          <a:prstGeom xmlns:a="http://schemas.openxmlformats.org/drawingml/2006/main" prst="roundRect">
            <a:avLst>
              <a:gd name="adj" fmla="val 4000"/>
            </a:avLst>
          </a:prstGeom>
          <a:solidFill xmlns:a="http://schemas.openxmlformats.org/drawingml/2006/main">
            <a:srgbClr val="F7E3CC"/>
          </a:solidFill>
          <a:ln xmlns:a="http://schemas.openxmlformats.org/drawingml/2006/main" w="9525">
            <a:solidFill>
              <a:srgbClr val="E77D22"/>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La légende donne Monet, 1877 et la gare Saint-Lazare.</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Ces éléments sont visibles dans le tableau et nommés dans le repère.</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 repère de lecture associe charbon et locomotives à vapeur.</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 repère donne les deux étapes : développement après 1830 puis réseau national entre 1852 et 1870.</a:t>
            </a:r>
          </a:p>
        </p:txBody>
      </p:sp>
      <p:sp>
        <p:nvSpPr>
          <p:cNvPr id="9" name="">
            <a:extLst xmlns:a="http://schemas.openxmlformats.org/drawingml/2006/main">
              <a:ext uri="{FF2B5EF4-FFF2-40B4-BE49-F238E27FC236}">
                <a16:creationId xmlns:a16="http://schemas.microsoft.com/office/drawing/2014/main" id="{4659EE56-9C46-4E79-BE32-E30324D0D41C}"/>
              </a:ext>
            </a:extLst>
          </p:cNvPr>
          <p:cNvSpPr>
            <a:spLocks xmlns:a="http://schemas.openxmlformats.org/drawingml/2006/main" noGrp="1"/>
          </p:cNvSpPr>
          <p:nvPr/>
        </p:nvSpPr>
        <p:spPr>
          <a:xfrm xmlns:a="http://schemas.openxmlformats.org/drawingml/2006/main">
            <a:off x="714375" y="5619750"/>
            <a:ext cx="10763250" cy="609600"/>
          </a:xfrm>
          <a:prstGeom xmlns:a="http://schemas.openxmlformats.org/drawingml/2006/main" prst="roundRect">
            <a:avLst>
              <a:gd name="adj" fmla="val 12500"/>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152400" tIns="95250" rIns="152400" bIns="95250" anchor="ctr">
            <a:normAutofit fontScale="82437"/>
          </a:bodyPr>
          <a:lstStyle xmlns:a="http://schemas.openxmlformats.org/drawingml/2006/main"/>
          <a:p xmlns:a="http://schemas.openxmlformats.org/drawingml/2006/main">
            <a:pPr algn="ctr">
              <a:defRPr sz="1500" b="0" i="0">
                <a:solidFill>
                  <a:srgbClr val="173B57"/>
                </a:solidFill>
                <a:latin typeface="Arial"/>
                <a:ea typeface="Arial"/>
                <a:cs typeface="Arial"/>
              </a:defRPr>
            </a:pPr>
            <a:r>
              <a:rPr b="1">
                <a:solidFill>
                  <a:srgbClr val="2E7D32"/>
                </a:solidFill>
              </a:rPr>
              <a:t>À retenir : </a:t>
            </a:r>
            <a:r>
              <a:rPr b="1">
                <a:solidFill>
                  <a:srgbClr val="2E7D32"/>
                </a:solidFill>
              </a:rPr>
              <a:t>Le charbon et la vapeur permettent le développement du chemin de fer, de grandes gares et d’un réseau national reliant les villes.</a:t>
            </a:r>
          </a:p>
        </p:txBody>
      </p:sp>
      <p:sp>
        <p:nvSpPr>
          <p:cNvPr id="10" name="">
            <a:extLst xmlns:a="http://schemas.openxmlformats.org/drawingml/2006/main">
              <a:ext uri="{FF2B5EF4-FFF2-40B4-BE49-F238E27FC236}">
                <a16:creationId xmlns:a16="http://schemas.microsoft.com/office/drawing/2014/main" id="{F9E2D47E-BB32-4040-AC80-18B013B0BFE2}"/>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B12A8161-C38D-4714-927C-11634BD9A5B9}"/>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2" name="">
            <a:extLst xmlns:a="http://schemas.openxmlformats.org/drawingml/2006/main">
              <a:ext uri="{FF2B5EF4-FFF2-40B4-BE49-F238E27FC236}">
                <a16:creationId xmlns:a16="http://schemas.microsoft.com/office/drawing/2014/main" id="{482BFC0D-0459-4DC5-A0DE-9CD674A96026}"/>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25626470"/>
      </p:ext>
    </p:extLst>
  </p:cSld>
</p:sld>
</file>

<file path=ppt/slides/slide5.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7036871-15DB-4E7E-87A1-9B6AA7F46C5F}"/>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E26F4DF5-C3C7-4CBD-A46A-CF7700CF1EC5}"/>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FDD370F2-C7E0-4E99-92D5-8ECD4969F31E}"/>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RÉCIT · PHASE 2</a:t>
            </a:r>
          </a:p>
        </p:txBody>
      </p:sp>
      <p:sp>
        <p:nvSpPr>
          <p:cNvPr id="4" name="">
            <a:extLst xmlns:a="http://schemas.openxmlformats.org/drawingml/2006/main">
              <a:ext uri="{FF2B5EF4-FFF2-40B4-BE49-F238E27FC236}">
                <a16:creationId xmlns:a16="http://schemas.microsoft.com/office/drawing/2014/main" id="{DAD37599-F8D5-4BFB-846D-3EFE8DBB6429}"/>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Une voiture sans cheval : quelle nouvelle énergie ?</a:t>
            </a:r>
          </a:p>
        </p:txBody>
      </p:sp>
      <p:sp>
        <p:nvSpPr>
          <p:cNvPr id="5" name="">
            <a:extLst xmlns:a="http://schemas.openxmlformats.org/drawingml/2006/main">
              <a:ext uri="{FF2B5EF4-FFF2-40B4-BE49-F238E27FC236}">
                <a16:creationId xmlns:a16="http://schemas.microsoft.com/office/drawing/2014/main" id="{C9694395-83FA-4666-A2F1-516D605B2FC6}"/>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À raconter comme une histoire ; suspendre le récit avant de montrer le document.</a:t>
            </a:r>
          </a:p>
        </p:txBody>
      </p:sp>
      <p:sp>
        <p:nvSpPr>
          <p:cNvPr id="6" name="">
            <a:extLst xmlns:a="http://schemas.openxmlformats.org/drawingml/2006/main">
              <a:ext uri="{FF2B5EF4-FFF2-40B4-BE49-F238E27FC236}">
                <a16:creationId xmlns:a16="http://schemas.microsoft.com/office/drawing/2014/main" id="{7C883F19-6C27-4F93-B688-4A5EEFED22E9}"/>
              </a:ext>
            </a:extLst>
          </p:cNvPr>
          <p:cNvSpPr>
            <a:spLocks xmlns:a="http://schemas.openxmlformats.org/drawingml/2006/main" noGrp="1"/>
          </p:cNvSpPr>
          <p:nvPr/>
        </p:nvSpPr>
        <p:spPr>
          <a:xfrm xmlns:a="http://schemas.openxmlformats.org/drawingml/2006/main">
            <a:off x="704850" y="1571625"/>
            <a:ext cx="10782300" cy="3143250"/>
          </a:xfrm>
          <a:prstGeom xmlns:a="http://schemas.openxmlformats.org/drawingml/2006/main" prst="roundRect">
            <a:avLst>
              <a:gd name="adj" fmla="val 4848"/>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85750" tIns="228600" rIns="285750" bIns="228600" anchor="ctr">
            <a:normAutofit fontScale="100000"/>
          </a:bodyPr>
          <a:lstStyle xmlns:a="http://schemas.openxmlformats.org/drawingml/2006/main"/>
          <a:p xmlns:a="http://schemas.openxmlformats.org/drawingml/2006/main">
            <a:pPr algn="l">
              <a:defRPr sz="2025" b="0" i="0">
                <a:solidFill>
                  <a:srgbClr val="173B57"/>
                </a:solidFill>
                <a:latin typeface="Arial"/>
                <a:ea typeface="Arial"/>
                <a:cs typeface="Arial"/>
              </a:defRPr>
            </a:pPr>
            <a:r>
              <a:t>Quinze ans après le tableau de Monet, de nouveaux objets de transport apparaissent dans les collections industrielles. L’un est un moteur, l’autre un véhicule. Leur étude doit révéler quelle énergie ils utilisent et quelle mobilité nouvelle ils rendent possible à la fin du siècle.</a:t>
            </a:r>
          </a:p>
        </p:txBody>
      </p:sp>
      <p:sp>
        <p:nvSpPr>
          <p:cNvPr id="7" name="">
            <a:extLst xmlns:a="http://schemas.openxmlformats.org/drawingml/2006/main">
              <a:ext uri="{FF2B5EF4-FFF2-40B4-BE49-F238E27FC236}">
                <a16:creationId xmlns:a16="http://schemas.microsoft.com/office/drawing/2014/main" id="{AA976210-56BD-4E06-9733-F59B4B37741C}"/>
              </a:ext>
            </a:extLst>
          </p:cNvPr>
          <p:cNvSpPr>
            <a:spLocks xmlns:a="http://schemas.openxmlformats.org/drawingml/2006/main" noGrp="1"/>
          </p:cNvSpPr>
          <p:nvPr/>
        </p:nvSpPr>
        <p:spPr>
          <a:xfrm xmlns:a="http://schemas.openxmlformats.org/drawingml/2006/main">
            <a:off x="685800" y="5000625"/>
            <a:ext cx="10820400" cy="914400"/>
          </a:xfrm>
          <a:prstGeom xmlns:a="http://schemas.openxmlformats.org/drawingml/2006/main" prst="roundRect">
            <a:avLst>
              <a:gd name="adj" fmla="val 12500"/>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71450" tIns="114300" rIns="171450" bIns="114300" anchor="ctr">
            <a:normAutofit fontScale="100000"/>
          </a:bodyPr>
          <a:lstStyle xmlns:a="http://schemas.openxmlformats.org/drawingml/2006/main"/>
          <a:p xmlns:a="http://schemas.openxmlformats.org/drawingml/2006/main">
            <a:pPr algn="l">
              <a:defRPr sz="1725" b="0" i="0">
                <a:solidFill>
                  <a:srgbClr val="173B57"/>
                </a:solidFill>
                <a:latin typeface="Arial"/>
                <a:ea typeface="Arial"/>
                <a:cs typeface="Arial"/>
              </a:defRPr>
            </a:pPr>
            <a:r>
              <a:rPr b="1">
                <a:solidFill>
                  <a:srgbClr val="C53D32"/>
                </a:solidFill>
              </a:rPr>
              <a:t>QUESTION-PROBLÈME  </a:t>
            </a:r>
            <a:r>
              <a:rPr b="1">
                <a:solidFill>
                  <a:srgbClr val="173B57"/>
                </a:solidFill>
              </a:rPr>
              <a:t>Quelle énergie fait avancer les premières automobiles et que permet leur moteur ?</a:t>
            </a:r>
          </a:p>
        </p:txBody>
      </p:sp>
      <p:sp>
        <p:nvSpPr>
          <p:cNvPr id="8" name="">
            <a:extLst xmlns:a="http://schemas.openxmlformats.org/drawingml/2006/main">
              <a:ext uri="{FF2B5EF4-FFF2-40B4-BE49-F238E27FC236}">
                <a16:creationId xmlns:a16="http://schemas.microsoft.com/office/drawing/2014/main" id="{A87F0FFE-6C6D-47A2-AAC8-69B984A39592}"/>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9" name="">
            <a:extLst xmlns:a="http://schemas.openxmlformats.org/drawingml/2006/main">
              <a:ext uri="{FF2B5EF4-FFF2-40B4-BE49-F238E27FC236}">
                <a16:creationId xmlns:a16="http://schemas.microsoft.com/office/drawing/2014/main" id="{C2A389BD-70EF-4FB8-91E1-7AABEB97150E}"/>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0" name="">
            <a:extLst xmlns:a="http://schemas.openxmlformats.org/drawingml/2006/main">
              <a:ext uri="{FF2B5EF4-FFF2-40B4-BE49-F238E27FC236}">
                <a16:creationId xmlns:a16="http://schemas.microsoft.com/office/drawing/2014/main" id="{0BCBE38C-D70D-4FFC-8EE3-CA475BFCAD65}"/>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2097586466"/>
      </p:ext>
    </p:extLst>
  </p:cSld>
</p:sld>
</file>

<file path=ppt/slides/slide6.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495BA71-7B31-41D6-A1E6-2E7DBB8A6B26}"/>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9CA54CD0-8105-4A83-A658-E44A327A4E6A}"/>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7CD38F41-0E59-4667-A2D8-DC3B3245CC0A}"/>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DOCUMENTS AUTHENTIQUES · DOCUMENTS 2A ET 2B</a:t>
            </a:r>
          </a:p>
        </p:txBody>
      </p:sp>
      <p:sp>
        <p:nvSpPr>
          <p:cNvPr id="4" name="">
            <a:extLst xmlns:a="http://schemas.openxmlformats.org/drawingml/2006/main">
              <a:ext uri="{FF2B5EF4-FFF2-40B4-BE49-F238E27FC236}">
                <a16:creationId xmlns:a16="http://schemas.microsoft.com/office/drawing/2014/main" id="{DBCF7AB7-2004-4B66-A022-0F6BE22A07DA}"/>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Un moteur à pétrole et une Peugeot Type 3</a:t>
            </a:r>
          </a:p>
        </p:txBody>
      </p:sp>
      <p:sp>
        <p:nvSpPr>
          <p:cNvPr id="5" name="">
            <a:extLst xmlns:a="http://schemas.openxmlformats.org/drawingml/2006/main">
              <a:ext uri="{FF2B5EF4-FFF2-40B4-BE49-F238E27FC236}">
                <a16:creationId xmlns:a16="http://schemas.microsoft.com/office/drawing/2014/main" id="{FC26206C-55D9-4F02-82AC-3574BAABD4FB}"/>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Moteur monocylindre à pétrole De Dion-Bouton, 1895, inv. 13170 ; quadricycle Peugeot Type 3, 1892, inv. 16593, Musée des Arts et Métiers.</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820e1060ecd54659"/>
          <a:stretch xmlns:a="http://schemas.openxmlformats.org/drawingml/2006/main"/>
        </p:blipFill>
        <p:spPr>
          <a:xfrm xmlns:a="http://schemas.openxmlformats.org/drawingml/2006/main">
            <a:off x="361950" y="1958935"/>
            <a:ext cx="2190750" cy="3225879"/>
          </a:xfrm>
          <a:prstGeom xmlns:a="http://schemas.openxmlformats.org/drawingml/2006/main" prst="roundRect">
            <a:avLst>
              <a:gd name="adj" fmla="val 5217"/>
            </a:avLst>
          </a:prstGeom>
        </p:spPr>
      </p:pic>
      <p:sp>
        <p:nvSpPr>
          <p:cNvPr id="7" name="">
            <a:extLst xmlns:a="http://schemas.openxmlformats.org/drawingml/2006/main">
              <a:ext uri="{FF2B5EF4-FFF2-40B4-BE49-F238E27FC236}">
                <a16:creationId xmlns:a16="http://schemas.microsoft.com/office/drawing/2014/main" id="{4BEE1240-916B-4EC0-A99D-6C21E6F3DB5D}"/>
              </a:ext>
            </a:extLst>
          </p:cNvPr>
          <p:cNvSpPr>
            <a:spLocks xmlns:a="http://schemas.openxmlformats.org/drawingml/2006/main" noGrp="1"/>
          </p:cNvSpPr>
          <p:nvPr/>
        </p:nvSpPr>
        <p:spPr>
          <a:xfrm xmlns:a="http://schemas.openxmlformats.org/drawingml/2006/main">
            <a:off x="361950" y="1571625"/>
            <a:ext cx="2190750" cy="4000500"/>
          </a:xfrm>
          <a:prstGeom xmlns:a="http://schemas.openxmlformats.org/drawingml/2006/main" prst="roundRect">
            <a:avLst>
              <a:gd name="adj" fmla="val 5217"/>
            </a:avLst>
          </a:prstGeom>
          <a:noFill xmlns:a="http://schemas.openxmlformats.org/drawingml/2006/main"/>
          <a:ln xmlns:a="http://schemas.openxmlformats.org/drawingml/2006/main" w="9525">
            <a:solidFill>
              <a:srgbClr val="D9B18D"/>
            </a:solidFill>
            <a:prstDash val="solid"/>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c1bf436e7f894e60"/>
          <a:stretch xmlns:a="http://schemas.openxmlformats.org/drawingml/2006/main"/>
        </p:blipFill>
        <p:spPr>
          <a:xfrm xmlns:a="http://schemas.openxmlformats.org/drawingml/2006/main">
            <a:off x="2647950" y="1926074"/>
            <a:ext cx="2190750" cy="3291602"/>
          </a:xfrm>
          <a:prstGeom xmlns:a="http://schemas.openxmlformats.org/drawingml/2006/main" prst="roundRect">
            <a:avLst>
              <a:gd name="adj" fmla="val 5217"/>
            </a:avLst>
          </a:prstGeom>
        </p:spPr>
      </p:pic>
      <p:sp>
        <p:nvSpPr>
          <p:cNvPr id="9" name="">
            <a:extLst xmlns:a="http://schemas.openxmlformats.org/drawingml/2006/main">
              <a:ext uri="{FF2B5EF4-FFF2-40B4-BE49-F238E27FC236}">
                <a16:creationId xmlns:a16="http://schemas.microsoft.com/office/drawing/2014/main" id="{695A2E73-4EAC-4356-AA14-44CD683C3ABC}"/>
              </a:ext>
            </a:extLst>
          </p:cNvPr>
          <p:cNvSpPr>
            <a:spLocks xmlns:a="http://schemas.openxmlformats.org/drawingml/2006/main" noGrp="1"/>
          </p:cNvSpPr>
          <p:nvPr/>
        </p:nvSpPr>
        <p:spPr>
          <a:xfrm xmlns:a="http://schemas.openxmlformats.org/drawingml/2006/main">
            <a:off x="2647950" y="1571625"/>
            <a:ext cx="2190750" cy="4000500"/>
          </a:xfrm>
          <a:prstGeom xmlns:a="http://schemas.openxmlformats.org/drawingml/2006/main" prst="roundRect">
            <a:avLst>
              <a:gd name="adj" fmla="val 5217"/>
            </a:avLst>
          </a:prstGeom>
          <a:noFill xmlns:a="http://schemas.openxmlformats.org/drawingml/2006/main"/>
          <a:ln xmlns:a="http://schemas.openxmlformats.org/drawingml/2006/main" w="9525">
            <a:solidFill>
              <a:srgbClr val="D9B18D"/>
            </a:solidFill>
            <a:prstDash val="solid"/>
          </a:ln>
        </p:spPr>
      </p:sp>
      <p:sp>
        <p:nvSpPr>
          <p:cNvPr id="10" name="">
            <a:extLst xmlns:a="http://schemas.openxmlformats.org/drawingml/2006/main">
              <a:ext uri="{FF2B5EF4-FFF2-40B4-BE49-F238E27FC236}">
                <a16:creationId xmlns:a16="http://schemas.microsoft.com/office/drawing/2014/main" id="{7813F3D3-DF65-4332-AD8A-027C6C5A0D5D}"/>
              </a:ext>
            </a:extLst>
          </p:cNvPr>
          <p:cNvSpPr>
            <a:spLocks xmlns:a="http://schemas.openxmlformats.org/drawingml/2006/main" noGrp="1"/>
          </p:cNvSpPr>
          <p:nvPr/>
        </p:nvSpPr>
        <p:spPr>
          <a:xfrm xmlns:a="http://schemas.openxmlformats.org/drawingml/2006/main">
            <a:off x="5029200" y="1571625"/>
            <a:ext cx="3429000" cy="4000500"/>
          </a:xfrm>
          <a:prstGeom xmlns:a="http://schemas.openxmlformats.org/drawingml/2006/main" prst="roundRect">
            <a:avLst>
              <a:gd name="adj" fmla="val 3333"/>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52400" tIns="142875" rIns="152400" bIns="142875" anchor="ctr">
            <a:normAutofit fontScale="100000"/>
          </a:bodyPr>
          <a:lstStyle xmlns:a="http://schemas.openxmlformats.org/drawingml/2006/main"/>
          <a:p xmlns:a="http://schemas.openxmlformats.org/drawingml/2006/main">
            <a:pPr algn="l">
              <a:defRPr sz="1200" b="0" i="0">
                <a:solidFill>
                  <a:srgbClr val="173B57"/>
                </a:solidFill>
                <a:latin typeface="Arial"/>
                <a:ea typeface="Arial"/>
                <a:cs typeface="Arial"/>
              </a:defRPr>
            </a:pPr>
            <a:r>
              <a:t>Le moteur de 1895 fonctionne au pétrole. Il pèse 25 kg et développe 1,5 cheval ; il peut équiper des véhicules. La Peugeot Type 3 de 1892 est une des premières automobiles produites en série par Peugeot ; son moteur utilise un carburant issu du pétrole.</a:t>
            </a:r>
          </a:p>
        </p:txBody>
      </p:sp>
      <p:sp>
        <p:nvSpPr>
          <p:cNvPr id="11" name="">
            <a:extLst xmlns:a="http://schemas.openxmlformats.org/drawingml/2006/main">
              <a:ext uri="{FF2B5EF4-FFF2-40B4-BE49-F238E27FC236}">
                <a16:creationId xmlns:a16="http://schemas.microsoft.com/office/drawing/2014/main" id="{68BC2425-CBD1-43A0-B653-98853FCAE17D}"/>
              </a:ext>
            </a:extLst>
          </p:cNvPr>
          <p:cNvSpPr>
            <a:spLocks xmlns:a="http://schemas.openxmlformats.org/drawingml/2006/main" noGrp="1"/>
          </p:cNvSpPr>
          <p:nvPr/>
        </p:nvSpPr>
        <p:spPr>
          <a:xfrm xmlns:a="http://schemas.openxmlformats.org/drawingml/2006/main">
            <a:off x="8648700" y="1571625"/>
            <a:ext cx="3143250" cy="4000500"/>
          </a:xfrm>
          <a:prstGeom xmlns:a="http://schemas.openxmlformats.org/drawingml/2006/main" prst="roundRect">
            <a:avLst>
              <a:gd name="adj" fmla="val 3636"/>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133350" tIns="123825" rIns="133350" bIns="123825" anchor="ctr">
            <a:normAutofit fontScale="100000"/>
          </a:bodyPr>
          <a:lstStyle xmlns:a="http://schemas.openxmlformats.org/drawingml/2006/main"/>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1. </a:t>
            </a:r>
            <a:r>
              <a:rPr b="1">
                <a:solidFill>
                  <a:srgbClr val="173B57"/>
                </a:solidFill>
              </a:rPr>
              <a:t>Identifie les deux objets et donne leur date.</a:t>
            </a:r>
          </a:p>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2. </a:t>
            </a:r>
            <a:r>
              <a:rPr b="1">
                <a:solidFill>
                  <a:srgbClr val="173B57"/>
                </a:solidFill>
              </a:rPr>
              <a:t>Quelle énergie utilise le moteur de 1895 ?</a:t>
            </a:r>
          </a:p>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3. </a:t>
            </a:r>
            <a:r>
              <a:rPr b="1">
                <a:solidFill>
                  <a:srgbClr val="173B57"/>
                </a:solidFill>
              </a:rPr>
              <a:t>Quel nouveau moyen de transport ce moteur peut-il faire avancer ?</a:t>
            </a:r>
          </a:p>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4. </a:t>
            </a:r>
            <a:r>
              <a:rPr b="1">
                <a:solidFill>
                  <a:srgbClr val="173B57"/>
                </a:solidFill>
              </a:rPr>
              <a:t>Place 1877, 1892 et 1895 sur une frise puis associe chaque date à son document.</a:t>
            </a:r>
          </a:p>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5. </a:t>
            </a:r>
            <a:r>
              <a:rPr b="1">
                <a:solidFill>
                  <a:srgbClr val="173B57"/>
                </a:solidFill>
              </a:rPr>
              <a:t>Quelle différence de mobilité existe entre le train et l’automobile ?</a:t>
            </a:r>
          </a:p>
        </p:txBody>
      </p:sp>
      <p:sp>
        <p:nvSpPr>
          <p:cNvPr id="12" name="">
            <a:extLst xmlns:a="http://schemas.openxmlformats.org/drawingml/2006/main">
              <a:ext uri="{FF2B5EF4-FFF2-40B4-BE49-F238E27FC236}">
                <a16:creationId xmlns:a16="http://schemas.microsoft.com/office/drawing/2014/main" id="{9C5DFCAC-A2E3-4C9E-BC0E-95F71F677155}"/>
              </a:ext>
            </a:extLst>
          </p:cNvPr>
          <p:cNvSpPr>
            <a:spLocks xmlns:a="http://schemas.openxmlformats.org/drawingml/2006/main" noGrp="1"/>
          </p:cNvSpPr>
          <p:nvPr/>
        </p:nvSpPr>
        <p:spPr>
          <a:xfrm xmlns:a="http://schemas.openxmlformats.org/drawingml/2006/main">
            <a:off x="476250" y="5715000"/>
            <a:ext cx="8001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77381"/>
          </a:bodyPr>
          <a:lstStyle xmlns:a="http://schemas.openxmlformats.org/drawingml/2006/main"/>
          <a:p xmlns:a="http://schemas.openxmlformats.org/drawingml/2006/main">
            <a:pPr algn="ctr">
              <a:defRPr sz="1050" b="1" i="0">
                <a:solidFill>
                  <a:srgbClr val="B64F16"/>
                </a:solidFill>
                <a:latin typeface="Arial"/>
                <a:ea typeface="Arial"/>
                <a:cs typeface="Arial"/>
              </a:defRPr>
            </a:pPr>
            <a:r>
              <a:t>Document patrimonial à observer + repère de lecture vérifié</a:t>
            </a:r>
          </a:p>
        </p:txBody>
      </p:sp>
      <p:sp>
        <p:nvSpPr>
          <p:cNvPr id="13" name="">
            <a:extLst xmlns:a="http://schemas.openxmlformats.org/drawingml/2006/main">
              <a:ext uri="{FF2B5EF4-FFF2-40B4-BE49-F238E27FC236}">
                <a16:creationId xmlns:a16="http://schemas.microsoft.com/office/drawing/2014/main" id="{E11CD0BF-C263-455B-96CD-BF6305FC27F7}"/>
              </a:ext>
            </a:extLst>
          </p:cNvPr>
          <p:cNvSpPr>
            <a:spLocks xmlns:a="http://schemas.openxmlformats.org/drawingml/2006/main" noGrp="1"/>
          </p:cNvSpPr>
          <p:nvPr/>
        </p:nvSpPr>
        <p:spPr>
          <a:xfrm xmlns:a="http://schemas.openxmlformats.org/drawingml/2006/main">
            <a:off x="533400" y="6096000"/>
            <a:ext cx="111252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825" b="0" i="1">
                <a:solidFill>
                  <a:srgbClr val="5B6470"/>
                </a:solidFill>
                <a:latin typeface="Arial"/>
                <a:ea typeface="Arial"/>
                <a:cs typeface="Arial"/>
              </a:defRPr>
            </a:pPr>
            <a:r>
              <a:t>Source : Musée des Arts et Métiers-Cnam, Moteur monocylindre à pétrole et Quadricycle Peugeot Type 3, consulté le 23/08/2026.</a:t>
            </a:r>
          </a:p>
        </p:txBody>
      </p:sp>
      <p:sp>
        <p:nvSpPr>
          <p:cNvPr id="14" name="">
            <a:extLst xmlns:a="http://schemas.openxmlformats.org/drawingml/2006/main">
              <a:ext uri="{FF2B5EF4-FFF2-40B4-BE49-F238E27FC236}">
                <a16:creationId xmlns:a16="http://schemas.microsoft.com/office/drawing/2014/main" id="{447D4E8F-C3A5-45B9-8805-8B9548D24613}"/>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5" name="">
            <a:extLst xmlns:a="http://schemas.openxmlformats.org/drawingml/2006/main">
              <a:ext uri="{FF2B5EF4-FFF2-40B4-BE49-F238E27FC236}">
                <a16:creationId xmlns:a16="http://schemas.microsoft.com/office/drawing/2014/main" id="{48AA2ACC-10BB-4675-A965-F06A946D8731}"/>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6" name="">
            <a:extLst xmlns:a="http://schemas.openxmlformats.org/drawingml/2006/main">
              <a:ext uri="{FF2B5EF4-FFF2-40B4-BE49-F238E27FC236}">
                <a16:creationId xmlns:a16="http://schemas.microsoft.com/office/drawing/2014/main" id="{6D0E536D-E551-40D5-ACB3-774310C08298}"/>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243434979"/>
      </p:ext>
    </p:extLst>
  </p:cSld>
</p:sld>
</file>

<file path=ppt/slides/slide7.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35863BA3-17FA-47F1-9B6A-35DE20BC1901}"/>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B6E6190E-2C5E-44BA-8583-0C2F7F04B591}"/>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A61D2A44-FD21-4C48-BDE9-D7C08AE75740}"/>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CORRECTION · DOCUMENTS 2A ET 2B</a:t>
            </a:r>
          </a:p>
        </p:txBody>
      </p:sp>
      <p:sp>
        <p:nvSpPr>
          <p:cNvPr id="4" name="">
            <a:extLst xmlns:a="http://schemas.openxmlformats.org/drawingml/2006/main">
              <a:ext uri="{FF2B5EF4-FFF2-40B4-BE49-F238E27FC236}">
                <a16:creationId xmlns:a16="http://schemas.microsoft.com/office/drawing/2014/main" id="{B2F583A7-66FF-4D49-B6DA-540ED2D6D63E}"/>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Correction — ce que prouve DOCUMENTS 2A ET 2B</a:t>
            </a:r>
          </a:p>
        </p:txBody>
      </p:sp>
      <p:sp>
        <p:nvSpPr>
          <p:cNvPr id="5" name="">
            <a:extLst xmlns:a="http://schemas.openxmlformats.org/drawingml/2006/main">
              <a:ext uri="{FF2B5EF4-FFF2-40B4-BE49-F238E27FC236}">
                <a16:creationId xmlns:a16="http://schemas.microsoft.com/office/drawing/2014/main" id="{FF18751A-C96C-46D8-BAA6-95F156C0E27B}"/>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Chaque réponse est reliée à un indice visible ou à une citation du support.</a:t>
            </a:r>
          </a:p>
        </p:txBody>
      </p:sp>
      <p:sp>
        <p:nvSpPr>
          <p:cNvPr id="6" name="">
            <a:extLst xmlns:a="http://schemas.openxmlformats.org/drawingml/2006/main">
              <a:ext uri="{FF2B5EF4-FFF2-40B4-BE49-F238E27FC236}">
                <a16:creationId xmlns:a16="http://schemas.microsoft.com/office/drawing/2014/main" id="{F45C9AC3-0039-424E-9FB6-E7878C09B88F}"/>
              </a:ext>
            </a:extLst>
          </p:cNvPr>
          <p:cNvSpPr>
            <a:spLocks xmlns:a="http://schemas.openxmlformats.org/drawingml/2006/main" noGrp="1"/>
          </p:cNvSpPr>
          <p:nvPr/>
        </p:nvSpPr>
        <p:spPr>
          <a:xfrm xmlns:a="http://schemas.openxmlformats.org/drawingml/2006/main">
            <a:off x="523875" y="1571625"/>
            <a:ext cx="6858000" cy="3857625"/>
          </a:xfrm>
          <a:prstGeom xmlns:a="http://schemas.openxmlformats.org/drawingml/2006/main" prst="roundRect">
            <a:avLst>
              <a:gd name="adj" fmla="val 2963"/>
            </a:avLst>
          </a:prstGeom>
          <a:solidFill xmlns:a="http://schemas.openxmlformats.org/drawingml/2006/main">
            <a:srgbClr val="FFFDF8"/>
          </a:solidFill>
          <a:ln xmlns:a="http://schemas.openxmlformats.org/drawingml/2006/main" w="19050">
            <a:solidFill>
              <a:srgbClr val="2E7D32"/>
            </a:solidFill>
            <a:prstDash val="solid"/>
          </a:ln>
        </p:spPr>
        <p:txBody>
          <a:bodyPr xmlns:a="http://schemas.openxmlformats.org/drawingml/2006/main" wrap="square" lIns="190500" tIns="171450" rIns="190500" bIns="171450" anchor="ctr">
            <a:normAutofit fontScale="100000"/>
          </a:bodyPr>
          <a:lstStyle xmlns:a="http://schemas.openxmlformats.org/drawingml/2006/main"/>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1. </a:t>
            </a:r>
            <a:r>
              <a:rPr b="0">
                <a:solidFill>
                  <a:srgbClr val="2E7D32"/>
                </a:solidFill>
              </a:rPr>
              <a:t>Un moteur De Dion-Bouton de 1895 et une Peugeot Type 3 de 1892.</a:t>
            </a:r>
          </a:p>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2. </a:t>
            </a:r>
            <a:r>
              <a:rPr b="0">
                <a:solidFill>
                  <a:srgbClr val="2E7D32"/>
                </a:solidFill>
              </a:rPr>
              <a:t>Il utilise du pétrole.</a:t>
            </a:r>
          </a:p>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3. </a:t>
            </a:r>
            <a:r>
              <a:rPr b="0">
                <a:solidFill>
                  <a:srgbClr val="2E7D32"/>
                </a:solidFill>
              </a:rPr>
              <a:t>Il peut faire avancer une automobile.</a:t>
            </a:r>
          </a:p>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4. </a:t>
            </a:r>
            <a:r>
              <a:rPr b="0">
                <a:solidFill>
                  <a:srgbClr val="2E7D32"/>
                </a:solidFill>
              </a:rPr>
              <a:t>1877 : tableau de la gare ; 1892 : Peugeot Type 3 ; 1895 : moteur De Dion-Bouton.</a:t>
            </a:r>
          </a:p>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5. </a:t>
            </a:r>
            <a:r>
              <a:rPr b="0">
                <a:solidFill>
                  <a:srgbClr val="2E7D32"/>
                </a:solidFill>
              </a:rPr>
              <a:t>Le train suit des rails et dessert des gares ; l’automobile circule sur les routes sans suivre une voie ferrée.</a:t>
            </a:r>
          </a:p>
        </p:txBody>
      </p:sp>
      <p:sp>
        <p:nvSpPr>
          <p:cNvPr id="7" name="">
            <a:extLst xmlns:a="http://schemas.openxmlformats.org/drawingml/2006/main">
              <a:ext uri="{FF2B5EF4-FFF2-40B4-BE49-F238E27FC236}">
                <a16:creationId xmlns:a16="http://schemas.microsoft.com/office/drawing/2014/main" id="{5AD478A8-21EE-4890-AEE0-DB0B989852C0}"/>
              </a:ext>
            </a:extLst>
          </p:cNvPr>
          <p:cNvSpPr>
            <a:spLocks xmlns:a="http://schemas.openxmlformats.org/drawingml/2006/main" noGrp="1"/>
          </p:cNvSpPr>
          <p:nvPr/>
        </p:nvSpPr>
        <p:spPr>
          <a:xfrm xmlns:a="http://schemas.openxmlformats.org/drawingml/2006/main">
            <a:off x="7715250" y="1666875"/>
            <a:ext cx="3524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275" b="1" i="0">
                <a:solidFill>
                  <a:srgbClr val="B64F16"/>
                </a:solidFill>
                <a:latin typeface="Arial"/>
                <a:ea typeface="Arial"/>
                <a:cs typeface="Arial"/>
              </a:defRPr>
            </a:pPr>
            <a:r>
              <a:t>PREUVES DANS LE DOCUMENT</a:t>
            </a:r>
          </a:p>
        </p:txBody>
      </p:sp>
      <p:sp>
        <p:nvSpPr>
          <p:cNvPr id="8" name="">
            <a:extLst xmlns:a="http://schemas.openxmlformats.org/drawingml/2006/main">
              <a:ext uri="{FF2B5EF4-FFF2-40B4-BE49-F238E27FC236}">
                <a16:creationId xmlns:a16="http://schemas.microsoft.com/office/drawing/2014/main" id="{F2CEB2A0-8CFE-48D5-970F-2FFF02DF7A69}"/>
              </a:ext>
            </a:extLst>
          </p:cNvPr>
          <p:cNvSpPr>
            <a:spLocks xmlns:a="http://schemas.openxmlformats.org/drawingml/2006/main" noGrp="1"/>
          </p:cNvSpPr>
          <p:nvPr/>
        </p:nvSpPr>
        <p:spPr>
          <a:xfrm xmlns:a="http://schemas.openxmlformats.org/drawingml/2006/main">
            <a:off x="7620000" y="2000250"/>
            <a:ext cx="3810000" cy="2857500"/>
          </a:xfrm>
          <a:prstGeom xmlns:a="http://schemas.openxmlformats.org/drawingml/2006/main" prst="roundRect">
            <a:avLst>
              <a:gd name="adj" fmla="val 4000"/>
            </a:avLst>
          </a:prstGeom>
          <a:solidFill xmlns:a="http://schemas.openxmlformats.org/drawingml/2006/main">
            <a:srgbClr val="F7E3CC"/>
          </a:solidFill>
          <a:ln xmlns:a="http://schemas.openxmlformats.org/drawingml/2006/main" w="9525">
            <a:solidFill>
              <a:srgbClr val="E77D22"/>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Les légendes donnent les noms et les dates.</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 support indique : « fonctionne au pétrole ».</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 support indique que le moteur peut équiper des véhicules.</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Les trois dates sont imprimées dans les légendes des documents.</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Les documents montrent les rails de la locomotive et les roues routières de l’automobile.</a:t>
            </a:r>
          </a:p>
        </p:txBody>
      </p:sp>
      <p:sp>
        <p:nvSpPr>
          <p:cNvPr id="9" name="">
            <a:extLst xmlns:a="http://schemas.openxmlformats.org/drawingml/2006/main">
              <a:ext uri="{FF2B5EF4-FFF2-40B4-BE49-F238E27FC236}">
                <a16:creationId xmlns:a16="http://schemas.microsoft.com/office/drawing/2014/main" id="{71AB45EA-D79D-45ED-8DC6-7688FD4A01BF}"/>
              </a:ext>
            </a:extLst>
          </p:cNvPr>
          <p:cNvSpPr>
            <a:spLocks xmlns:a="http://schemas.openxmlformats.org/drawingml/2006/main" noGrp="1"/>
          </p:cNvSpPr>
          <p:nvPr/>
        </p:nvSpPr>
        <p:spPr>
          <a:xfrm xmlns:a="http://schemas.openxmlformats.org/drawingml/2006/main">
            <a:off x="714375" y="5619750"/>
            <a:ext cx="10763250" cy="609600"/>
          </a:xfrm>
          <a:prstGeom xmlns:a="http://schemas.openxmlformats.org/drawingml/2006/main" prst="roundRect">
            <a:avLst>
              <a:gd name="adj" fmla="val 12500"/>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152400" tIns="95250" rIns="152400" bIns="95250" anchor="ctr">
            <a:normAutofit fontScale="88402"/>
          </a:bodyPr>
          <a:lstStyle xmlns:a="http://schemas.openxmlformats.org/drawingml/2006/main"/>
          <a:p xmlns:a="http://schemas.openxmlformats.org/drawingml/2006/main">
            <a:pPr algn="ctr">
              <a:defRPr sz="1500" b="0" i="0">
                <a:solidFill>
                  <a:srgbClr val="173B57"/>
                </a:solidFill>
                <a:latin typeface="Arial"/>
                <a:ea typeface="Arial"/>
                <a:cs typeface="Arial"/>
              </a:defRPr>
            </a:pPr>
            <a:r>
              <a:rPr b="1">
                <a:solidFill>
                  <a:srgbClr val="2E7D32"/>
                </a:solidFill>
              </a:rPr>
              <a:t>À retenir : </a:t>
            </a:r>
            <a:r>
              <a:rPr b="1">
                <a:solidFill>
                  <a:srgbClr val="2E7D32"/>
                </a:solidFill>
              </a:rPr>
              <a:t>À la fin du XIXe siècle, le pétrole alimente des moteurs plus compacts qui permettent le développement de l’automobile.</a:t>
            </a:r>
          </a:p>
        </p:txBody>
      </p:sp>
      <p:sp>
        <p:nvSpPr>
          <p:cNvPr id="10" name="">
            <a:extLst xmlns:a="http://schemas.openxmlformats.org/drawingml/2006/main">
              <a:ext uri="{FF2B5EF4-FFF2-40B4-BE49-F238E27FC236}">
                <a16:creationId xmlns:a16="http://schemas.microsoft.com/office/drawing/2014/main" id="{864D8995-B12A-4990-B330-C3E1616037BD}"/>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DE448992-46EA-4531-8592-E33F2B6E4BB1}"/>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2" name="">
            <a:extLst xmlns:a="http://schemas.openxmlformats.org/drawingml/2006/main">
              <a:ext uri="{FF2B5EF4-FFF2-40B4-BE49-F238E27FC236}">
                <a16:creationId xmlns:a16="http://schemas.microsoft.com/office/drawing/2014/main" id="{2B6A3E3A-37A3-4E87-A428-AD11CA721C63}"/>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674055967"/>
      </p:ext>
    </p:extLst>
  </p:cSld>
</p:sld>
</file>

<file path=ppt/slides/slide8.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299A806A-2A22-46B6-8EEE-9A62E2B8B893}"/>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6A3B1FEC-66BA-4ECA-9888-B34AF51C48F2}"/>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0F5D6B17-8D7D-4FBC-AEAC-A856E2C0CCF4}"/>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MISE EN RELATION</a:t>
            </a:r>
          </a:p>
        </p:txBody>
      </p:sp>
      <p:sp>
        <p:nvSpPr>
          <p:cNvPr id="4" name="">
            <a:extLst xmlns:a="http://schemas.openxmlformats.org/drawingml/2006/main">
              <a:ext uri="{FF2B5EF4-FFF2-40B4-BE49-F238E27FC236}">
                <a16:creationId xmlns:a16="http://schemas.microsoft.com/office/drawing/2014/main" id="{1E799A9D-21FD-4A49-9586-0079B2B88D16}"/>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Construis la frise et compare</a:t>
            </a:r>
          </a:p>
        </p:txBody>
      </p:sp>
      <p:sp>
        <p:nvSpPr>
          <p:cNvPr id="5" name="">
            <a:extLst xmlns:a="http://schemas.openxmlformats.org/drawingml/2006/main">
              <a:ext uri="{FF2B5EF4-FFF2-40B4-BE49-F238E27FC236}">
                <a16:creationId xmlns:a16="http://schemas.microsoft.com/office/drawing/2014/main" id="{74F79E5A-2B84-4526-81F1-D45D54E57EAF}"/>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Place les trois dates puis complète le tableau.</a:t>
            </a:r>
          </a:p>
        </p:txBody>
      </p:sp>
      <p:sp>
        <p:nvSpPr>
          <p:cNvPr id="6" name="">
            <a:extLst xmlns:a="http://schemas.openxmlformats.org/drawingml/2006/main">
              <a:ext uri="{FF2B5EF4-FFF2-40B4-BE49-F238E27FC236}">
                <a16:creationId xmlns:a16="http://schemas.microsoft.com/office/drawing/2014/main" id="{2B62B28B-951E-4ADB-BA2B-54BB10651CA0}"/>
              </a:ext>
            </a:extLst>
          </p:cNvPr>
          <p:cNvSpPr>
            <a:spLocks xmlns:a="http://schemas.openxmlformats.org/drawingml/2006/main" noGrp="1"/>
          </p:cNvSpPr>
          <p:nvPr/>
        </p:nvSpPr>
        <p:spPr>
          <a:xfrm xmlns:a="http://schemas.openxmlformats.org/drawingml/2006/main">
            <a:off x="1571625" y="3048000"/>
            <a:ext cx="9048750" cy="47625"/>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7" name="">
            <a:extLst xmlns:a="http://schemas.openxmlformats.org/drawingml/2006/main">
              <a:ext uri="{FF2B5EF4-FFF2-40B4-BE49-F238E27FC236}">
                <a16:creationId xmlns:a16="http://schemas.microsoft.com/office/drawing/2014/main" id="{4549E8E8-AAA9-440D-850B-B12FA31E7EA6}"/>
              </a:ext>
            </a:extLst>
          </p:cNvPr>
          <p:cNvSpPr>
            <a:spLocks xmlns:a="http://schemas.openxmlformats.org/drawingml/2006/main" noGrp="1"/>
          </p:cNvSpPr>
          <p:nvPr/>
        </p:nvSpPr>
        <p:spPr>
          <a:xfrm xmlns:a="http://schemas.openxmlformats.org/drawingml/2006/main">
            <a:off x="2524125" y="2867025"/>
            <a:ext cx="400050" cy="400050"/>
          </a:xfrm>
          <a:prstGeom xmlns:a="http://schemas.openxmlformats.org/drawingml/2006/main" prst="ellipse">
            <a:avLst/>
          </a:prstGeom>
          <a:solidFill xmlns:a="http://schemas.openxmlformats.org/drawingml/2006/main">
            <a:srgbClr val="FFFDF8"/>
          </a:solidFill>
          <a:ln xmlns:a="http://schemas.openxmlformats.org/drawingml/2006/main" w="19050">
            <a:solidFill>
              <a:srgbClr val="E77D22"/>
            </a:solidFill>
            <a:prstDash val="solid"/>
          </a:ln>
        </p:spPr>
      </p:sp>
      <p:sp>
        <p:nvSpPr>
          <p:cNvPr id="8" name="">
            <a:extLst xmlns:a="http://schemas.openxmlformats.org/drawingml/2006/main">
              <a:ext uri="{FF2B5EF4-FFF2-40B4-BE49-F238E27FC236}">
                <a16:creationId xmlns:a16="http://schemas.microsoft.com/office/drawing/2014/main" id="{613C89A8-1A54-48C2-A57D-BC1EAE25CA14}"/>
              </a:ext>
            </a:extLst>
          </p:cNvPr>
          <p:cNvSpPr>
            <a:spLocks xmlns:a="http://schemas.openxmlformats.org/drawingml/2006/main" noGrp="1"/>
          </p:cNvSpPr>
          <p:nvPr/>
        </p:nvSpPr>
        <p:spPr>
          <a:xfrm xmlns:a="http://schemas.openxmlformats.org/drawingml/2006/main">
            <a:off x="2143125" y="2190750"/>
            <a:ext cx="1143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100000"/>
          </a:bodyPr>
          <a:lstStyle xmlns:a="http://schemas.openxmlformats.org/drawingml/2006/main"/>
          <a:p xmlns:a="http://schemas.openxmlformats.org/drawingml/2006/main">
            <a:pPr algn="ctr">
              <a:defRPr sz="1950" b="1" i="0">
                <a:solidFill>
                  <a:srgbClr val="5B6470"/>
                </a:solidFill>
                <a:latin typeface="Arial"/>
                <a:ea typeface="Arial"/>
                <a:cs typeface="Arial"/>
              </a:defRPr>
            </a:pPr>
            <a:r>
              <a:t>?</a:t>
            </a:r>
          </a:p>
        </p:txBody>
      </p:sp>
      <p:sp>
        <p:nvSpPr>
          <p:cNvPr id="9" name="">
            <a:extLst xmlns:a="http://schemas.openxmlformats.org/drawingml/2006/main">
              <a:ext uri="{FF2B5EF4-FFF2-40B4-BE49-F238E27FC236}">
                <a16:creationId xmlns:a16="http://schemas.microsoft.com/office/drawing/2014/main" id="{F3892A8D-35B0-4CC8-8A1D-13DB95B4B554}"/>
              </a:ext>
            </a:extLst>
          </p:cNvPr>
          <p:cNvSpPr>
            <a:spLocks xmlns:a="http://schemas.openxmlformats.org/drawingml/2006/main" noGrp="1"/>
          </p:cNvSpPr>
          <p:nvPr/>
        </p:nvSpPr>
        <p:spPr>
          <a:xfrm xmlns:a="http://schemas.openxmlformats.org/drawingml/2006/main">
            <a:off x="1524000" y="3476625"/>
            <a:ext cx="2381250" cy="1000125"/>
          </a:xfrm>
          <a:prstGeom xmlns:a="http://schemas.openxmlformats.org/drawingml/2006/main" prst="roundRect">
            <a:avLst>
              <a:gd name="adj" fmla="val 7619"/>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350" b="1" i="0">
                <a:solidFill>
                  <a:srgbClr val="173B57"/>
                </a:solidFill>
                <a:latin typeface="Arial"/>
                <a:ea typeface="Arial"/>
                <a:cs typeface="Arial"/>
              </a:defRPr>
            </a:pPr>
            <a:r>
              <a:t>Document à placer</a:t>
            </a:r>
          </a:p>
          <a:p xmlns:a="http://schemas.openxmlformats.org/drawingml/2006/main">
            <a:pPr algn="ctr">
              <a:defRPr sz="1350" b="1" i="0">
                <a:solidFill>
                  <a:srgbClr val="173B57"/>
                </a:solidFill>
                <a:latin typeface="Arial"/>
                <a:ea typeface="Arial"/>
                <a:cs typeface="Arial"/>
              </a:defRPr>
            </a:pPr>
            <a:r>
              <a:t>+ énergie</a:t>
            </a:r>
          </a:p>
        </p:txBody>
      </p:sp>
      <p:sp>
        <p:nvSpPr>
          <p:cNvPr id="10" name="">
            <a:extLst xmlns:a="http://schemas.openxmlformats.org/drawingml/2006/main">
              <a:ext uri="{FF2B5EF4-FFF2-40B4-BE49-F238E27FC236}">
                <a16:creationId xmlns:a16="http://schemas.microsoft.com/office/drawing/2014/main" id="{7AC6F84A-726D-48FB-826B-53B624863BEF}"/>
              </a:ext>
            </a:extLst>
          </p:cNvPr>
          <p:cNvSpPr>
            <a:spLocks xmlns:a="http://schemas.openxmlformats.org/drawingml/2006/main" noGrp="1"/>
          </p:cNvSpPr>
          <p:nvPr/>
        </p:nvSpPr>
        <p:spPr>
          <a:xfrm xmlns:a="http://schemas.openxmlformats.org/drawingml/2006/main">
            <a:off x="6143625" y="2867025"/>
            <a:ext cx="400050" cy="400050"/>
          </a:xfrm>
          <a:prstGeom xmlns:a="http://schemas.openxmlformats.org/drawingml/2006/main" prst="ellipse">
            <a:avLst/>
          </a:prstGeom>
          <a:solidFill xmlns:a="http://schemas.openxmlformats.org/drawingml/2006/main">
            <a:srgbClr val="FFFDF8"/>
          </a:solidFill>
          <a:ln xmlns:a="http://schemas.openxmlformats.org/drawingml/2006/main" w="19050">
            <a:solidFill>
              <a:srgbClr val="E77D22"/>
            </a:solidFill>
            <a:prstDash val="solid"/>
          </a:ln>
        </p:spPr>
      </p:sp>
      <p:sp>
        <p:nvSpPr>
          <p:cNvPr id="11" name="">
            <a:extLst xmlns:a="http://schemas.openxmlformats.org/drawingml/2006/main">
              <a:ext uri="{FF2B5EF4-FFF2-40B4-BE49-F238E27FC236}">
                <a16:creationId xmlns:a16="http://schemas.microsoft.com/office/drawing/2014/main" id="{9378626A-370C-44BB-868B-067A94A45665}"/>
              </a:ext>
            </a:extLst>
          </p:cNvPr>
          <p:cNvSpPr>
            <a:spLocks xmlns:a="http://schemas.openxmlformats.org/drawingml/2006/main" noGrp="1"/>
          </p:cNvSpPr>
          <p:nvPr/>
        </p:nvSpPr>
        <p:spPr>
          <a:xfrm xmlns:a="http://schemas.openxmlformats.org/drawingml/2006/main">
            <a:off x="5762625" y="2190750"/>
            <a:ext cx="1143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100000"/>
          </a:bodyPr>
          <a:lstStyle xmlns:a="http://schemas.openxmlformats.org/drawingml/2006/main"/>
          <a:p xmlns:a="http://schemas.openxmlformats.org/drawingml/2006/main">
            <a:pPr algn="ctr">
              <a:defRPr sz="1950" b="1" i="0">
                <a:solidFill>
                  <a:srgbClr val="5B6470"/>
                </a:solidFill>
                <a:latin typeface="Arial"/>
                <a:ea typeface="Arial"/>
                <a:cs typeface="Arial"/>
              </a:defRPr>
            </a:pPr>
            <a:r>
              <a:t>?</a:t>
            </a:r>
          </a:p>
        </p:txBody>
      </p:sp>
      <p:sp>
        <p:nvSpPr>
          <p:cNvPr id="12" name="">
            <a:extLst xmlns:a="http://schemas.openxmlformats.org/drawingml/2006/main">
              <a:ext uri="{FF2B5EF4-FFF2-40B4-BE49-F238E27FC236}">
                <a16:creationId xmlns:a16="http://schemas.microsoft.com/office/drawing/2014/main" id="{4459B6F7-F054-4769-9402-7F21D7984BE7}"/>
              </a:ext>
            </a:extLst>
          </p:cNvPr>
          <p:cNvSpPr>
            <a:spLocks xmlns:a="http://schemas.openxmlformats.org/drawingml/2006/main" noGrp="1"/>
          </p:cNvSpPr>
          <p:nvPr/>
        </p:nvSpPr>
        <p:spPr>
          <a:xfrm xmlns:a="http://schemas.openxmlformats.org/drawingml/2006/main">
            <a:off x="5143500" y="3476625"/>
            <a:ext cx="2381250" cy="1000125"/>
          </a:xfrm>
          <a:prstGeom xmlns:a="http://schemas.openxmlformats.org/drawingml/2006/main" prst="roundRect">
            <a:avLst>
              <a:gd name="adj" fmla="val 7619"/>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350" b="1" i="0">
                <a:solidFill>
                  <a:srgbClr val="173B57"/>
                </a:solidFill>
                <a:latin typeface="Arial"/>
                <a:ea typeface="Arial"/>
                <a:cs typeface="Arial"/>
              </a:defRPr>
            </a:pPr>
            <a:r>
              <a:t>Document à placer</a:t>
            </a:r>
          </a:p>
          <a:p xmlns:a="http://schemas.openxmlformats.org/drawingml/2006/main">
            <a:pPr algn="ctr">
              <a:defRPr sz="1350" b="1" i="0">
                <a:solidFill>
                  <a:srgbClr val="173B57"/>
                </a:solidFill>
                <a:latin typeface="Arial"/>
                <a:ea typeface="Arial"/>
                <a:cs typeface="Arial"/>
              </a:defRPr>
            </a:pPr>
            <a:r>
              <a:t>+ énergie</a:t>
            </a:r>
          </a:p>
        </p:txBody>
      </p:sp>
      <p:sp>
        <p:nvSpPr>
          <p:cNvPr id="13" name="">
            <a:extLst xmlns:a="http://schemas.openxmlformats.org/drawingml/2006/main">
              <a:ext uri="{FF2B5EF4-FFF2-40B4-BE49-F238E27FC236}">
                <a16:creationId xmlns:a16="http://schemas.microsoft.com/office/drawing/2014/main" id="{C4BE1B4D-A561-4A77-87A4-8A416C5FADD6}"/>
              </a:ext>
            </a:extLst>
          </p:cNvPr>
          <p:cNvSpPr>
            <a:spLocks xmlns:a="http://schemas.openxmlformats.org/drawingml/2006/main" noGrp="1"/>
          </p:cNvSpPr>
          <p:nvPr/>
        </p:nvSpPr>
        <p:spPr>
          <a:xfrm xmlns:a="http://schemas.openxmlformats.org/drawingml/2006/main">
            <a:off x="9763125" y="2867025"/>
            <a:ext cx="400050" cy="400050"/>
          </a:xfrm>
          <a:prstGeom xmlns:a="http://schemas.openxmlformats.org/drawingml/2006/main" prst="ellipse">
            <a:avLst/>
          </a:prstGeom>
          <a:solidFill xmlns:a="http://schemas.openxmlformats.org/drawingml/2006/main">
            <a:srgbClr val="FFFDF8"/>
          </a:solidFill>
          <a:ln xmlns:a="http://schemas.openxmlformats.org/drawingml/2006/main" w="19050">
            <a:solidFill>
              <a:srgbClr val="E77D22"/>
            </a:solidFill>
            <a:prstDash val="solid"/>
          </a:ln>
        </p:spPr>
      </p:sp>
      <p:sp>
        <p:nvSpPr>
          <p:cNvPr id="14" name="">
            <a:extLst xmlns:a="http://schemas.openxmlformats.org/drawingml/2006/main">
              <a:ext uri="{FF2B5EF4-FFF2-40B4-BE49-F238E27FC236}">
                <a16:creationId xmlns:a16="http://schemas.microsoft.com/office/drawing/2014/main" id="{6662E74B-5101-4DD2-9C8A-A2F4F82F7EB0}"/>
              </a:ext>
            </a:extLst>
          </p:cNvPr>
          <p:cNvSpPr>
            <a:spLocks xmlns:a="http://schemas.openxmlformats.org/drawingml/2006/main" noGrp="1"/>
          </p:cNvSpPr>
          <p:nvPr/>
        </p:nvSpPr>
        <p:spPr>
          <a:xfrm xmlns:a="http://schemas.openxmlformats.org/drawingml/2006/main">
            <a:off x="9382125" y="2190750"/>
            <a:ext cx="1143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100000"/>
          </a:bodyPr>
          <a:lstStyle xmlns:a="http://schemas.openxmlformats.org/drawingml/2006/main"/>
          <a:p xmlns:a="http://schemas.openxmlformats.org/drawingml/2006/main">
            <a:pPr algn="ctr">
              <a:defRPr sz="1950" b="1" i="0">
                <a:solidFill>
                  <a:srgbClr val="5B6470"/>
                </a:solidFill>
                <a:latin typeface="Arial"/>
                <a:ea typeface="Arial"/>
                <a:cs typeface="Arial"/>
              </a:defRPr>
            </a:pPr>
            <a:r>
              <a:t>?</a:t>
            </a:r>
          </a:p>
        </p:txBody>
      </p:sp>
      <p:sp>
        <p:nvSpPr>
          <p:cNvPr id="15" name="">
            <a:extLst xmlns:a="http://schemas.openxmlformats.org/drawingml/2006/main">
              <a:ext uri="{FF2B5EF4-FFF2-40B4-BE49-F238E27FC236}">
                <a16:creationId xmlns:a16="http://schemas.microsoft.com/office/drawing/2014/main" id="{50CFB590-A12D-4B0D-8BC8-4F7CA6F080D6}"/>
              </a:ext>
            </a:extLst>
          </p:cNvPr>
          <p:cNvSpPr>
            <a:spLocks xmlns:a="http://schemas.openxmlformats.org/drawingml/2006/main" noGrp="1"/>
          </p:cNvSpPr>
          <p:nvPr/>
        </p:nvSpPr>
        <p:spPr>
          <a:xfrm xmlns:a="http://schemas.openxmlformats.org/drawingml/2006/main">
            <a:off x="8763000" y="3476625"/>
            <a:ext cx="2381250" cy="1000125"/>
          </a:xfrm>
          <a:prstGeom xmlns:a="http://schemas.openxmlformats.org/drawingml/2006/main" prst="roundRect">
            <a:avLst>
              <a:gd name="adj" fmla="val 7619"/>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350" b="1" i="0">
                <a:solidFill>
                  <a:srgbClr val="173B57"/>
                </a:solidFill>
                <a:latin typeface="Arial"/>
                <a:ea typeface="Arial"/>
                <a:cs typeface="Arial"/>
              </a:defRPr>
            </a:pPr>
            <a:r>
              <a:t>Document à placer</a:t>
            </a:r>
          </a:p>
          <a:p xmlns:a="http://schemas.openxmlformats.org/drawingml/2006/main">
            <a:pPr algn="ctr">
              <a:defRPr sz="1350" b="1" i="0">
                <a:solidFill>
                  <a:srgbClr val="173B57"/>
                </a:solidFill>
                <a:latin typeface="Arial"/>
                <a:ea typeface="Arial"/>
                <a:cs typeface="Arial"/>
              </a:defRPr>
            </a:pPr>
            <a:r>
              <a:t>+ énergie</a:t>
            </a:r>
          </a:p>
        </p:txBody>
      </p:sp>
      <p:sp>
        <p:nvSpPr>
          <p:cNvPr id="16" name="">
            <a:extLst xmlns:a="http://schemas.openxmlformats.org/drawingml/2006/main">
              <a:ext uri="{FF2B5EF4-FFF2-40B4-BE49-F238E27FC236}">
                <a16:creationId xmlns:a16="http://schemas.microsoft.com/office/drawing/2014/main" id="{EACE7E92-A8F2-474B-AF8A-8EAE4714E897}"/>
              </a:ext>
            </a:extLst>
          </p:cNvPr>
          <p:cNvSpPr>
            <a:spLocks xmlns:a="http://schemas.openxmlformats.org/drawingml/2006/main" noGrp="1"/>
          </p:cNvSpPr>
          <p:nvPr/>
        </p:nvSpPr>
        <p:spPr>
          <a:xfrm xmlns:a="http://schemas.openxmlformats.org/drawingml/2006/main">
            <a:off x="1428750" y="5191125"/>
            <a:ext cx="9334500" cy="685800"/>
          </a:xfrm>
          <a:prstGeom xmlns:a="http://schemas.openxmlformats.org/drawingml/2006/main" prst="roundRect">
            <a:avLst>
              <a:gd name="adj" fmla="val 16667"/>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725" b="1" i="0">
                <a:solidFill>
                  <a:srgbClr val="173B57"/>
                </a:solidFill>
                <a:latin typeface="Arial"/>
                <a:ea typeface="Arial"/>
                <a:cs typeface="Arial"/>
              </a:defRPr>
            </a:pPr>
            <a:r>
              <a:t>Bilan à rédiger : une ressemblance et une différence entre le train et l’automobile.</a:t>
            </a:r>
          </a:p>
        </p:txBody>
      </p:sp>
      <p:sp>
        <p:nvSpPr>
          <p:cNvPr id="17" name="">
            <a:extLst xmlns:a="http://schemas.openxmlformats.org/drawingml/2006/main">
              <a:ext uri="{FF2B5EF4-FFF2-40B4-BE49-F238E27FC236}">
                <a16:creationId xmlns:a16="http://schemas.microsoft.com/office/drawing/2014/main" id="{46BD30F0-34A9-4069-B384-CEF3D77341C0}"/>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8" name="">
            <a:extLst xmlns:a="http://schemas.openxmlformats.org/drawingml/2006/main">
              <a:ext uri="{FF2B5EF4-FFF2-40B4-BE49-F238E27FC236}">
                <a16:creationId xmlns:a16="http://schemas.microsoft.com/office/drawing/2014/main" id="{2535D89E-6CB7-48E4-8BCE-7A7F0A9C8956}"/>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9" name="">
            <a:extLst xmlns:a="http://schemas.openxmlformats.org/drawingml/2006/main">
              <a:ext uri="{FF2B5EF4-FFF2-40B4-BE49-F238E27FC236}">
                <a16:creationId xmlns:a16="http://schemas.microsoft.com/office/drawing/2014/main" id="{9C038166-6D8D-476B-AC9F-32A18EE265F3}"/>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41881290"/>
      </p:ext>
    </p:extLst>
  </p:cSld>
</p:sld>
</file>

<file path=ppt/slides/slide9.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F0F49A16-6A73-4539-A262-916D72F5A3A3}"/>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FB614DAF-E71D-48B6-A8B4-A0A4466BD055}"/>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AE88337B-A32B-4548-9EFE-F9061AF6E5C1}"/>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CORRECTION</a:t>
            </a:r>
          </a:p>
        </p:txBody>
      </p:sp>
      <p:sp>
        <p:nvSpPr>
          <p:cNvPr id="4" name="">
            <a:extLst xmlns:a="http://schemas.openxmlformats.org/drawingml/2006/main">
              <a:ext uri="{FF2B5EF4-FFF2-40B4-BE49-F238E27FC236}">
                <a16:creationId xmlns:a16="http://schemas.microsoft.com/office/drawing/2014/main" id="{8FC524DA-BAE1-4749-8602-4B462116C77B}"/>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Deux énergies, des transports transformés</a:t>
            </a:r>
          </a:p>
        </p:txBody>
      </p:sp>
      <p:sp>
        <p:nvSpPr>
          <p:cNvPr id="5" name="">
            <a:extLst xmlns:a="http://schemas.openxmlformats.org/drawingml/2006/main">
              <a:ext uri="{FF2B5EF4-FFF2-40B4-BE49-F238E27FC236}">
                <a16:creationId xmlns:a16="http://schemas.microsoft.com/office/drawing/2014/main" id="{C37C8B9F-C8C8-4E3F-91D7-516A545A9AB8}"/>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Les dates et les énergies viennent des légendes.</a:t>
            </a:r>
          </a:p>
        </p:txBody>
      </p:sp>
      <p:sp>
        <p:nvSpPr>
          <p:cNvPr id="6" name="">
            <a:extLst xmlns:a="http://schemas.openxmlformats.org/drawingml/2006/main">
              <a:ext uri="{FF2B5EF4-FFF2-40B4-BE49-F238E27FC236}">
                <a16:creationId xmlns:a16="http://schemas.microsoft.com/office/drawing/2014/main" id="{FDD92DF7-E3E2-469D-8826-18AE3CEF6746}"/>
              </a:ext>
            </a:extLst>
          </p:cNvPr>
          <p:cNvSpPr>
            <a:spLocks xmlns:a="http://schemas.openxmlformats.org/drawingml/2006/main" noGrp="1"/>
          </p:cNvSpPr>
          <p:nvPr/>
        </p:nvSpPr>
        <p:spPr>
          <a:xfrm xmlns:a="http://schemas.openxmlformats.org/drawingml/2006/main">
            <a:off x="1571625" y="3048000"/>
            <a:ext cx="9048750" cy="47625"/>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7" name="">
            <a:extLst xmlns:a="http://schemas.openxmlformats.org/drawingml/2006/main">
              <a:ext uri="{FF2B5EF4-FFF2-40B4-BE49-F238E27FC236}">
                <a16:creationId xmlns:a16="http://schemas.microsoft.com/office/drawing/2014/main" id="{2CD2739B-D771-4F26-8A5C-4827720A7DED}"/>
              </a:ext>
            </a:extLst>
          </p:cNvPr>
          <p:cNvSpPr>
            <a:spLocks xmlns:a="http://schemas.openxmlformats.org/drawingml/2006/main" noGrp="1"/>
          </p:cNvSpPr>
          <p:nvPr/>
        </p:nvSpPr>
        <p:spPr>
          <a:xfrm xmlns:a="http://schemas.openxmlformats.org/drawingml/2006/main">
            <a:off x="2524125" y="2867025"/>
            <a:ext cx="400050" cy="400050"/>
          </a:xfrm>
          <a:prstGeom xmlns:a="http://schemas.openxmlformats.org/drawingml/2006/main" prst="ellipse">
            <a:avLst/>
          </a:prstGeom>
          <a:solidFill xmlns:a="http://schemas.openxmlformats.org/drawingml/2006/main">
            <a:srgbClr val="E77D22"/>
          </a:solidFill>
          <a:ln xmlns:a="http://schemas.openxmlformats.org/drawingml/2006/main" w="19050">
            <a:solidFill>
              <a:srgbClr val="E77D22"/>
            </a:solidFill>
            <a:prstDash val="solid"/>
          </a:ln>
        </p:spPr>
      </p:sp>
      <p:sp>
        <p:nvSpPr>
          <p:cNvPr id="8" name="">
            <a:extLst xmlns:a="http://schemas.openxmlformats.org/drawingml/2006/main">
              <a:ext uri="{FF2B5EF4-FFF2-40B4-BE49-F238E27FC236}">
                <a16:creationId xmlns:a16="http://schemas.microsoft.com/office/drawing/2014/main" id="{A938556A-53FC-4B98-8630-55A568B6EF20}"/>
              </a:ext>
            </a:extLst>
          </p:cNvPr>
          <p:cNvSpPr>
            <a:spLocks xmlns:a="http://schemas.openxmlformats.org/drawingml/2006/main" noGrp="1"/>
          </p:cNvSpPr>
          <p:nvPr/>
        </p:nvSpPr>
        <p:spPr>
          <a:xfrm xmlns:a="http://schemas.openxmlformats.org/drawingml/2006/main">
            <a:off x="2143125" y="2190750"/>
            <a:ext cx="1143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100000"/>
          </a:bodyPr>
          <a:lstStyle xmlns:a="http://schemas.openxmlformats.org/drawingml/2006/main"/>
          <a:p xmlns:a="http://schemas.openxmlformats.org/drawingml/2006/main">
            <a:pPr algn="ctr">
              <a:defRPr sz="1950" b="1" i="0">
                <a:solidFill>
                  <a:srgbClr val="B64F16"/>
                </a:solidFill>
                <a:latin typeface="Arial"/>
                <a:ea typeface="Arial"/>
                <a:cs typeface="Arial"/>
              </a:defRPr>
            </a:pPr>
            <a:r>
              <a:t>1877</a:t>
            </a:r>
          </a:p>
        </p:txBody>
      </p:sp>
      <p:sp>
        <p:nvSpPr>
          <p:cNvPr id="9" name="">
            <a:extLst xmlns:a="http://schemas.openxmlformats.org/drawingml/2006/main">
              <a:ext uri="{FF2B5EF4-FFF2-40B4-BE49-F238E27FC236}">
                <a16:creationId xmlns:a16="http://schemas.microsoft.com/office/drawing/2014/main" id="{3053560E-98B2-4971-AE03-EB71A24B938F}"/>
              </a:ext>
            </a:extLst>
          </p:cNvPr>
          <p:cNvSpPr>
            <a:spLocks xmlns:a="http://schemas.openxmlformats.org/drawingml/2006/main" noGrp="1"/>
          </p:cNvSpPr>
          <p:nvPr/>
        </p:nvSpPr>
        <p:spPr>
          <a:xfrm xmlns:a="http://schemas.openxmlformats.org/drawingml/2006/main">
            <a:off x="1524000" y="3476625"/>
            <a:ext cx="2381250" cy="1000125"/>
          </a:xfrm>
          <a:prstGeom xmlns:a="http://schemas.openxmlformats.org/drawingml/2006/main" prst="roundRect">
            <a:avLst>
              <a:gd name="adj" fmla="val 7619"/>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350" b="1" i="0">
                <a:solidFill>
                  <a:srgbClr val="173B57"/>
                </a:solidFill>
                <a:latin typeface="Arial"/>
                <a:ea typeface="Arial"/>
                <a:cs typeface="Arial"/>
              </a:defRPr>
            </a:pPr>
            <a:r>
              <a:t>Gare Saint-Lazare</a:t>
            </a:r>
          </a:p>
          <a:p xmlns:a="http://schemas.openxmlformats.org/drawingml/2006/main">
            <a:pPr algn="ctr">
              <a:defRPr sz="1350" b="1" i="0">
                <a:solidFill>
                  <a:srgbClr val="173B57"/>
                </a:solidFill>
                <a:latin typeface="Arial"/>
                <a:ea typeface="Arial"/>
                <a:cs typeface="Arial"/>
              </a:defRPr>
            </a:pPr>
            <a:r>
              <a:t>charbon + vapeur</a:t>
            </a:r>
          </a:p>
        </p:txBody>
      </p:sp>
      <p:sp>
        <p:nvSpPr>
          <p:cNvPr id="10" name="">
            <a:extLst xmlns:a="http://schemas.openxmlformats.org/drawingml/2006/main">
              <a:ext uri="{FF2B5EF4-FFF2-40B4-BE49-F238E27FC236}">
                <a16:creationId xmlns:a16="http://schemas.microsoft.com/office/drawing/2014/main" id="{235D8F56-1469-41D9-97DD-7BA72522B8AA}"/>
              </a:ext>
            </a:extLst>
          </p:cNvPr>
          <p:cNvSpPr>
            <a:spLocks xmlns:a="http://schemas.openxmlformats.org/drawingml/2006/main" noGrp="1"/>
          </p:cNvSpPr>
          <p:nvPr/>
        </p:nvSpPr>
        <p:spPr>
          <a:xfrm xmlns:a="http://schemas.openxmlformats.org/drawingml/2006/main">
            <a:off x="6143625" y="2867025"/>
            <a:ext cx="400050" cy="400050"/>
          </a:xfrm>
          <a:prstGeom xmlns:a="http://schemas.openxmlformats.org/drawingml/2006/main" prst="ellipse">
            <a:avLst/>
          </a:prstGeom>
          <a:solidFill xmlns:a="http://schemas.openxmlformats.org/drawingml/2006/main">
            <a:srgbClr val="E77D22"/>
          </a:solidFill>
          <a:ln xmlns:a="http://schemas.openxmlformats.org/drawingml/2006/main" w="19050">
            <a:solidFill>
              <a:srgbClr val="E77D22"/>
            </a:solidFill>
            <a:prstDash val="solid"/>
          </a:ln>
        </p:spPr>
      </p:sp>
      <p:sp>
        <p:nvSpPr>
          <p:cNvPr id="11" name="">
            <a:extLst xmlns:a="http://schemas.openxmlformats.org/drawingml/2006/main">
              <a:ext uri="{FF2B5EF4-FFF2-40B4-BE49-F238E27FC236}">
                <a16:creationId xmlns:a16="http://schemas.microsoft.com/office/drawing/2014/main" id="{B5C2A002-A822-48A7-AAFF-896447508F67}"/>
              </a:ext>
            </a:extLst>
          </p:cNvPr>
          <p:cNvSpPr>
            <a:spLocks xmlns:a="http://schemas.openxmlformats.org/drawingml/2006/main" noGrp="1"/>
          </p:cNvSpPr>
          <p:nvPr/>
        </p:nvSpPr>
        <p:spPr>
          <a:xfrm xmlns:a="http://schemas.openxmlformats.org/drawingml/2006/main">
            <a:off x="5762625" y="2190750"/>
            <a:ext cx="1143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100000"/>
          </a:bodyPr>
          <a:lstStyle xmlns:a="http://schemas.openxmlformats.org/drawingml/2006/main"/>
          <a:p xmlns:a="http://schemas.openxmlformats.org/drawingml/2006/main">
            <a:pPr algn="ctr">
              <a:defRPr sz="1950" b="1" i="0">
                <a:solidFill>
                  <a:srgbClr val="B64F16"/>
                </a:solidFill>
                <a:latin typeface="Arial"/>
                <a:ea typeface="Arial"/>
                <a:cs typeface="Arial"/>
              </a:defRPr>
            </a:pPr>
            <a:r>
              <a:t>1892</a:t>
            </a:r>
          </a:p>
        </p:txBody>
      </p:sp>
      <p:sp>
        <p:nvSpPr>
          <p:cNvPr id="12" name="">
            <a:extLst xmlns:a="http://schemas.openxmlformats.org/drawingml/2006/main">
              <a:ext uri="{FF2B5EF4-FFF2-40B4-BE49-F238E27FC236}">
                <a16:creationId xmlns:a16="http://schemas.microsoft.com/office/drawing/2014/main" id="{F5D8F6C3-8D1A-47CF-A926-5AD6CECC2ECC}"/>
              </a:ext>
            </a:extLst>
          </p:cNvPr>
          <p:cNvSpPr>
            <a:spLocks xmlns:a="http://schemas.openxmlformats.org/drawingml/2006/main" noGrp="1"/>
          </p:cNvSpPr>
          <p:nvPr/>
        </p:nvSpPr>
        <p:spPr>
          <a:xfrm xmlns:a="http://schemas.openxmlformats.org/drawingml/2006/main">
            <a:off x="5143500" y="3476625"/>
            <a:ext cx="2381250" cy="1000125"/>
          </a:xfrm>
          <a:prstGeom xmlns:a="http://schemas.openxmlformats.org/drawingml/2006/main" prst="roundRect">
            <a:avLst>
              <a:gd name="adj" fmla="val 7619"/>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350" b="1" i="0">
                <a:solidFill>
                  <a:srgbClr val="173B57"/>
                </a:solidFill>
                <a:latin typeface="Arial"/>
                <a:ea typeface="Arial"/>
                <a:cs typeface="Arial"/>
              </a:defRPr>
            </a:pPr>
            <a:r>
              <a:t>Peugeot Type 3</a:t>
            </a:r>
          </a:p>
          <a:p xmlns:a="http://schemas.openxmlformats.org/drawingml/2006/main">
            <a:pPr algn="ctr">
              <a:defRPr sz="1350" b="1" i="0">
                <a:solidFill>
                  <a:srgbClr val="173B57"/>
                </a:solidFill>
                <a:latin typeface="Arial"/>
                <a:ea typeface="Arial"/>
                <a:cs typeface="Arial"/>
              </a:defRPr>
            </a:pPr>
            <a:r>
              <a:t>carburant issu du pétrole</a:t>
            </a:r>
          </a:p>
        </p:txBody>
      </p:sp>
      <p:sp>
        <p:nvSpPr>
          <p:cNvPr id="13" name="">
            <a:extLst xmlns:a="http://schemas.openxmlformats.org/drawingml/2006/main">
              <a:ext uri="{FF2B5EF4-FFF2-40B4-BE49-F238E27FC236}">
                <a16:creationId xmlns:a16="http://schemas.microsoft.com/office/drawing/2014/main" id="{DA7C3929-A7C9-4152-9C9F-F6F507D0F43F}"/>
              </a:ext>
            </a:extLst>
          </p:cNvPr>
          <p:cNvSpPr>
            <a:spLocks xmlns:a="http://schemas.openxmlformats.org/drawingml/2006/main" noGrp="1"/>
          </p:cNvSpPr>
          <p:nvPr/>
        </p:nvSpPr>
        <p:spPr>
          <a:xfrm xmlns:a="http://schemas.openxmlformats.org/drawingml/2006/main">
            <a:off x="9763125" y="2867025"/>
            <a:ext cx="400050" cy="400050"/>
          </a:xfrm>
          <a:prstGeom xmlns:a="http://schemas.openxmlformats.org/drawingml/2006/main" prst="ellipse">
            <a:avLst/>
          </a:prstGeom>
          <a:solidFill xmlns:a="http://schemas.openxmlformats.org/drawingml/2006/main">
            <a:srgbClr val="E77D22"/>
          </a:solidFill>
          <a:ln xmlns:a="http://schemas.openxmlformats.org/drawingml/2006/main" w="19050">
            <a:solidFill>
              <a:srgbClr val="E77D22"/>
            </a:solidFill>
            <a:prstDash val="solid"/>
          </a:ln>
        </p:spPr>
      </p:sp>
      <p:sp>
        <p:nvSpPr>
          <p:cNvPr id="14" name="">
            <a:extLst xmlns:a="http://schemas.openxmlformats.org/drawingml/2006/main">
              <a:ext uri="{FF2B5EF4-FFF2-40B4-BE49-F238E27FC236}">
                <a16:creationId xmlns:a16="http://schemas.microsoft.com/office/drawing/2014/main" id="{8D024A7B-2306-46CE-B8E9-8DE6D37384C2}"/>
              </a:ext>
            </a:extLst>
          </p:cNvPr>
          <p:cNvSpPr>
            <a:spLocks xmlns:a="http://schemas.openxmlformats.org/drawingml/2006/main" noGrp="1"/>
          </p:cNvSpPr>
          <p:nvPr/>
        </p:nvSpPr>
        <p:spPr>
          <a:xfrm xmlns:a="http://schemas.openxmlformats.org/drawingml/2006/main">
            <a:off x="9382125" y="2190750"/>
            <a:ext cx="1143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100000"/>
          </a:bodyPr>
          <a:lstStyle xmlns:a="http://schemas.openxmlformats.org/drawingml/2006/main"/>
          <a:p xmlns:a="http://schemas.openxmlformats.org/drawingml/2006/main">
            <a:pPr algn="ctr">
              <a:defRPr sz="1950" b="1" i="0">
                <a:solidFill>
                  <a:srgbClr val="B64F16"/>
                </a:solidFill>
                <a:latin typeface="Arial"/>
                <a:ea typeface="Arial"/>
                <a:cs typeface="Arial"/>
              </a:defRPr>
            </a:pPr>
            <a:r>
              <a:t>1895</a:t>
            </a:r>
          </a:p>
        </p:txBody>
      </p:sp>
      <p:sp>
        <p:nvSpPr>
          <p:cNvPr id="15" name="">
            <a:extLst xmlns:a="http://schemas.openxmlformats.org/drawingml/2006/main">
              <a:ext uri="{FF2B5EF4-FFF2-40B4-BE49-F238E27FC236}">
                <a16:creationId xmlns:a16="http://schemas.microsoft.com/office/drawing/2014/main" id="{94CDB2DA-8415-4268-BA5B-D374AACBE9B0}"/>
              </a:ext>
            </a:extLst>
          </p:cNvPr>
          <p:cNvSpPr>
            <a:spLocks xmlns:a="http://schemas.openxmlformats.org/drawingml/2006/main" noGrp="1"/>
          </p:cNvSpPr>
          <p:nvPr/>
        </p:nvSpPr>
        <p:spPr>
          <a:xfrm xmlns:a="http://schemas.openxmlformats.org/drawingml/2006/main">
            <a:off x="8763000" y="3476625"/>
            <a:ext cx="2381250" cy="1000125"/>
          </a:xfrm>
          <a:prstGeom xmlns:a="http://schemas.openxmlformats.org/drawingml/2006/main" prst="roundRect">
            <a:avLst>
              <a:gd name="adj" fmla="val 7619"/>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350" b="1" i="0">
                <a:solidFill>
                  <a:srgbClr val="173B57"/>
                </a:solidFill>
                <a:latin typeface="Arial"/>
                <a:ea typeface="Arial"/>
                <a:cs typeface="Arial"/>
              </a:defRPr>
            </a:pPr>
            <a:r>
              <a:t>Moteur De Dion-Bouton</a:t>
            </a:r>
          </a:p>
          <a:p xmlns:a="http://schemas.openxmlformats.org/drawingml/2006/main">
            <a:pPr algn="ctr">
              <a:defRPr sz="1350" b="1" i="0">
                <a:solidFill>
                  <a:srgbClr val="173B57"/>
                </a:solidFill>
                <a:latin typeface="Arial"/>
                <a:ea typeface="Arial"/>
                <a:cs typeface="Arial"/>
              </a:defRPr>
            </a:pPr>
            <a:r>
              <a:t>pétrole</a:t>
            </a:r>
          </a:p>
        </p:txBody>
      </p:sp>
      <p:sp>
        <p:nvSpPr>
          <p:cNvPr id="16" name="">
            <a:extLst xmlns:a="http://schemas.openxmlformats.org/drawingml/2006/main">
              <a:ext uri="{FF2B5EF4-FFF2-40B4-BE49-F238E27FC236}">
                <a16:creationId xmlns:a16="http://schemas.microsoft.com/office/drawing/2014/main" id="{74B7CBC7-4BB4-4726-B3CC-89822BC224DF}"/>
              </a:ext>
            </a:extLst>
          </p:cNvPr>
          <p:cNvSpPr>
            <a:spLocks xmlns:a="http://schemas.openxmlformats.org/drawingml/2006/main" noGrp="1"/>
          </p:cNvSpPr>
          <p:nvPr/>
        </p:nvSpPr>
        <p:spPr>
          <a:xfrm xmlns:a="http://schemas.openxmlformats.org/drawingml/2006/main">
            <a:off x="1428750" y="5191125"/>
            <a:ext cx="9334500" cy="685800"/>
          </a:xfrm>
          <a:prstGeom xmlns:a="http://schemas.openxmlformats.org/drawingml/2006/main" prst="roundRect">
            <a:avLst>
              <a:gd name="adj" fmla="val 16667"/>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725" b="1" i="0">
                <a:solidFill>
                  <a:srgbClr val="2E7D32"/>
                </a:solidFill>
                <a:latin typeface="Arial"/>
                <a:ea typeface="Arial"/>
                <a:cs typeface="Arial"/>
              </a:defRPr>
            </a:pPr>
            <a:r>
              <a:t>Le pétrole s’ajoute progressivement au charbon : il ne le remplace pas d’un seul coup.</a:t>
            </a:r>
          </a:p>
        </p:txBody>
      </p:sp>
      <p:sp>
        <p:nvSpPr>
          <p:cNvPr id="17" name="">
            <a:extLst xmlns:a="http://schemas.openxmlformats.org/drawingml/2006/main">
              <a:ext uri="{FF2B5EF4-FFF2-40B4-BE49-F238E27FC236}">
                <a16:creationId xmlns:a16="http://schemas.microsoft.com/office/drawing/2014/main" id="{6DE692FB-0C66-47C8-AF70-A51073FBC767}"/>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8" name="">
            <a:extLst xmlns:a="http://schemas.openxmlformats.org/drawingml/2006/main">
              <a:ext uri="{FF2B5EF4-FFF2-40B4-BE49-F238E27FC236}">
                <a16:creationId xmlns:a16="http://schemas.microsoft.com/office/drawing/2014/main" id="{A7477180-8BB2-4BA3-AF12-77B05BF5705F}"/>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9" name="">
            <a:extLst xmlns:a="http://schemas.openxmlformats.org/drawingml/2006/main">
              <a:ext uri="{FF2B5EF4-FFF2-40B4-BE49-F238E27FC236}">
                <a16:creationId xmlns:a16="http://schemas.microsoft.com/office/drawing/2014/main" id="{517FE59A-1568-4775-BF75-EE04212B32A6}"/>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352361213"/>
      </p:ext>
    </p:extLst>
  </p:cSld>
</p:sld>
</file>

<file path=ppt/slides/slide10.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2597E73A-7675-4D88-B315-F2E4C83D2317}"/>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9C789170-6201-4604-8188-D1343EC29050}"/>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544C3CBD-EF9E-49A3-AC41-F6793D8FEC12}"/>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TRACE ÉCRITE</a:t>
            </a:r>
          </a:p>
        </p:txBody>
      </p:sp>
      <p:sp>
        <p:nvSpPr>
          <p:cNvPr id="4" name="">
            <a:extLst xmlns:a="http://schemas.openxmlformats.org/drawingml/2006/main">
              <a:ext uri="{FF2B5EF4-FFF2-40B4-BE49-F238E27FC236}">
                <a16:creationId xmlns:a16="http://schemas.microsoft.com/office/drawing/2014/main" id="{E2E1028C-8FAD-4B93-A38E-3DC34F34DE3B}"/>
              </a:ext>
            </a:extLst>
          </p:cNvPr>
          <p:cNvSpPr>
            <a:spLocks xmlns:a="http://schemas.openxmlformats.org/drawingml/2006/main" noGrp="1"/>
          </p:cNvSpPr>
          <p:nvPr/>
        </p:nvSpPr>
        <p:spPr>
          <a:xfrm xmlns:a="http://schemas.openxmlformats.org/drawingml/2006/main">
            <a:off x="457200" y="628650"/>
            <a:ext cx="8763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0057B8"/>
                </a:solidFill>
                <a:latin typeface="Arial"/>
                <a:ea typeface="Arial"/>
                <a:cs typeface="Arial"/>
              </a:defRPr>
            </a:pPr>
            <a:r>
              <a:t>Le train puis l’automobile transforment les mobilités</a:t>
            </a:r>
          </a:p>
        </p:txBody>
      </p:sp>
      <p:sp>
        <p:nvSpPr>
          <p:cNvPr id="5" name="">
            <a:extLst xmlns:a="http://schemas.openxmlformats.org/drawingml/2006/main">
              <a:ext uri="{FF2B5EF4-FFF2-40B4-BE49-F238E27FC236}">
                <a16:creationId xmlns:a16="http://schemas.microsoft.com/office/drawing/2014/main" id="{643B829E-38BE-419F-B9B1-9FEE9D19C54E}"/>
              </a:ext>
            </a:extLst>
          </p:cNvPr>
          <p:cNvSpPr>
            <a:spLocks xmlns:a="http://schemas.openxmlformats.org/drawingml/2006/main" noGrp="1"/>
          </p:cNvSpPr>
          <p:nvPr/>
        </p:nvSpPr>
        <p:spPr>
          <a:xfrm xmlns:a="http://schemas.openxmlformats.org/drawingml/2006/main">
            <a:off x="457200" y="1162050"/>
            <a:ext cx="8572500" cy="28575"/>
          </a:xfrm>
          <a:prstGeom xmlns:a="http://schemas.openxmlformats.org/drawingml/2006/main" prst="rect">
            <a:avLst/>
          </a:prstGeom>
          <a:solidFill xmlns:a="http://schemas.openxmlformats.org/drawingml/2006/main">
            <a:srgbClr val="D62828"/>
          </a:solidFill>
          <a:ln xmlns:a="http://schemas.openxmlformats.org/drawingml/2006/main" w="0">
            <a:solidFill>
              <a:srgbClr val="D62828"/>
            </a:solidFill>
            <a:prstDash val="solid"/>
          </a:ln>
        </p:spPr>
      </p:sp>
      <p:sp>
        <p:nvSpPr>
          <p:cNvPr id="6" name="">
            <a:extLst xmlns:a="http://schemas.openxmlformats.org/drawingml/2006/main">
              <a:ext uri="{FF2B5EF4-FFF2-40B4-BE49-F238E27FC236}">
                <a16:creationId xmlns:a16="http://schemas.microsoft.com/office/drawing/2014/main" id="{4DB08C16-E723-43B3-BE0C-692F89564A7C}"/>
              </a:ext>
            </a:extLst>
          </p:cNvPr>
          <p:cNvSpPr>
            <a:spLocks xmlns:a="http://schemas.openxmlformats.org/drawingml/2006/main" noGrp="1"/>
          </p:cNvSpPr>
          <p:nvPr/>
        </p:nvSpPr>
        <p:spPr>
          <a:xfrm xmlns:a="http://schemas.openxmlformats.org/drawingml/2006/main">
            <a:off x="457200" y="1238250"/>
            <a:ext cx="8572500" cy="28575"/>
          </a:xfrm>
          <a:prstGeom xmlns:a="http://schemas.openxmlformats.org/drawingml/2006/main" prst="rect">
            <a:avLst/>
          </a:prstGeom>
          <a:solidFill xmlns:a="http://schemas.openxmlformats.org/drawingml/2006/main">
            <a:srgbClr val="D62828"/>
          </a:solidFill>
          <a:ln xmlns:a="http://schemas.openxmlformats.org/drawingml/2006/main" w="0">
            <a:solidFill>
              <a:srgbClr val="D62828"/>
            </a:solidFill>
            <a:prstDash val="solid"/>
          </a:ln>
        </p:spPr>
      </p:sp>
      <p:sp>
        <p:nvSpPr>
          <p:cNvPr id="7" name="">
            <a:extLst xmlns:a="http://schemas.openxmlformats.org/drawingml/2006/main">
              <a:ext uri="{FF2B5EF4-FFF2-40B4-BE49-F238E27FC236}">
                <a16:creationId xmlns:a16="http://schemas.microsoft.com/office/drawing/2014/main" id="{E5DC9F45-21AD-4B78-8D20-145516A764A0}"/>
              </a:ext>
            </a:extLst>
          </p:cNvPr>
          <p:cNvSpPr>
            <a:spLocks xmlns:a="http://schemas.openxmlformats.org/drawingml/2006/main" noGrp="1"/>
          </p:cNvSpPr>
          <p:nvPr/>
        </p:nvSpPr>
        <p:spPr>
          <a:xfrm xmlns:a="http://schemas.openxmlformats.org/drawingml/2006/main">
            <a:off x="9810750" y="685800"/>
            <a:ext cx="1619250" cy="361950"/>
          </a:xfrm>
          <a:prstGeom xmlns:a="http://schemas.openxmlformats.org/drawingml/2006/main" prst="roundRect">
            <a:avLst>
              <a:gd name="adj" fmla="val 21053"/>
            </a:avLst>
          </a:prstGeom>
          <a:solidFill xmlns:a="http://schemas.openxmlformats.org/drawingml/2006/main">
            <a:srgbClr val="C53D32"/>
          </a:solidFill>
          <a:ln xmlns:a="http://schemas.openxmlformats.org/drawingml/2006/main" w="0">
            <a:noFill/>
            <a:prstDash val="solid"/>
          </a:ln>
        </p:spPr>
        <p:txBody>
          <a:bodyPr xmlns:a="http://schemas.openxmlformats.org/drawingml/2006/main" wrap="square" lIns="76200" tIns="57150" rIns="76200" bIns="57150" anchor="ctr">
            <a:normAutofit fontScale="98674"/>
          </a:bodyPr>
          <a:lstStyle xmlns:a="http://schemas.openxmlformats.org/drawingml/2006/main"/>
          <a:p xmlns:a="http://schemas.openxmlformats.org/drawingml/2006/main">
            <a:pPr algn="ctr">
              <a:defRPr sz="1350" b="1" i="0">
                <a:solidFill>
                  <a:srgbClr val="FFFFFF"/>
                </a:solidFill>
                <a:latin typeface="Arial"/>
                <a:ea typeface="Arial"/>
                <a:cs typeface="Arial"/>
              </a:defRPr>
            </a:pPr>
            <a:r>
              <a:t>À copier</a:t>
            </a:r>
          </a:p>
        </p:txBody>
      </p:sp>
      <p:sp>
        <p:nvSpPr>
          <p:cNvPr id="8" name="">
            <a:extLst xmlns:a="http://schemas.openxmlformats.org/drawingml/2006/main">
              <a:ext uri="{FF2B5EF4-FFF2-40B4-BE49-F238E27FC236}">
                <a16:creationId xmlns:a16="http://schemas.microsoft.com/office/drawing/2014/main" id="{AE3344E0-CEDC-4D91-92EA-128BB4820742}"/>
              </a:ext>
            </a:extLst>
          </p:cNvPr>
          <p:cNvSpPr>
            <a:spLocks xmlns:a="http://schemas.openxmlformats.org/drawingml/2006/main" noGrp="1"/>
          </p:cNvSpPr>
          <p:nvPr/>
        </p:nvSpPr>
        <p:spPr>
          <a:xfrm xmlns:a="http://schemas.openxmlformats.org/drawingml/2006/main">
            <a:off x="685800" y="1428750"/>
            <a:ext cx="10820400" cy="461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114300" tIns="95250" rIns="114300" bIns="95250" anchor="t">
            <a:normAutofit fontScale="100000"/>
          </a:bodyPr>
          <a:lstStyle xmlns:a="http://schemas.openxmlformats.org/drawingml/2006/main"/>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Au XIXe siècle, la </a:t>
            </a:r>
            <a:r>
              <a:rPr b="1">
                <a:solidFill>
                  <a:srgbClr val="D62828"/>
                </a:solidFill>
              </a:rPr>
              <a:t>machine à vapeur</a:t>
            </a:r>
            <a:r>
              <a:rPr b="0">
                <a:solidFill>
                  <a:srgbClr val="0057B8"/>
                </a:solidFill>
              </a:rPr>
              <a:t> alimentée par le charbon transforme les transports.</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Après 1830, le </a:t>
            </a:r>
            <a:r>
              <a:rPr b="1">
                <a:solidFill>
                  <a:srgbClr val="D62828"/>
                </a:solidFill>
              </a:rPr>
              <a:t>chemin de fer</a:t>
            </a:r>
            <a:r>
              <a:rPr b="0">
                <a:solidFill>
                  <a:srgbClr val="0057B8"/>
                </a:solidFill>
              </a:rPr>
              <a:t> se développe ; sous le Second Empire, un réseau national relie de nombreuses villes.</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Après </a:t>
            </a:r>
            <a:r>
              <a:rPr b="1">
                <a:solidFill>
                  <a:srgbClr val="D62828"/>
                </a:solidFill>
              </a:rPr>
              <a:t>1880</a:t>
            </a:r>
            <a:r>
              <a:rPr b="0">
                <a:solidFill>
                  <a:srgbClr val="0057B8"/>
                </a:solidFill>
              </a:rPr>
              <a:t>, le </a:t>
            </a:r>
            <a:r>
              <a:rPr b="1">
                <a:solidFill>
                  <a:srgbClr val="D62828"/>
                </a:solidFill>
              </a:rPr>
              <a:t>pétrole</a:t>
            </a:r>
            <a:r>
              <a:rPr b="0">
                <a:solidFill>
                  <a:srgbClr val="0057B8"/>
                </a:solidFill>
              </a:rPr>
              <a:t> prend une place croissante dans une seconde vague d’industrialisation.</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Des moteurs plus compacts équipent les premières </a:t>
            </a:r>
            <a:r>
              <a:rPr b="1">
                <a:solidFill>
                  <a:srgbClr val="D62828"/>
                </a:solidFill>
              </a:rPr>
              <a:t>automobiles</a:t>
            </a:r>
            <a:r>
              <a:rPr b="0">
                <a:solidFill>
                  <a:srgbClr val="0057B8"/>
                </a:solidFill>
              </a:rPr>
              <a:t>, comme la Peugeot Type 3 de 1892.</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Le train circule sur un réseau de rails ; l’automobile ouvre une mobilité nouvelle sur les routes.</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Ces transformations sont progressives : le pétrole ne remplace pas immédiatement le charbon.</a:t>
            </a:r>
          </a:p>
        </p:txBody>
      </p:sp>
      <p:sp>
        <p:nvSpPr>
          <p:cNvPr id="9" name="">
            <a:extLst xmlns:a="http://schemas.openxmlformats.org/drawingml/2006/main">
              <a:ext uri="{FF2B5EF4-FFF2-40B4-BE49-F238E27FC236}">
                <a16:creationId xmlns:a16="http://schemas.microsoft.com/office/drawing/2014/main" id="{66DA1B00-CB34-4ECB-B299-84D8D8B0AD9D}"/>
              </a:ext>
            </a:extLst>
          </p:cNvPr>
          <p:cNvSpPr>
            <a:spLocks xmlns:a="http://schemas.openxmlformats.org/drawingml/2006/main" noGrp="1"/>
          </p:cNvSpPr>
          <p:nvPr/>
        </p:nvSpPr>
        <p:spPr>
          <a:xfrm xmlns:a="http://schemas.openxmlformats.org/drawingml/2006/main">
            <a:off x="552450" y="1276350"/>
            <a:ext cx="11087100" cy="4953000"/>
          </a:xfrm>
          <a:prstGeom xmlns:a="http://schemas.openxmlformats.org/drawingml/2006/main" prst="roundRect">
            <a:avLst>
              <a:gd name="adj" fmla="val 3077"/>
            </a:avLst>
          </a:prstGeom>
          <a:noFill xmlns:a="http://schemas.openxmlformats.org/drawingml/2006/main"/>
          <a:ln xmlns:a="http://schemas.openxmlformats.org/drawingml/2006/main" w="28575">
            <a:solidFill>
              <a:srgbClr val="E77D22"/>
            </a:solidFill>
            <a:prstDash val="solid"/>
          </a:ln>
        </p:spPr>
      </p:sp>
      <p:sp>
        <p:nvSpPr>
          <p:cNvPr id="10" name="">
            <a:extLst xmlns:a="http://schemas.openxmlformats.org/drawingml/2006/main">
              <a:ext uri="{FF2B5EF4-FFF2-40B4-BE49-F238E27FC236}">
                <a16:creationId xmlns:a16="http://schemas.microsoft.com/office/drawing/2014/main" id="{B405B5C0-042C-438B-8B05-9D9A0C3CE742}"/>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B475818C-938D-4041-8BDC-CC891BD2C15D}"/>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2" name="">
            <a:extLst xmlns:a="http://schemas.openxmlformats.org/drawingml/2006/main">
              <a:ext uri="{FF2B5EF4-FFF2-40B4-BE49-F238E27FC236}">
                <a16:creationId xmlns:a16="http://schemas.microsoft.com/office/drawing/2014/main" id="{2A7616BF-C7BE-4CF4-8605-62C69613CE62}"/>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17380472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2026-08-23T21:58:50.4940000Z</dcterms:created>
  <dcterms:modified xsi:type="dcterms:W3CDTF">2026-08-23T21:58:50.4940000Z</dcterms:modified>
</coreProperties>
</file>