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af04bb944a409a" /><Relationship Type="http://schemas.openxmlformats.org/officeDocument/2006/relationships/extended-properties" Target="/docProps/app.xml" Id="Raec9dd7106c44bd7" /><Relationship Type="http://schemas.openxmlformats.org/officeDocument/2006/relationships/officeDocument" Target="/ppt/presentation.xml" Id="R98089b341a2a4617" /></Relationships>
</file>

<file path=ppt/presentation.xml><?xml version="1.0" encoding="utf-8"?>
<p:presentation xmlns:p="http://schemas.openxmlformats.org/presentationml/2006/main">
  <p:sldMasterIdLst>
    <p:sldMasterId xmlns:r="http://schemas.openxmlformats.org/officeDocument/2006/relationships" id="2147483648" r:id="R403dde7ce6d04cad"/>
  </p:sldMasterIdLst>
  <p:notesMasterIdLst>
    <p:notesMasterId xmlns:r="http://schemas.openxmlformats.org/officeDocument/2006/relationships" r:id="Rcb021a344bc34cd3"/>
  </p:notesMasterIdLst>
  <p:sldIdLst>
    <p:sldId xmlns:r="http://schemas.openxmlformats.org/officeDocument/2006/relationships" id="256" r:id="R276bc44df61f49db"/>
    <p:sldId xmlns:r="http://schemas.openxmlformats.org/officeDocument/2006/relationships" id="257" r:id="R228dbf56751d4681"/>
    <p:sldId xmlns:r="http://schemas.openxmlformats.org/officeDocument/2006/relationships" id="258" r:id="R8f53b36798bf47c5"/>
    <p:sldId xmlns:r="http://schemas.openxmlformats.org/officeDocument/2006/relationships" id="259" r:id="R9ded2442498d4371"/>
    <p:sldId xmlns:r="http://schemas.openxmlformats.org/officeDocument/2006/relationships" id="260" r:id="R7277286b2d3148e2"/>
    <p:sldId xmlns:r="http://schemas.openxmlformats.org/officeDocument/2006/relationships" id="261" r:id="R9bdaf701b8c1404f"/>
    <p:sldId xmlns:r="http://schemas.openxmlformats.org/officeDocument/2006/relationships" id="262" r:id="R9c39853014c141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309be623a44014" /><Relationship Type="http://schemas.openxmlformats.org/officeDocument/2006/relationships/slideMaster" Target="/ppt/slideMasters/slideMaster1.xml" Id="R403dde7ce6d04cad" /><Relationship Type="http://schemas.openxmlformats.org/officeDocument/2006/relationships/notesMaster" Target="/ppt/notesMasters/notesMaster1.xml" Id="Rcb021a344bc34cd3" /><Relationship Type="http://schemas.openxmlformats.org/officeDocument/2006/relationships/presProps" Target="/ppt/presProps.xml" Id="R9d1b477159be4306" /><Relationship Type="http://schemas.openxmlformats.org/officeDocument/2006/relationships/tableStyles" Target="/ppt/tableStyles.xml" Id="R2455c8be4d144d7f" /><Relationship Type="http://schemas.openxmlformats.org/officeDocument/2006/relationships/slide" Target="/ppt/slides/slide1.xml" Id="R276bc44df61f49db" /><Relationship Type="http://schemas.openxmlformats.org/officeDocument/2006/relationships/slide" Target="/ppt/slides/slide2.xml" Id="R228dbf56751d4681" /><Relationship Type="http://schemas.openxmlformats.org/officeDocument/2006/relationships/slide" Target="/ppt/slides/slide3.xml" Id="R8f53b36798bf47c5" /><Relationship Type="http://schemas.openxmlformats.org/officeDocument/2006/relationships/slide" Target="/ppt/slides/slide4.xml" Id="R9ded2442498d4371" /><Relationship Type="http://schemas.openxmlformats.org/officeDocument/2006/relationships/slide" Target="/ppt/slides/slide5.xml" Id="R7277286b2d3148e2" /><Relationship Type="http://schemas.openxmlformats.org/officeDocument/2006/relationships/slide" Target="/ppt/slides/slide6.xml" Id="R9bdaf701b8c1404f" /><Relationship Type="http://schemas.openxmlformats.org/officeDocument/2006/relationships/slide" Target="/ppt/slides/slide7.xml" Id="R9c39853014c141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8170e6112974e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7f3a7742cb48a7" /><Relationship Type="http://schemas.openxmlformats.org/officeDocument/2006/relationships/notesMaster" Target="/ppt/notesMasters/notesMaster1.xml" Id="R766f037b95b742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6ae21948714ee2" /><Relationship Type="http://schemas.openxmlformats.org/officeDocument/2006/relationships/notesMaster" Target="/ppt/notesMasters/notesMaster1.xml" Id="R82fa1925d5c245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7cfc9910a9343d6" /><Relationship Type="http://schemas.openxmlformats.org/officeDocument/2006/relationships/notesMaster" Target="/ppt/notesMasters/notesMaster1.xml" Id="R5cee2681ad344867"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0c749c22064fb5" /><Relationship Type="http://schemas.openxmlformats.org/officeDocument/2006/relationships/notesMaster" Target="/ppt/notesMasters/notesMaster1.xml" Id="R528cf96e376b46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bbafbc698d46f0" /><Relationship Type="http://schemas.openxmlformats.org/officeDocument/2006/relationships/notesMaster" Target="/ppt/notesMasters/notesMaster1.xml" Id="R18eb455dee7144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25becd01634b19" /><Relationship Type="http://schemas.openxmlformats.org/officeDocument/2006/relationships/notesMaster" Target="/ppt/notesMasters/notesMaster1.xml" Id="R41204cb653b1486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1ec0add8fc4857" /><Relationship Type="http://schemas.openxmlformats.org/officeDocument/2006/relationships/notesMaster" Target="/ppt/notesMasters/notesMaster1.xml" Id="R4ebc3a2800e5443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d7c5e32b4045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3edd489859c4dec" /><Relationship Type="http://schemas.openxmlformats.org/officeDocument/2006/relationships/slideLayout" Target="/ppt/slideLayouts/slideLayout1.xml" Id="Rb4db58ac71a8403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db58ac71a8403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0652d7d4e714a2f" /><Relationship Type="http://schemas.openxmlformats.org/officeDocument/2006/relationships/notesSlide" Target="/ppt/notesSlides/notesSlide1.xml" Id="Rb19ea52e641245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00661a3d0c9477f" /><Relationship Type="http://schemas.openxmlformats.org/officeDocument/2006/relationships/notesSlide" Target="/ppt/notesSlides/notesSlide2.xml" Id="R661a03d6ccb741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ea253c158c248e0" /><Relationship Type="http://schemas.openxmlformats.org/officeDocument/2006/relationships/image" Target="/ppt/media/image.png" Id="R65dcdd5a53c1448c" /><Relationship Type="http://schemas.openxmlformats.org/officeDocument/2006/relationships/notesSlide" Target="/ppt/notesSlides/notesSlide3.xml" Id="Rc88f2db193674b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bc2ae1af2a44b95" /><Relationship Type="http://schemas.openxmlformats.org/officeDocument/2006/relationships/notesSlide" Target="/ppt/notesSlides/notesSlide4.xml" Id="R6d0b3ba2160d4e9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9eb170f1c724748" /><Relationship Type="http://schemas.openxmlformats.org/officeDocument/2006/relationships/image" Target="/ppt/media/image2.png" Id="R597c8bcb25984dfa" /><Relationship Type="http://schemas.openxmlformats.org/officeDocument/2006/relationships/image" Target="/ppt/media/image3.png" Id="Rfcd866af7e774629" /><Relationship Type="http://schemas.openxmlformats.org/officeDocument/2006/relationships/notesSlide" Target="/ppt/notesSlides/notesSlide5.xml" Id="R0a6a6a9a2b284e7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56b471e333145d0" /><Relationship Type="http://schemas.openxmlformats.org/officeDocument/2006/relationships/notesSlide" Target="/ppt/notesSlides/notesSlide6.xml" Id="R3bff134f6a4a49e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eb05a969087439c" /><Relationship Type="http://schemas.openxmlformats.org/officeDocument/2006/relationships/notesSlide" Target="/ppt/notesSlides/notesSlide7.xml" Id="Ra8daee6759ac49b5" /></Relationships>
</file>

<file path=ppt/slides/slide1.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759EE73-31E0-4534-B725-F2D23DB7BAC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F84AE633-730A-4083-9DF6-8D7DF3CE470C}"/>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011A51AA-B4B5-40F0-A549-127D2414F3B4}"/>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OUVERTURE</a:t>
            </a:r>
          </a:p>
        </p:txBody>
      </p:sp>
      <p:sp>
        <p:nvSpPr>
          <p:cNvPr id="4" name="">
            <a:extLst xmlns:a="http://schemas.openxmlformats.org/drawingml/2006/main">
              <a:ext uri="{FF2B5EF4-FFF2-40B4-BE49-F238E27FC236}">
                <a16:creationId xmlns:a16="http://schemas.microsoft.com/office/drawing/2014/main" id="{8C4BC0D7-7761-4250-AAAB-B7693F8B8BCD}"/>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1</a:t>
            </a:r>
          </a:p>
        </p:txBody>
      </p:sp>
      <p:sp>
        <p:nvSpPr>
          <p:cNvPr id="5" name="">
            <a:extLst xmlns:a="http://schemas.openxmlformats.org/drawingml/2006/main">
              <a:ext uri="{FF2B5EF4-FFF2-40B4-BE49-F238E27FC236}">
                <a16:creationId xmlns:a16="http://schemas.microsoft.com/office/drawing/2014/main" id="{43433DDB-0989-4283-88F2-0141AA5E60CF}"/>
              </a:ext>
            </a:extLst>
          </p:cNvPr>
          <p:cNvSpPr>
            <a:spLocks xmlns:a="http://schemas.openxmlformats.org/drawingml/2006/main" noGrp="1"/>
          </p:cNvSpPr>
          <p:nvPr/>
        </p:nvSpPr>
        <p:spPr>
          <a:xfrm xmlns:a="http://schemas.openxmlformats.org/drawingml/2006/main">
            <a:off x="685800" y="95250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350" b="1">
                <a:solidFill>
                  <a:srgbClr val="C2410C"/>
                </a:solidFill>
              </a:defRPr>
            </a:pPr>
            <a:r>
              <a:rPr sz="1350" b="1">
                <a:solidFill>
                  <a:srgbClr val="C2410C"/>
                </a:solidFill>
              </a:rPr>
              <a:t>SÉANCE 1</a:t>
            </a:r>
          </a:p>
        </p:txBody>
      </p:sp>
      <p:sp>
        <p:nvSpPr>
          <p:cNvPr id="6" name="">
            <a:extLst xmlns:a="http://schemas.openxmlformats.org/drawingml/2006/main">
              <a:ext uri="{FF2B5EF4-FFF2-40B4-BE49-F238E27FC236}">
                <a16:creationId xmlns:a16="http://schemas.microsoft.com/office/drawing/2014/main" id="{5FAF6A69-2029-47D8-A44F-4D4D20110750}"/>
              </a:ext>
            </a:extLst>
          </p:cNvPr>
          <p:cNvSpPr>
            <a:spLocks xmlns:a="http://schemas.openxmlformats.org/drawingml/2006/main" noGrp="1"/>
          </p:cNvSpPr>
          <p:nvPr/>
        </p:nvSpPr>
        <p:spPr>
          <a:xfrm xmlns:a="http://schemas.openxmlformats.org/drawingml/2006/main">
            <a:off x="685800" y="1428750"/>
            <a:ext cx="8191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7434"/>
          </a:bodyPr>
          <a:lstStyle xmlns:a="http://schemas.openxmlformats.org/drawingml/2006/main"/>
          <a:p xmlns:a="http://schemas.openxmlformats.org/drawingml/2006/main">
            <a:pPr algn="l">
              <a:lnSpc>
                <a:spcPct val="98000"/>
              </a:lnSpc>
              <a:buNone/>
              <a:defRPr sz="3900" b="1">
                <a:solidFill>
                  <a:srgbClr val="172033"/>
                </a:solidFill>
              </a:defRPr>
            </a:pPr>
            <a:r>
              <a:rPr sz="3900" b="1">
                <a:solidFill>
                  <a:srgbClr val="172033"/>
                </a:solidFill>
              </a:rPr>
              <a:t>Une République longue à s’installer</a:t>
            </a:r>
          </a:p>
        </p:txBody>
      </p:sp>
      <p:sp>
        <p:nvSpPr>
          <p:cNvPr id="7" name="">
            <a:extLst xmlns:a="http://schemas.openxmlformats.org/drawingml/2006/main">
              <a:ext uri="{FF2B5EF4-FFF2-40B4-BE49-F238E27FC236}">
                <a16:creationId xmlns:a16="http://schemas.microsoft.com/office/drawing/2014/main" id="{4E9213FF-E7D5-4E20-99FD-2750F6CAACC7}"/>
              </a:ext>
            </a:extLst>
          </p:cNvPr>
          <p:cNvSpPr>
            <a:spLocks xmlns:a="http://schemas.openxmlformats.org/drawingml/2006/main" noGrp="1"/>
          </p:cNvSpPr>
          <p:nvPr/>
        </p:nvSpPr>
        <p:spPr>
          <a:xfrm xmlns:a="http://schemas.openxmlformats.org/drawingml/2006/main">
            <a:off x="685800" y="3067050"/>
            <a:ext cx="10287000" cy="1809750"/>
          </a:xfrm>
          <a:prstGeom xmlns:a="http://schemas.openxmlformats.org/drawingml/2006/main" prst="roundRect">
            <a:avLst>
              <a:gd name="adj" fmla="val 631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CD0C53C6-28F8-44D8-8F52-B27CFB195983}"/>
              </a:ext>
            </a:extLst>
          </p:cNvPr>
          <p:cNvSpPr>
            <a:spLocks xmlns:a="http://schemas.openxmlformats.org/drawingml/2006/main" noGrp="1"/>
          </p:cNvSpPr>
          <p:nvPr/>
        </p:nvSpPr>
        <p:spPr>
          <a:xfrm xmlns:a="http://schemas.openxmlformats.org/drawingml/2006/main">
            <a:off x="990600" y="33718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PROBLÈME HISTORIQUE</a:t>
            </a:r>
          </a:p>
        </p:txBody>
      </p:sp>
      <p:sp>
        <p:nvSpPr>
          <p:cNvPr id="9" name="">
            <a:extLst xmlns:a="http://schemas.openxmlformats.org/drawingml/2006/main">
              <a:ext uri="{FF2B5EF4-FFF2-40B4-BE49-F238E27FC236}">
                <a16:creationId xmlns:a16="http://schemas.microsoft.com/office/drawing/2014/main" id="{087091B2-1FC6-41C0-8EBD-79D00A40EC53}"/>
              </a:ext>
            </a:extLst>
          </p:cNvPr>
          <p:cNvSpPr>
            <a:spLocks xmlns:a="http://schemas.openxmlformats.org/drawingml/2006/main" noGrp="1"/>
          </p:cNvSpPr>
          <p:nvPr/>
        </p:nvSpPr>
        <p:spPr>
          <a:xfrm xmlns:a="http://schemas.openxmlformats.org/drawingml/2006/main">
            <a:off x="990600" y="3781425"/>
            <a:ext cx="9620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250" b="1">
                <a:solidFill>
                  <a:srgbClr val="172033"/>
                </a:solidFill>
              </a:defRPr>
            </a:pPr>
            <a:r>
              <a:rPr sz="2250" b="1">
                <a:solidFill>
                  <a:srgbClr val="172033"/>
                </a:solidFill>
              </a:rPr>
              <a:t>Pourquoi la République fête-t-elle ses cent ans alors qu’elle n’a pas gouverné sans interruption depuis 1792 ?</a:t>
            </a:r>
          </a:p>
        </p:txBody>
      </p:sp>
      <p:sp>
        <p:nvSpPr>
          <p:cNvPr id="10" name="">
            <a:extLst xmlns:a="http://schemas.openxmlformats.org/drawingml/2006/main">
              <a:ext uri="{FF2B5EF4-FFF2-40B4-BE49-F238E27FC236}">
                <a16:creationId xmlns:a16="http://schemas.microsoft.com/office/drawing/2014/main" id="{448A5C41-C1C1-41AE-BCF5-46203136C79D}"/>
              </a:ext>
            </a:extLst>
          </p:cNvPr>
          <p:cNvSpPr>
            <a:spLocks xmlns:a="http://schemas.openxmlformats.org/drawingml/2006/main" noGrp="1"/>
          </p:cNvSpPr>
          <p:nvPr/>
        </p:nvSpPr>
        <p:spPr>
          <a:xfrm xmlns:a="http://schemas.openxmlformats.org/drawingml/2006/main">
            <a:off x="723900" y="5334000"/>
            <a:ext cx="10191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75" b="0">
                <a:solidFill>
                  <a:srgbClr val="5F6877"/>
                </a:solidFill>
              </a:defRPr>
            </a:pPr>
            <a:r>
              <a:rPr sz="1575" b="0">
                <a:solidFill>
                  <a:srgbClr val="5F6877"/>
                </a:solidFill>
              </a:rPr>
              <a:t>Comprendre que l’installation de la République au XIXe siècle a été progressive et marquée par des révolutions, un coup d’État et une guerre.</a:t>
            </a:r>
          </a:p>
        </p:txBody>
      </p:sp>
    </p:spTree>
    <p:extLst>
      <p:ext uri="{BB962C8B-B14F-4D97-AF65-F5344CB8AC3E}">
        <p14:creationId xmlns:p14="http://schemas.microsoft.com/office/powerpoint/2010/main" val="968853743"/>
      </p:ext>
    </p:extLst>
  </p:cSld>
</p:sld>
</file>

<file path=ppt/slides/slide2.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8B7D997-6D0D-4794-850A-188D685FEF3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64E7BAE7-6B0F-4E2B-828A-B7204325D5AB}"/>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B366A277-E6FF-4658-AB0E-DE2A6AAE1DFB}"/>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RÉCIT 1 · PREMIÈRE ENQUÊTE</a:t>
            </a:r>
          </a:p>
        </p:txBody>
      </p:sp>
      <p:sp>
        <p:nvSpPr>
          <p:cNvPr id="4" name="">
            <a:extLst xmlns:a="http://schemas.openxmlformats.org/drawingml/2006/main">
              <a:ext uri="{FF2B5EF4-FFF2-40B4-BE49-F238E27FC236}">
                <a16:creationId xmlns:a16="http://schemas.microsoft.com/office/drawing/2014/main" id="{11BA0AC7-7CED-4F27-A0C1-1A2C5ECC7E95}"/>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2</a:t>
            </a:r>
          </a:p>
        </p:txBody>
      </p:sp>
      <p:sp>
        <p:nvSpPr>
          <p:cNvPr id="5" name="">
            <a:extLst xmlns:a="http://schemas.openxmlformats.org/drawingml/2006/main">
              <a:ext uri="{FF2B5EF4-FFF2-40B4-BE49-F238E27FC236}">
                <a16:creationId xmlns:a16="http://schemas.microsoft.com/office/drawing/2014/main" id="{1BD1C31E-5C1C-4A4C-A944-D6BD861749BD}"/>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RÉCIT 1 · PREMIÈRE ENQUÊTE</a:t>
            </a:r>
          </a:p>
        </p:txBody>
      </p:sp>
      <p:sp>
        <p:nvSpPr>
          <p:cNvPr id="6" name="">
            <a:extLst xmlns:a="http://schemas.openxmlformats.org/drawingml/2006/main">
              <a:ext uri="{FF2B5EF4-FFF2-40B4-BE49-F238E27FC236}">
                <a16:creationId xmlns:a16="http://schemas.microsoft.com/office/drawing/2014/main" id="{16646E8F-A440-4205-ABFE-C074025D57DB}"/>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Écoute le récit : la réponse n’est pas encore donnée.</a:t>
            </a:r>
          </a:p>
        </p:txBody>
      </p:sp>
      <p:sp>
        <p:nvSpPr>
          <p:cNvPr id="7" name="">
            <a:extLst xmlns:a="http://schemas.openxmlformats.org/drawingml/2006/main">
              <a:ext uri="{FF2B5EF4-FFF2-40B4-BE49-F238E27FC236}">
                <a16:creationId xmlns:a16="http://schemas.microsoft.com/office/drawing/2014/main" id="{E8CC4239-866E-4D1C-9BF7-4F216DC142B3}"/>
              </a:ext>
            </a:extLst>
          </p:cNvPr>
          <p:cNvSpPr>
            <a:spLocks xmlns:a="http://schemas.openxmlformats.org/drawingml/2006/main" noGrp="1"/>
          </p:cNvSpPr>
          <p:nvPr/>
        </p:nvSpPr>
        <p:spPr>
          <a:xfrm xmlns:a="http://schemas.openxmlformats.org/drawingml/2006/main">
            <a:off x="552450" y="1762125"/>
            <a:ext cx="11068050" cy="314325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E9B6C2FC-8B49-46E2-AF89-B5F7EA37D800}"/>
              </a:ext>
            </a:extLst>
          </p:cNvPr>
          <p:cNvSpPr>
            <a:spLocks xmlns:a="http://schemas.openxmlformats.org/drawingml/2006/main" noGrp="1"/>
          </p:cNvSpPr>
          <p:nvPr/>
        </p:nvSpPr>
        <p:spPr>
          <a:xfrm xmlns:a="http://schemas.openxmlformats.org/drawingml/2006/main">
            <a:off x="876300" y="2095500"/>
            <a:ext cx="1038225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8000"/>
              </a:lnSpc>
              <a:buNone/>
              <a:defRPr sz="2025" b="0">
                <a:solidFill>
                  <a:srgbClr val="172033"/>
                </a:solidFill>
              </a:defRPr>
            </a:pPr>
            <a:r>
              <a:rPr sz="2025" b="0">
                <a:solidFill>
                  <a:srgbClr val="172033"/>
                </a:solidFill>
              </a:rPr>
              <a:t>Imaginons Paris en septembre 1892. Une grande affiche annonce les « fêtes du centenaire de la République française ». Un enfant lit 1792-1892 et conclut : « La République gouverne donc depuis cent ans ! » Son grand-père l’arrête : il est né sous le règne d’un roi, a vécu sous un empereur, puis a vu une nouvelle République proclamée. L’affiche et les souvenirs du grand-père semblent se contredire. Pour savoir lequel dit vrai, il faut reconstituer les régimes qui se sont succédé depuis 1792.</a:t>
            </a:r>
          </a:p>
        </p:txBody>
      </p:sp>
      <p:sp>
        <p:nvSpPr>
          <p:cNvPr id="9" name="">
            <a:extLst xmlns:a="http://schemas.openxmlformats.org/drawingml/2006/main">
              <a:ext uri="{FF2B5EF4-FFF2-40B4-BE49-F238E27FC236}">
                <a16:creationId xmlns:a16="http://schemas.microsoft.com/office/drawing/2014/main" id="{8F9865CB-428B-4E94-83D8-414DE42C3C60}"/>
              </a:ext>
            </a:extLst>
          </p:cNvPr>
          <p:cNvSpPr>
            <a:spLocks xmlns:a="http://schemas.openxmlformats.org/drawingml/2006/main" noGrp="1"/>
          </p:cNvSpPr>
          <p:nvPr/>
        </p:nvSpPr>
        <p:spPr>
          <a:xfrm xmlns:a="http://schemas.openxmlformats.org/drawingml/2006/main">
            <a:off x="1333500" y="5219700"/>
            <a:ext cx="9525000" cy="1066800"/>
          </a:xfrm>
          <a:prstGeom xmlns:a="http://schemas.openxmlformats.org/drawingml/2006/main" prst="roundRect">
            <a:avLst>
              <a:gd name="adj" fmla="val 10714"/>
            </a:avLst>
          </a:prstGeom>
          <a:solidFill xmlns:a="http://schemas.openxmlformats.org/drawingml/2006/main">
            <a:srgbClr val="FFF5F5"/>
          </a:solidFill>
          <a:ln xmlns:a="http://schemas.openxmlformats.org/drawingml/2006/main" w="9525">
            <a:solidFill>
              <a:srgbClr val="E3A5A5"/>
            </a:solidFill>
            <a:prstDash val="solid"/>
          </a:ln>
        </p:spPr>
      </p:sp>
      <p:sp>
        <p:nvSpPr>
          <p:cNvPr id="10" name="">
            <a:extLst xmlns:a="http://schemas.openxmlformats.org/drawingml/2006/main">
              <a:ext uri="{FF2B5EF4-FFF2-40B4-BE49-F238E27FC236}">
                <a16:creationId xmlns:a16="http://schemas.microsoft.com/office/drawing/2014/main" id="{FD80D350-ADE8-48A5-AF15-D8656F69D5E2}"/>
              </a:ext>
            </a:extLst>
          </p:cNvPr>
          <p:cNvSpPr>
            <a:spLocks xmlns:a="http://schemas.openxmlformats.org/drawingml/2006/main" noGrp="1"/>
          </p:cNvSpPr>
          <p:nvPr/>
        </p:nvSpPr>
        <p:spPr>
          <a:xfrm xmlns:a="http://schemas.openxmlformats.org/drawingml/2006/main">
            <a:off x="1666875" y="5448300"/>
            <a:ext cx="8858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85034"/>
          </a:bodyPr>
          <a:lstStyle xmlns:a="http://schemas.openxmlformats.org/drawingml/2006/main"/>
          <a:p xmlns:a="http://schemas.openxmlformats.org/drawingml/2006/main">
            <a:pPr algn="ctr">
              <a:lnSpc>
                <a:spcPct val="112000"/>
              </a:lnSpc>
              <a:buNone/>
              <a:defRPr sz="2100" b="1">
                <a:solidFill>
                  <a:srgbClr val="C53030"/>
                </a:solidFill>
              </a:defRPr>
            </a:pPr>
            <a:r>
              <a:rPr sz="2100" b="1">
                <a:solidFill>
                  <a:srgbClr val="C53030"/>
                </a:solidFill>
              </a:rPr>
              <a:t>👉 Si la République a cent ans en 1892, a-t-elle gouverné la France sans interruption depuis 1792 ?</a:t>
            </a:r>
          </a:p>
        </p:txBody>
      </p:sp>
    </p:spTree>
    <p:extLst>
      <p:ext uri="{BB962C8B-B14F-4D97-AF65-F5344CB8AC3E}">
        <p14:creationId xmlns:p14="http://schemas.microsoft.com/office/powerpoint/2010/main" val="1941757652"/>
      </p:ext>
    </p:extLst>
  </p:cSld>
</p:sld>
</file>

<file path=ppt/slides/slide3.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09F053C-FB34-4465-9FFE-EB32A9FF4DC1}"/>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CDC600FB-4EF9-4AC0-BE09-3D2204BFE28B}"/>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052753AC-F7EF-400F-9C76-62C3E408821B}"/>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1</a:t>
            </a:r>
          </a:p>
        </p:txBody>
      </p:sp>
      <p:sp>
        <p:nvSpPr>
          <p:cNvPr id="4" name="">
            <a:extLst xmlns:a="http://schemas.openxmlformats.org/drawingml/2006/main">
              <a:ext uri="{FF2B5EF4-FFF2-40B4-BE49-F238E27FC236}">
                <a16:creationId xmlns:a16="http://schemas.microsoft.com/office/drawing/2014/main" id="{412D5BEB-AE32-4CE4-8AB9-EBD9087351A3}"/>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3</a:t>
            </a:r>
          </a:p>
        </p:txBody>
      </p:sp>
      <p:sp>
        <p:nvSpPr>
          <p:cNvPr id="5" name="">
            <a:extLst xmlns:a="http://schemas.openxmlformats.org/drawingml/2006/main">
              <a:ext uri="{FF2B5EF4-FFF2-40B4-BE49-F238E27FC236}">
                <a16:creationId xmlns:a16="http://schemas.microsoft.com/office/drawing/2014/main" id="{0A6AC345-9030-4507-AA99-AB0F0C7727A2}"/>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Document 1 — Frise des régimes politiques, de 1792 à 1892</a:t>
            </a:r>
          </a:p>
        </p:txBody>
      </p:sp>
      <p:sp>
        <p:nvSpPr>
          <p:cNvPr id="6" name="">
            <a:extLst xmlns:a="http://schemas.openxmlformats.org/drawingml/2006/main">
              <a:ext uri="{FF2B5EF4-FFF2-40B4-BE49-F238E27FC236}">
                <a16:creationId xmlns:a16="http://schemas.microsoft.com/office/drawing/2014/main" id="{FA6B90E5-C31E-47EA-BA43-424AC179BD95}"/>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Frise chronologique de synthèse pédagogique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5dcdd5a53c1448c"/>
          <a:stretch xmlns:a="http://schemas.openxmlformats.org/drawingml/2006/main"/>
        </p:blipFill>
        <p:spPr>
          <a:xfrm xmlns:a="http://schemas.openxmlformats.org/drawingml/2006/main">
            <a:off x="457200" y="2470150"/>
            <a:ext cx="6667500" cy="22225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70CB30E-BEA5-47B6-8435-2C3DE2527BB3}"/>
              </a:ext>
            </a:extLst>
          </p:cNvPr>
          <p:cNvSpPr>
            <a:spLocks xmlns:a="http://schemas.openxmlformats.org/drawingml/2006/main" noGrp="1"/>
          </p:cNvSpPr>
          <p:nvPr/>
        </p:nvSpPr>
        <p:spPr>
          <a:xfrm xmlns:a="http://schemas.openxmlformats.org/drawingml/2006/main">
            <a:off x="552450" y="5619750"/>
            <a:ext cx="6572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825" b="0">
                <a:solidFill>
                  <a:srgbClr val="5F6877"/>
                </a:solidFill>
              </a:defRPr>
            </a:pPr>
            <a:r>
              <a:rPr sz="825" b="0">
                <a:solidFill>
                  <a:srgbClr val="5F6877"/>
                </a:solidFill>
              </a:rPr>
              <a:t>Source : Réalisation pédagogique d’après Éduscol, « Le temps de la République », mars 2016.</a:t>
            </a:r>
          </a:p>
        </p:txBody>
      </p:sp>
      <p:sp>
        <p:nvSpPr>
          <p:cNvPr id="9" name="">
            <a:extLst xmlns:a="http://schemas.openxmlformats.org/drawingml/2006/main">
              <a:ext uri="{FF2B5EF4-FFF2-40B4-BE49-F238E27FC236}">
                <a16:creationId xmlns:a16="http://schemas.microsoft.com/office/drawing/2014/main" id="{217F9A53-ACDE-4BF2-953C-08AF89881D33}"/>
              </a:ext>
            </a:extLst>
          </p:cNvPr>
          <p:cNvSpPr>
            <a:spLocks xmlns:a="http://schemas.openxmlformats.org/drawingml/2006/main" noGrp="1"/>
          </p:cNvSpPr>
          <p:nvPr/>
        </p:nvSpPr>
        <p:spPr>
          <a:xfrm xmlns:a="http://schemas.openxmlformats.org/drawingml/2006/main">
            <a:off x="7429500" y="1638300"/>
            <a:ext cx="4191000" cy="4457700"/>
          </a:xfrm>
          <a:prstGeom xmlns:a="http://schemas.openxmlformats.org/drawingml/2006/main" prst="roundRect">
            <a:avLst>
              <a:gd name="adj" fmla="val 2727"/>
            </a:avLst>
          </a:prstGeom>
          <a:solidFill xmlns:a="http://schemas.openxmlformats.org/drawingml/2006/main">
            <a:srgbClr val="FFFFFF"/>
          </a:solidFill>
          <a:ln xmlns:a="http://schemas.openxmlformats.org/drawingml/2006/main" w="9525">
            <a:solidFill>
              <a:srgbClr val="EAD9CD"/>
            </a:solidFill>
            <a:prstDash val="solid"/>
          </a:ln>
        </p:spPr>
      </p:sp>
      <p:sp>
        <p:nvSpPr>
          <p:cNvPr id="10" name="">
            <a:extLst xmlns:a="http://schemas.openxmlformats.org/drawingml/2006/main">
              <a:ext uri="{FF2B5EF4-FFF2-40B4-BE49-F238E27FC236}">
                <a16:creationId xmlns:a16="http://schemas.microsoft.com/office/drawing/2014/main" id="{2A0C6D42-1FD5-4D1A-A227-F709FA6BA5B6}"/>
              </a:ext>
            </a:extLst>
          </p:cNvPr>
          <p:cNvSpPr>
            <a:spLocks xmlns:a="http://schemas.openxmlformats.org/drawingml/2006/main" noGrp="1"/>
          </p:cNvSpPr>
          <p:nvPr/>
        </p:nvSpPr>
        <p:spPr>
          <a:xfrm xmlns:a="http://schemas.openxmlformats.org/drawingml/2006/main">
            <a:off x="7639050" y="1809750"/>
            <a:ext cx="3771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11" name="">
            <a:extLst xmlns:a="http://schemas.openxmlformats.org/drawingml/2006/main">
              <a:ext uri="{FF2B5EF4-FFF2-40B4-BE49-F238E27FC236}">
                <a16:creationId xmlns:a16="http://schemas.microsoft.com/office/drawing/2014/main" id="{F2B4A560-FEFE-4060-B701-891E1E11C5EE}"/>
              </a:ext>
            </a:extLst>
          </p:cNvPr>
          <p:cNvSpPr>
            <a:spLocks xmlns:a="http://schemas.openxmlformats.org/drawingml/2006/main" noGrp="1"/>
          </p:cNvSpPr>
          <p:nvPr/>
        </p:nvSpPr>
        <p:spPr>
          <a:xfrm xmlns:a="http://schemas.openxmlformats.org/drawingml/2006/main">
            <a:off x="7620000" y="2152650"/>
            <a:ext cx="3810000" cy="3790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172033"/>
                </a:solidFill>
              </a:defRPr>
            </a:pPr>
            <a:r>
              <a:rPr sz="1500" b="0">
                <a:solidFill>
                  <a:srgbClr val="172033"/>
                </a:solidFill>
              </a:rPr>
              <a:t>1. Quel régime commence en 1792 ?</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2. Colorie en orange les périodes républicaines : 1792-1804, 1848-1852 et 1870-1892.</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3. Cite deux régimes non républicains qui interrompent la République.</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4. En 1892, la France a-t-elle vécu cent années continues en République ? Justifie avec la frise.</a:t>
            </a:r>
          </a:p>
        </p:txBody>
      </p:sp>
    </p:spTree>
    <p:extLst>
      <p:ext uri="{BB962C8B-B14F-4D97-AF65-F5344CB8AC3E}">
        <p14:creationId xmlns:p14="http://schemas.microsoft.com/office/powerpoint/2010/main" val="1398957618"/>
      </p:ext>
    </p:extLst>
  </p:cSld>
</p:sld>
</file>

<file path=ppt/slides/slide4.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4CE3E71-7128-4225-B94D-1C8617B3DB14}"/>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B44F8C3A-BC9B-45B3-890A-E5B657EDC75F}"/>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30C20698-FDC6-4F62-B461-7052BBEE4C37}"/>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 · RELANCE</a:t>
            </a:r>
          </a:p>
        </p:txBody>
      </p:sp>
      <p:sp>
        <p:nvSpPr>
          <p:cNvPr id="4" name="">
            <a:extLst xmlns:a="http://schemas.openxmlformats.org/drawingml/2006/main">
              <a:ext uri="{FF2B5EF4-FFF2-40B4-BE49-F238E27FC236}">
                <a16:creationId xmlns:a16="http://schemas.microsoft.com/office/drawing/2014/main" id="{3D8E3EFC-5818-4BD7-A694-8726D9F245B3}"/>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4</a:t>
            </a:r>
          </a:p>
        </p:txBody>
      </p:sp>
      <p:sp>
        <p:nvSpPr>
          <p:cNvPr id="5" name="">
            <a:extLst xmlns:a="http://schemas.openxmlformats.org/drawingml/2006/main">
              <a:ext uri="{FF2B5EF4-FFF2-40B4-BE49-F238E27FC236}">
                <a16:creationId xmlns:a16="http://schemas.microsoft.com/office/drawing/2014/main" id="{DCA788AF-9B27-48D5-B85B-6A6F55B6AA7A}"/>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 le document 1</a:t>
            </a:r>
          </a:p>
        </p:txBody>
      </p:sp>
      <p:sp>
        <p:nvSpPr>
          <p:cNvPr id="6" name="">
            <a:extLst xmlns:a="http://schemas.openxmlformats.org/drawingml/2006/main">
              <a:ext uri="{FF2B5EF4-FFF2-40B4-BE49-F238E27FC236}">
                <a16:creationId xmlns:a16="http://schemas.microsoft.com/office/drawing/2014/main" id="{84A7C0DA-4B04-43F2-B2AB-742754FF4F43}"/>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La preuve ferme la première enquête ; le récit peut reprendre.</a:t>
            </a:r>
          </a:p>
        </p:txBody>
      </p:sp>
      <p:sp>
        <p:nvSpPr>
          <p:cNvPr id="7" name="">
            <a:extLst xmlns:a="http://schemas.openxmlformats.org/drawingml/2006/main">
              <a:ext uri="{FF2B5EF4-FFF2-40B4-BE49-F238E27FC236}">
                <a16:creationId xmlns:a16="http://schemas.microsoft.com/office/drawing/2014/main" id="{AFD2A641-148F-4EFF-AA42-9699EB3FBD0D}"/>
              </a:ext>
            </a:extLst>
          </p:cNvPr>
          <p:cNvSpPr>
            <a:spLocks xmlns:a="http://schemas.openxmlformats.org/drawingml/2006/main" noGrp="1"/>
          </p:cNvSpPr>
          <p:nvPr/>
        </p:nvSpPr>
        <p:spPr>
          <a:xfrm xmlns:a="http://schemas.openxmlformats.org/drawingml/2006/main">
            <a:off x="457200" y="1714500"/>
            <a:ext cx="5715000" cy="4514850"/>
          </a:xfrm>
          <a:prstGeom xmlns:a="http://schemas.openxmlformats.org/drawingml/2006/main" prst="roundRect">
            <a:avLst>
              <a:gd name="adj" fmla="val 2532"/>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D41D26DE-C074-4FB0-9DC3-0810B2768997}"/>
              </a:ext>
            </a:extLst>
          </p:cNvPr>
          <p:cNvSpPr>
            <a:spLocks xmlns:a="http://schemas.openxmlformats.org/drawingml/2006/main" noGrp="1"/>
          </p:cNvSpPr>
          <p:nvPr/>
        </p:nvSpPr>
        <p:spPr>
          <a:xfrm xmlns:a="http://schemas.openxmlformats.org/drawingml/2006/main">
            <a:off x="666750" y="1885950"/>
            <a:ext cx="5295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EF8A9708-6B72-48F7-96A2-C9BA60CD27D1}"/>
              </a:ext>
            </a:extLst>
          </p:cNvPr>
          <p:cNvSpPr>
            <a:spLocks xmlns:a="http://schemas.openxmlformats.org/drawingml/2006/main" noGrp="1"/>
          </p:cNvSpPr>
          <p:nvPr/>
        </p:nvSpPr>
        <p:spPr>
          <a:xfrm xmlns:a="http://schemas.openxmlformats.org/drawingml/2006/main">
            <a:off x="647700" y="2228850"/>
            <a:ext cx="5334000" cy="3848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350" b="0">
                <a:solidFill>
                  <a:srgbClr val="172033"/>
                </a:solidFill>
              </a:defRPr>
            </a:pPr>
            <a:r>
              <a:rPr sz="1350" b="0">
                <a:solidFill>
                  <a:srgbClr val="172033"/>
                </a:solidFill>
              </a:rPr>
              <a:t>1. La Première République commence en 1792.</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2. Les élèves colorient 1792-1804, 1848-1852 et 1870-1892.</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3. Réponses possibles : le Premier Empire, une monarchie, le Second Empire.</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4. Non. La frise montre plusieurs interruptions par des empires et des monarchies. Le centenaire rappelle la naissance de la Première République, pas cent ans de gouvernement continu.</a:t>
            </a:r>
          </a:p>
        </p:txBody>
      </p:sp>
      <p:sp>
        <p:nvSpPr>
          <p:cNvPr id="10" name="">
            <a:extLst xmlns:a="http://schemas.openxmlformats.org/drawingml/2006/main">
              <a:ext uri="{FF2B5EF4-FFF2-40B4-BE49-F238E27FC236}">
                <a16:creationId xmlns:a16="http://schemas.microsoft.com/office/drawing/2014/main" id="{12B22DCA-B379-4E0A-90B4-C8DD18C69D22}"/>
              </a:ext>
            </a:extLst>
          </p:cNvPr>
          <p:cNvSpPr>
            <a:spLocks xmlns:a="http://schemas.openxmlformats.org/drawingml/2006/main" noGrp="1"/>
          </p:cNvSpPr>
          <p:nvPr/>
        </p:nvSpPr>
        <p:spPr>
          <a:xfrm xmlns:a="http://schemas.openxmlformats.org/drawingml/2006/main">
            <a:off x="6429375" y="1714500"/>
            <a:ext cx="5191125" cy="3000375"/>
          </a:xfrm>
          <a:prstGeom xmlns:a="http://schemas.openxmlformats.org/drawingml/2006/main" prst="roundRect">
            <a:avLst>
              <a:gd name="adj" fmla="val 3810"/>
            </a:avLst>
          </a:prstGeom>
          <a:solidFill xmlns:a="http://schemas.openxmlformats.org/drawingml/2006/main">
            <a:srgbClr val="FFFFFF"/>
          </a:solidFill>
          <a:ln xmlns:a="http://schemas.openxmlformats.org/drawingml/2006/main" w="9525">
            <a:solidFill>
              <a:srgbClr val="EAD9CD"/>
            </a:solidFill>
            <a:prstDash val="solid"/>
          </a:ln>
        </p:spPr>
      </p:sp>
      <p:sp>
        <p:nvSpPr>
          <p:cNvPr id="11" name="">
            <a:extLst xmlns:a="http://schemas.openxmlformats.org/drawingml/2006/main">
              <a:ext uri="{FF2B5EF4-FFF2-40B4-BE49-F238E27FC236}">
                <a16:creationId xmlns:a16="http://schemas.microsoft.com/office/drawing/2014/main" id="{C5FAE4C4-2BF4-415A-87CC-96964B066B5C}"/>
              </a:ext>
            </a:extLst>
          </p:cNvPr>
          <p:cNvSpPr>
            <a:spLocks xmlns:a="http://schemas.openxmlformats.org/drawingml/2006/main" noGrp="1"/>
          </p:cNvSpPr>
          <p:nvPr/>
        </p:nvSpPr>
        <p:spPr>
          <a:xfrm xmlns:a="http://schemas.openxmlformats.org/drawingml/2006/main">
            <a:off x="6696075" y="1952625"/>
            <a:ext cx="457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206"/>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SUITE DU RÉCIT</a:t>
            </a:r>
          </a:p>
        </p:txBody>
      </p:sp>
      <p:sp>
        <p:nvSpPr>
          <p:cNvPr id="12" name="">
            <a:extLst xmlns:a="http://schemas.openxmlformats.org/drawingml/2006/main">
              <a:ext uri="{FF2B5EF4-FFF2-40B4-BE49-F238E27FC236}">
                <a16:creationId xmlns:a16="http://schemas.microsoft.com/office/drawing/2014/main" id="{627C2E83-5F1E-4EDC-A1B4-2611A126E431}"/>
              </a:ext>
            </a:extLst>
          </p:cNvPr>
          <p:cNvSpPr>
            <a:spLocks xmlns:a="http://schemas.openxmlformats.org/drawingml/2006/main" noGrp="1"/>
          </p:cNvSpPr>
          <p:nvPr/>
        </p:nvSpPr>
        <p:spPr>
          <a:xfrm xmlns:a="http://schemas.openxmlformats.org/drawingml/2006/main">
            <a:off x="6696075" y="2324100"/>
            <a:ext cx="457200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5669"/>
          </a:bodyPr>
          <a:lstStyle xmlns:a="http://schemas.openxmlformats.org/drawingml/2006/main"/>
          <a:p xmlns:a="http://schemas.openxmlformats.org/drawingml/2006/main">
            <a:pPr algn="l">
              <a:lnSpc>
                <a:spcPct val="114000"/>
              </a:lnSpc>
              <a:buNone/>
              <a:defRPr sz="1575" b="0">
                <a:solidFill>
                  <a:srgbClr val="172033"/>
                </a:solidFill>
              </a:defRPr>
            </a:pPr>
            <a:r>
              <a:rPr sz="1575" b="0">
                <a:solidFill>
                  <a:srgbClr val="172033"/>
                </a:solidFill>
              </a:rPr>
              <a:t>La frise révèle trois basculements rapides. En 1830, Charles X cesse d’être roi. En 1848, Louis-Philippe quitte à son tour le pouvoir et un régime républicain revient. En 1870, le Second Empire s’effondre en quelques jours. Mais la frise ne montre pas ce qui s’est passé dans les rues ni sur le champ de bataille. Pour comprendre pourquoi ces régimes tombent, il faut observer les traces laissées par chaque crise.</a:t>
            </a:r>
          </a:p>
        </p:txBody>
      </p:sp>
      <p:sp>
        <p:nvSpPr>
          <p:cNvPr id="13" name="">
            <a:extLst xmlns:a="http://schemas.openxmlformats.org/drawingml/2006/main">
              <a:ext uri="{FF2B5EF4-FFF2-40B4-BE49-F238E27FC236}">
                <a16:creationId xmlns:a16="http://schemas.microsoft.com/office/drawing/2014/main" id="{B6245A57-789D-49E4-A78F-CE3E957C924F}"/>
              </a:ext>
            </a:extLst>
          </p:cNvPr>
          <p:cNvSpPr>
            <a:spLocks xmlns:a="http://schemas.openxmlformats.org/drawingml/2006/main" noGrp="1"/>
          </p:cNvSpPr>
          <p:nvPr/>
        </p:nvSpPr>
        <p:spPr>
          <a:xfrm xmlns:a="http://schemas.openxmlformats.org/drawingml/2006/main">
            <a:off x="6429375" y="4953000"/>
            <a:ext cx="5191125" cy="1276350"/>
          </a:xfrm>
          <a:prstGeom xmlns:a="http://schemas.openxmlformats.org/drawingml/2006/main" prst="roundRect">
            <a:avLst>
              <a:gd name="adj" fmla="val 8955"/>
            </a:avLst>
          </a:prstGeom>
          <a:solidFill xmlns:a="http://schemas.openxmlformats.org/drawingml/2006/main">
            <a:srgbClr val="FFF5F5"/>
          </a:solidFill>
          <a:ln xmlns:a="http://schemas.openxmlformats.org/drawingml/2006/main" w="9525">
            <a:solidFill>
              <a:srgbClr val="E3A5A5"/>
            </a:solidFill>
            <a:prstDash val="solid"/>
          </a:ln>
        </p:spPr>
      </p:sp>
      <p:sp>
        <p:nvSpPr>
          <p:cNvPr id="14" name="">
            <a:extLst xmlns:a="http://schemas.openxmlformats.org/drawingml/2006/main">
              <a:ext uri="{FF2B5EF4-FFF2-40B4-BE49-F238E27FC236}">
                <a16:creationId xmlns:a16="http://schemas.microsoft.com/office/drawing/2014/main" id="{90DDD033-FC81-4EFA-8148-3459EDF615B0}"/>
              </a:ext>
            </a:extLst>
          </p:cNvPr>
          <p:cNvSpPr>
            <a:spLocks xmlns:a="http://schemas.openxmlformats.org/drawingml/2006/main" noGrp="1"/>
          </p:cNvSpPr>
          <p:nvPr/>
        </p:nvSpPr>
        <p:spPr>
          <a:xfrm xmlns:a="http://schemas.openxmlformats.org/drawingml/2006/main">
            <a:off x="6696075" y="5191125"/>
            <a:ext cx="46672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90310"/>
          </a:bodyPr>
          <a:lstStyle xmlns:a="http://schemas.openxmlformats.org/drawingml/2006/main"/>
          <a:p xmlns:a="http://schemas.openxmlformats.org/drawingml/2006/main">
            <a:pPr algn="ctr">
              <a:lnSpc>
                <a:spcPct val="112000"/>
              </a:lnSpc>
              <a:buNone/>
              <a:defRPr sz="1800" b="1">
                <a:solidFill>
                  <a:srgbClr val="C53030"/>
                </a:solidFill>
              </a:defRPr>
            </a:pPr>
            <a:r>
              <a:rPr sz="1800" b="1">
                <a:solidFill>
                  <a:srgbClr val="C53030"/>
                </a:solidFill>
              </a:rPr>
              <a:t>👉 Quelles crises provoquent les changements de régime en 1830, 1848 et 1870 ?</a:t>
            </a:r>
          </a:p>
        </p:txBody>
      </p:sp>
    </p:spTree>
    <p:extLst>
      <p:ext uri="{BB962C8B-B14F-4D97-AF65-F5344CB8AC3E}">
        <p14:creationId xmlns:p14="http://schemas.microsoft.com/office/powerpoint/2010/main" val="622909195"/>
      </p:ext>
    </p:extLst>
  </p:cSld>
</p:sld>
</file>

<file path=ppt/slides/slide5.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2C83F4FF-33CC-496E-AF06-B7E87BA90B0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6401E1C3-6EDF-4D0F-A553-E85BB9EF285A}"/>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BFCCB518-1DBF-4817-A888-A0918E7D8592}"/>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2</a:t>
            </a:r>
          </a:p>
        </p:txBody>
      </p:sp>
      <p:sp>
        <p:nvSpPr>
          <p:cNvPr id="4" name="">
            <a:extLst xmlns:a="http://schemas.openxmlformats.org/drawingml/2006/main">
              <a:ext uri="{FF2B5EF4-FFF2-40B4-BE49-F238E27FC236}">
                <a16:creationId xmlns:a16="http://schemas.microsoft.com/office/drawing/2014/main" id="{512D25DE-1976-46BA-BAE8-A467EE0B8355}"/>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5</a:t>
            </a:r>
          </a:p>
        </p:txBody>
      </p:sp>
      <p:sp>
        <p:nvSpPr>
          <p:cNvPr id="5" name="">
            <a:extLst xmlns:a="http://schemas.openxmlformats.org/drawingml/2006/main">
              <a:ext uri="{FF2B5EF4-FFF2-40B4-BE49-F238E27FC236}">
                <a16:creationId xmlns:a16="http://schemas.microsoft.com/office/drawing/2014/main" id="{278DACF8-ECF3-4E6B-AC77-71CBCB90A164}"/>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Documents 2A à 2C — Trois crises qui changent le régime</a:t>
            </a:r>
          </a:p>
        </p:txBody>
      </p:sp>
      <p:sp>
        <p:nvSpPr>
          <p:cNvPr id="6" name="">
            <a:extLst xmlns:a="http://schemas.openxmlformats.org/drawingml/2006/main">
              <a:ext uri="{FF2B5EF4-FFF2-40B4-BE49-F238E27FC236}">
                <a16:creationId xmlns:a16="http://schemas.microsoft.com/office/drawing/2014/main" id="{0BB64A33-856E-4A95-B780-6E676450722D}"/>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Peinture, repère historique et estampe accompagnés de notices de lecture</a:t>
            </a:r>
          </a:p>
        </p:txBody>
      </p:sp>
      <p:sp>
        <p:nvSpPr>
          <p:cNvPr id="7" name="">
            <a:extLst xmlns:a="http://schemas.openxmlformats.org/drawingml/2006/main">
              <a:ext uri="{FF2B5EF4-FFF2-40B4-BE49-F238E27FC236}">
                <a16:creationId xmlns:a16="http://schemas.microsoft.com/office/drawing/2014/main" id="{2F692926-36DA-41BA-9F75-BB4375D802BD}"/>
              </a:ext>
            </a:extLst>
          </p:cNvPr>
          <p:cNvSpPr>
            <a:spLocks xmlns:a="http://schemas.openxmlformats.org/drawingml/2006/main" noGrp="1"/>
          </p:cNvSpPr>
          <p:nvPr/>
        </p:nvSpPr>
        <p:spPr>
          <a:xfrm xmlns:a="http://schemas.openxmlformats.org/drawingml/2006/main">
            <a:off x="457200" y="1638300"/>
            <a:ext cx="6667500" cy="1352550"/>
          </a:xfrm>
          <a:prstGeom xmlns:a="http://schemas.openxmlformats.org/drawingml/2006/main" prst="roundRect">
            <a:avLst>
              <a:gd name="adj" fmla="val 8451"/>
            </a:avLst>
          </a:prstGeom>
          <a:solidFill xmlns:a="http://schemas.openxmlformats.org/drawingml/2006/main">
            <a:srgbClr val="FFFFFF"/>
          </a:solidFill>
          <a:ln xmlns:a="http://schemas.openxmlformats.org/drawingml/2006/main" w="9525">
            <a:solidFill>
              <a:srgbClr val="EAD9CD"/>
            </a:solid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97c8bcb25984dfa"/>
          <a:srcRect xmlns:a="http://schemas.openxmlformats.org/drawingml/2006/main" l="0" t="18528" r="0" b="18528"/>
          <a:stretch xmlns:a="http://schemas.openxmlformats.org/drawingml/2006/main">
            <a:fillRect l="0" t="0" r="0" b="0"/>
          </a:stretch>
        </p:blipFill>
        <p:spPr>
          <a:xfrm xmlns:a="http://schemas.openxmlformats.org/drawingml/2006/main">
            <a:off x="552450" y="1733550"/>
            <a:ext cx="2000250" cy="1162050"/>
          </a:xfrm>
          <a:prstGeom xmlns:a="http://schemas.openxmlformats.org/drawingml/2006/main" prst="roundRect">
            <a:avLst>
              <a:gd name="adj" fmla="val 9836"/>
            </a:avLst>
          </a:prstGeom>
        </p:spPr>
      </p:pic>
      <p:sp>
        <p:nvSpPr>
          <p:cNvPr id="9" name="">
            <a:extLst xmlns:a="http://schemas.openxmlformats.org/drawingml/2006/main">
              <a:ext uri="{FF2B5EF4-FFF2-40B4-BE49-F238E27FC236}">
                <a16:creationId xmlns:a16="http://schemas.microsoft.com/office/drawing/2014/main" id="{3EAFF6C0-18EA-4DEB-BDFD-2DB12DB71101}"/>
              </a:ext>
            </a:extLst>
          </p:cNvPr>
          <p:cNvSpPr>
            <a:spLocks xmlns:a="http://schemas.openxmlformats.org/drawingml/2006/main" noGrp="1"/>
          </p:cNvSpPr>
          <p:nvPr/>
        </p:nvSpPr>
        <p:spPr>
          <a:xfrm xmlns:a="http://schemas.openxmlformats.org/drawingml/2006/main">
            <a:off x="2724150" y="175260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DOCUMENT 2A · 1830 — Une révolution à Paris</a:t>
            </a:r>
          </a:p>
        </p:txBody>
      </p:sp>
      <p:sp>
        <p:nvSpPr>
          <p:cNvPr id="10" name="">
            <a:extLst xmlns:a="http://schemas.openxmlformats.org/drawingml/2006/main">
              <a:ext uri="{FF2B5EF4-FFF2-40B4-BE49-F238E27FC236}">
                <a16:creationId xmlns:a16="http://schemas.microsoft.com/office/drawing/2014/main" id="{F33C1C32-7E8F-4FF1-BEF2-AAD2C63819DA}"/>
              </a:ext>
            </a:extLst>
          </p:cNvPr>
          <p:cNvSpPr>
            <a:spLocks xmlns:a="http://schemas.openxmlformats.org/drawingml/2006/main" noGrp="1"/>
          </p:cNvSpPr>
          <p:nvPr/>
        </p:nvSpPr>
        <p:spPr>
          <a:xfrm xmlns:a="http://schemas.openxmlformats.org/drawingml/2006/main">
            <a:off x="2724150" y="2076450"/>
            <a:ext cx="4095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08000"/>
              </a:lnSpc>
              <a:buNone/>
              <a:defRPr sz="1275" b="0">
                <a:solidFill>
                  <a:srgbClr val="172033"/>
                </a:solidFill>
              </a:defRPr>
            </a:pPr>
            <a:r>
              <a:rPr sz="1275" b="0">
                <a:solidFill>
                  <a:srgbClr val="172033"/>
                </a:solidFill>
              </a:rPr>
              <a:t>Cette peinture réalisée en 1833 représente la journée du 28 juillet 1830 : une foule insurgée combat sur une barricade devant l’Hôtel de Ville.</a:t>
            </a:r>
          </a:p>
        </p:txBody>
      </p:sp>
      <p:sp>
        <p:nvSpPr>
          <p:cNvPr id="11" name="">
            <a:extLst xmlns:a="http://schemas.openxmlformats.org/drawingml/2006/main">
              <a:ext uri="{FF2B5EF4-FFF2-40B4-BE49-F238E27FC236}">
                <a16:creationId xmlns:a16="http://schemas.microsoft.com/office/drawing/2014/main" id="{F7F8E450-7C98-4A2A-BE3A-43DA63A6ABE4}"/>
              </a:ext>
            </a:extLst>
          </p:cNvPr>
          <p:cNvSpPr>
            <a:spLocks xmlns:a="http://schemas.openxmlformats.org/drawingml/2006/main" noGrp="1"/>
          </p:cNvSpPr>
          <p:nvPr/>
        </p:nvSpPr>
        <p:spPr>
          <a:xfrm xmlns:a="http://schemas.openxmlformats.org/drawingml/2006/main">
            <a:off x="457200" y="3105150"/>
            <a:ext cx="6667500" cy="990600"/>
          </a:xfrm>
          <a:prstGeom xmlns:a="http://schemas.openxmlformats.org/drawingml/2006/main" prst="roundRect">
            <a:avLst>
              <a:gd name="adj" fmla="val 11538"/>
            </a:avLst>
          </a:prstGeom>
          <a:solidFill xmlns:a="http://schemas.openxmlformats.org/drawingml/2006/main">
            <a:srgbClr val="FFF1E8"/>
          </a:solidFill>
          <a:ln xmlns:a="http://schemas.openxmlformats.org/drawingml/2006/main" w="9525">
            <a:solidFill>
              <a:srgbClr val="EFC6B0"/>
            </a:solidFill>
            <a:prstDash val="solid"/>
          </a:ln>
        </p:spPr>
      </p:sp>
      <p:sp>
        <p:nvSpPr>
          <p:cNvPr id="12" name="">
            <a:extLst xmlns:a="http://schemas.openxmlformats.org/drawingml/2006/main">
              <a:ext uri="{FF2B5EF4-FFF2-40B4-BE49-F238E27FC236}">
                <a16:creationId xmlns:a16="http://schemas.microsoft.com/office/drawing/2014/main" id="{C104B62C-6248-4BC2-AE3D-9668802A2031}"/>
              </a:ext>
            </a:extLst>
          </p:cNvPr>
          <p:cNvSpPr>
            <a:spLocks xmlns:a="http://schemas.openxmlformats.org/drawingml/2006/main" noGrp="1"/>
          </p:cNvSpPr>
          <p:nvPr/>
        </p:nvSpPr>
        <p:spPr>
          <a:xfrm xmlns:a="http://schemas.openxmlformats.org/drawingml/2006/main">
            <a:off x="666750" y="3238500"/>
            <a:ext cx="619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3006"/>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DOCUMENT 2B · 1848 — La Monarchie de Juillet s’effondre</a:t>
            </a:r>
          </a:p>
        </p:txBody>
      </p:sp>
      <p:sp>
        <p:nvSpPr>
          <p:cNvPr id="13" name="">
            <a:extLst xmlns:a="http://schemas.openxmlformats.org/drawingml/2006/main">
              <a:ext uri="{FF2B5EF4-FFF2-40B4-BE49-F238E27FC236}">
                <a16:creationId xmlns:a16="http://schemas.microsoft.com/office/drawing/2014/main" id="{80844F69-8A43-4B6A-BD75-6BB9B004A680}"/>
              </a:ext>
            </a:extLst>
          </p:cNvPr>
          <p:cNvSpPr>
            <a:spLocks xmlns:a="http://schemas.openxmlformats.org/drawingml/2006/main" noGrp="1"/>
          </p:cNvSpPr>
          <p:nvPr/>
        </p:nvSpPr>
        <p:spPr>
          <a:xfrm xmlns:a="http://schemas.openxmlformats.org/drawingml/2006/main">
            <a:off x="666750" y="3524250"/>
            <a:ext cx="619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928"/>
          </a:bodyPr>
          <a:lstStyle xmlns:a="http://schemas.openxmlformats.org/drawingml/2006/main"/>
          <a:p xmlns:a="http://schemas.openxmlformats.org/drawingml/2006/main">
            <a:pPr algn="l">
              <a:lnSpc>
                <a:spcPct val="106000"/>
              </a:lnSpc>
              <a:buNone/>
              <a:defRPr sz="1200" b="0">
                <a:solidFill>
                  <a:srgbClr val="172033"/>
                </a:solidFill>
              </a:defRPr>
            </a:pPr>
            <a:r>
              <a:rPr sz="1200" b="0">
                <a:solidFill>
                  <a:srgbClr val="172033"/>
                </a:solidFill>
              </a:rPr>
              <a:t>La révolution de février entraîne l’abdication du roi Louis-Philippe. Un gouvernement républicain s’installe ; la Deuxième République est officiellement proclamée le 4 mai 1848.</a:t>
            </a:r>
          </a:p>
        </p:txBody>
      </p:sp>
      <p:sp>
        <p:nvSpPr>
          <p:cNvPr id="14" name="">
            <a:extLst xmlns:a="http://schemas.openxmlformats.org/drawingml/2006/main">
              <a:ext uri="{FF2B5EF4-FFF2-40B4-BE49-F238E27FC236}">
                <a16:creationId xmlns:a16="http://schemas.microsoft.com/office/drawing/2014/main" id="{9349B110-CB11-4DFD-82D0-4EF3CA488315}"/>
              </a:ext>
            </a:extLst>
          </p:cNvPr>
          <p:cNvSpPr>
            <a:spLocks xmlns:a="http://schemas.openxmlformats.org/drawingml/2006/main" noGrp="1"/>
          </p:cNvSpPr>
          <p:nvPr/>
        </p:nvSpPr>
        <p:spPr>
          <a:xfrm xmlns:a="http://schemas.openxmlformats.org/drawingml/2006/main">
            <a:off x="457200" y="4210050"/>
            <a:ext cx="6667500" cy="1390650"/>
          </a:xfrm>
          <a:prstGeom xmlns:a="http://schemas.openxmlformats.org/drawingml/2006/main" prst="roundRect">
            <a:avLst>
              <a:gd name="adj" fmla="val 8219"/>
            </a:avLst>
          </a:prstGeom>
          <a:solidFill xmlns:a="http://schemas.openxmlformats.org/drawingml/2006/main">
            <a:srgbClr val="FFFFFF"/>
          </a:solidFill>
          <a:ln xmlns:a="http://schemas.openxmlformats.org/drawingml/2006/main" w="9525">
            <a:solidFill>
              <a:srgbClr val="EAD9CD"/>
            </a:solidFill>
            <a:prstDash val="solid"/>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fcd866af7e774629"/>
          <a:srcRect xmlns:a="http://schemas.openxmlformats.org/drawingml/2006/main" l="0" t="9520" r="0" b="9520"/>
          <a:stretch xmlns:a="http://schemas.openxmlformats.org/drawingml/2006/main">
            <a:fillRect l="0" t="0" r="0" b="0"/>
          </a:stretch>
        </p:blipFill>
        <p:spPr>
          <a:xfrm xmlns:a="http://schemas.openxmlformats.org/drawingml/2006/main">
            <a:off x="552450" y="4305300"/>
            <a:ext cx="2190750" cy="1200150"/>
          </a:xfrm>
          <a:prstGeom xmlns:a="http://schemas.openxmlformats.org/drawingml/2006/main" prst="roundRect">
            <a:avLst>
              <a:gd name="adj" fmla="val 9524"/>
            </a:avLst>
          </a:prstGeom>
        </p:spPr>
      </p:pic>
      <p:sp>
        <p:nvSpPr>
          <p:cNvPr id="16" name="">
            <a:extLst xmlns:a="http://schemas.openxmlformats.org/drawingml/2006/main">
              <a:ext uri="{FF2B5EF4-FFF2-40B4-BE49-F238E27FC236}">
                <a16:creationId xmlns:a16="http://schemas.microsoft.com/office/drawing/2014/main" id="{9E2BE6A8-108A-4991-8DD2-3EFA665605CB}"/>
              </a:ext>
            </a:extLst>
          </p:cNvPr>
          <p:cNvSpPr>
            <a:spLocks xmlns:a="http://schemas.openxmlformats.org/drawingml/2006/main" noGrp="1"/>
          </p:cNvSpPr>
          <p:nvPr/>
        </p:nvSpPr>
        <p:spPr>
          <a:xfrm xmlns:a="http://schemas.openxmlformats.org/drawingml/2006/main">
            <a:off x="2914650" y="4324350"/>
            <a:ext cx="3905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DOCUMENT 2C · 1870 — La défaite de Sedan</a:t>
            </a:r>
          </a:p>
        </p:txBody>
      </p:sp>
      <p:sp>
        <p:nvSpPr>
          <p:cNvPr id="17" name="">
            <a:extLst xmlns:a="http://schemas.openxmlformats.org/drawingml/2006/main">
              <a:ext uri="{FF2B5EF4-FFF2-40B4-BE49-F238E27FC236}">
                <a16:creationId xmlns:a16="http://schemas.microsoft.com/office/drawing/2014/main" id="{3CEDE42F-E988-4711-BAED-B42506DC6729}"/>
              </a:ext>
            </a:extLst>
          </p:cNvPr>
          <p:cNvSpPr>
            <a:spLocks xmlns:a="http://schemas.openxmlformats.org/drawingml/2006/main" noGrp="1"/>
          </p:cNvSpPr>
          <p:nvPr/>
        </p:nvSpPr>
        <p:spPr>
          <a:xfrm xmlns:a="http://schemas.openxmlformats.org/drawingml/2006/main">
            <a:off x="2914650" y="4648200"/>
            <a:ext cx="3905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08000"/>
              </a:lnSpc>
              <a:buNone/>
              <a:defRPr sz="1275" b="0">
                <a:solidFill>
                  <a:srgbClr val="172033"/>
                </a:solidFill>
              </a:defRPr>
            </a:pPr>
            <a:r>
              <a:rPr sz="1275" b="0">
                <a:solidFill>
                  <a:srgbClr val="172033"/>
                </a:solidFill>
              </a:rPr>
              <a:t>À Sedan, l’armée française capitule et Napoléon III est fait prisonnier. Cette défaite provoque la chute du Second Empire.</a:t>
            </a:r>
          </a:p>
        </p:txBody>
      </p:sp>
      <p:sp>
        <p:nvSpPr>
          <p:cNvPr id="18" name="">
            <a:extLst xmlns:a="http://schemas.openxmlformats.org/drawingml/2006/main">
              <a:ext uri="{FF2B5EF4-FFF2-40B4-BE49-F238E27FC236}">
                <a16:creationId xmlns:a16="http://schemas.microsoft.com/office/drawing/2014/main" id="{A9ED4C27-ADBE-46E2-814C-69945C8A51B9}"/>
              </a:ext>
            </a:extLst>
          </p:cNvPr>
          <p:cNvSpPr>
            <a:spLocks xmlns:a="http://schemas.openxmlformats.org/drawingml/2006/main" noGrp="1"/>
          </p:cNvSpPr>
          <p:nvPr/>
        </p:nvSpPr>
        <p:spPr>
          <a:xfrm xmlns:a="http://schemas.openxmlformats.org/drawingml/2006/main">
            <a:off x="552450" y="5734050"/>
            <a:ext cx="657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086"/>
          </a:bodyPr>
          <a:lstStyle xmlns:a="http://schemas.openxmlformats.org/drawingml/2006/main"/>
          <a:p xmlns:a="http://schemas.openxmlformats.org/drawingml/2006/main">
            <a:pPr algn="l">
              <a:lnSpc>
                <a:spcPct val="112000"/>
              </a:lnSpc>
              <a:buNone/>
              <a:defRPr sz="825" b="0">
                <a:solidFill>
                  <a:srgbClr val="5F6877"/>
                </a:solidFill>
              </a:defRPr>
            </a:pPr>
            <a:r>
              <a:rPr sz="825" b="0">
                <a:solidFill>
                  <a:srgbClr val="5F6877"/>
                </a:solidFill>
              </a:rPr>
              <a:t>Source : 2A : Jean-Victor Schnetz, Combat devant l’Hôtel de Ville le 28 juillet 1830, 1833, Petit Palais, CC0 ; 2B : Assemblée nationale, Révolution de février 1848 et proclamation de la Deuxième République ; 2C : estampe de la capitulation de Sedan, 1870, complétée par la notice historique de l’Assemblée nationale.</a:t>
            </a:r>
          </a:p>
        </p:txBody>
      </p:sp>
      <p:sp>
        <p:nvSpPr>
          <p:cNvPr id="19" name="">
            <a:extLst xmlns:a="http://schemas.openxmlformats.org/drawingml/2006/main">
              <a:ext uri="{FF2B5EF4-FFF2-40B4-BE49-F238E27FC236}">
                <a16:creationId xmlns:a16="http://schemas.microsoft.com/office/drawing/2014/main" id="{986B7CE1-9627-43CD-8312-0C305A68524B}"/>
              </a:ext>
            </a:extLst>
          </p:cNvPr>
          <p:cNvSpPr>
            <a:spLocks xmlns:a="http://schemas.openxmlformats.org/drawingml/2006/main" noGrp="1"/>
          </p:cNvSpPr>
          <p:nvPr/>
        </p:nvSpPr>
        <p:spPr>
          <a:xfrm xmlns:a="http://schemas.openxmlformats.org/drawingml/2006/main">
            <a:off x="7429500" y="1638300"/>
            <a:ext cx="4191000" cy="4457700"/>
          </a:xfrm>
          <a:prstGeom xmlns:a="http://schemas.openxmlformats.org/drawingml/2006/main" prst="roundRect">
            <a:avLst>
              <a:gd name="adj" fmla="val 2727"/>
            </a:avLst>
          </a:prstGeom>
          <a:solidFill xmlns:a="http://schemas.openxmlformats.org/drawingml/2006/main">
            <a:srgbClr val="FFFFFF"/>
          </a:solidFill>
          <a:ln xmlns:a="http://schemas.openxmlformats.org/drawingml/2006/main" w="9525">
            <a:solidFill>
              <a:srgbClr val="EAD9CD"/>
            </a:solidFill>
            <a:prstDash val="solid"/>
          </a:ln>
        </p:spPr>
      </p:sp>
      <p:sp>
        <p:nvSpPr>
          <p:cNvPr id="20" name="">
            <a:extLst xmlns:a="http://schemas.openxmlformats.org/drawingml/2006/main">
              <a:ext uri="{FF2B5EF4-FFF2-40B4-BE49-F238E27FC236}">
                <a16:creationId xmlns:a16="http://schemas.microsoft.com/office/drawing/2014/main" id="{487DEB08-1208-4FC5-89BE-71FDEB6A1D5E}"/>
              </a:ext>
            </a:extLst>
          </p:cNvPr>
          <p:cNvSpPr>
            <a:spLocks xmlns:a="http://schemas.openxmlformats.org/drawingml/2006/main" noGrp="1"/>
          </p:cNvSpPr>
          <p:nvPr/>
        </p:nvSpPr>
        <p:spPr>
          <a:xfrm xmlns:a="http://schemas.openxmlformats.org/drawingml/2006/main">
            <a:off x="7639050" y="1809750"/>
            <a:ext cx="3771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21" name="">
            <a:extLst xmlns:a="http://schemas.openxmlformats.org/drawingml/2006/main">
              <a:ext uri="{FF2B5EF4-FFF2-40B4-BE49-F238E27FC236}">
                <a16:creationId xmlns:a16="http://schemas.microsoft.com/office/drawing/2014/main" id="{192EA85A-DF86-4A0A-BB88-C145DABE05D4}"/>
              </a:ext>
            </a:extLst>
          </p:cNvPr>
          <p:cNvSpPr>
            <a:spLocks xmlns:a="http://schemas.openxmlformats.org/drawingml/2006/main" noGrp="1"/>
          </p:cNvSpPr>
          <p:nvPr/>
        </p:nvSpPr>
        <p:spPr>
          <a:xfrm xmlns:a="http://schemas.openxmlformats.org/drawingml/2006/main">
            <a:off x="7620000" y="2152650"/>
            <a:ext cx="3810000" cy="3790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75" b="0">
                <a:solidFill>
                  <a:srgbClr val="172033"/>
                </a:solidFill>
              </a:defRPr>
            </a:pPr>
            <a:r>
              <a:rPr sz="1275" b="0">
                <a:solidFill>
                  <a:srgbClr val="172033"/>
                </a:solidFill>
              </a:rPr>
              <a:t>1. Document 2A. Relève deux éléments de l’image qui montrent que des habitants combattent dans Paris en 1830.</a:t>
            </a:r>
          </a:p>
          <a:p xmlns:a="http://schemas.openxmlformats.org/drawingml/2006/main">
            <a:r>
              <a:t/>
            </a:r>
          </a:p>
          <a:p xmlns:a="http://schemas.openxmlformats.org/drawingml/2006/main">
            <a:pPr algn="l">
              <a:lnSpc>
                <a:spcPct val="112000"/>
              </a:lnSpc>
              <a:buNone/>
              <a:defRPr sz="1275" b="0">
                <a:solidFill>
                  <a:srgbClr val="172033"/>
                </a:solidFill>
              </a:defRPr>
            </a:pPr>
            <a:r>
              <a:rPr sz="1275" b="0">
                <a:solidFill>
                  <a:srgbClr val="172033"/>
                </a:solidFill>
              </a:rPr>
              <a:t>2. Document 2B. Quel régime s’effondre en 1848 ? Quel régime s’installe ensuite ?</a:t>
            </a:r>
          </a:p>
          <a:p xmlns:a="http://schemas.openxmlformats.org/drawingml/2006/main">
            <a:r>
              <a:t/>
            </a:r>
          </a:p>
          <a:p xmlns:a="http://schemas.openxmlformats.org/drawingml/2006/main">
            <a:pPr algn="l">
              <a:lnSpc>
                <a:spcPct val="112000"/>
              </a:lnSpc>
              <a:buNone/>
              <a:defRPr sz="1275" b="0">
                <a:solidFill>
                  <a:srgbClr val="172033"/>
                </a:solidFill>
              </a:defRPr>
            </a:pPr>
            <a:r>
              <a:rPr sz="1275" b="0">
                <a:solidFill>
                  <a:srgbClr val="172033"/>
                </a:solidFill>
              </a:rPr>
              <a:t>3. Document 2C. Quelle défaite militaire provoque la chute du Second Empire en 1870 ?</a:t>
            </a:r>
          </a:p>
          <a:p xmlns:a="http://schemas.openxmlformats.org/drawingml/2006/main">
            <a:r>
              <a:t/>
            </a:r>
          </a:p>
          <a:p xmlns:a="http://schemas.openxmlformats.org/drawingml/2006/main">
            <a:pPr algn="l">
              <a:lnSpc>
                <a:spcPct val="112000"/>
              </a:lnSpc>
              <a:buNone/>
              <a:defRPr sz="1275" b="0">
                <a:solidFill>
                  <a:srgbClr val="172033"/>
                </a:solidFill>
              </a:defRPr>
            </a:pPr>
            <a:r>
              <a:rPr sz="1275" b="0">
                <a:solidFill>
                  <a:srgbClr val="172033"/>
                </a:solidFill>
              </a:rPr>
              <a:t>4. Complète la synthèse : en 1830 et en 1848, le régime change après une __________ ; en 1870, il change après une __________ militaire.</a:t>
            </a:r>
          </a:p>
        </p:txBody>
      </p:sp>
    </p:spTree>
    <p:extLst>
      <p:ext uri="{BB962C8B-B14F-4D97-AF65-F5344CB8AC3E}">
        <p14:creationId xmlns:p14="http://schemas.microsoft.com/office/powerpoint/2010/main" val="1722654241"/>
      </p:ext>
    </p:extLst>
  </p:cSld>
</p:sld>
</file>

<file path=ppt/slides/slide6.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6D3626A-10AC-4F53-A4B7-BDDF975D2CAC}"/>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D3205470-73C8-4ED0-A768-3309F7A0A675}"/>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540D3E42-8A8E-4997-8334-3E80CFADF392}"/>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a:t>
            </a:r>
          </a:p>
        </p:txBody>
      </p:sp>
      <p:sp>
        <p:nvSpPr>
          <p:cNvPr id="4" name="">
            <a:extLst xmlns:a="http://schemas.openxmlformats.org/drawingml/2006/main">
              <a:ext uri="{FF2B5EF4-FFF2-40B4-BE49-F238E27FC236}">
                <a16:creationId xmlns:a16="http://schemas.microsoft.com/office/drawing/2014/main" id="{12FC32F2-47F5-43B9-B888-CE62CA24C293}"/>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6</a:t>
            </a:r>
          </a:p>
        </p:txBody>
      </p:sp>
      <p:sp>
        <p:nvSpPr>
          <p:cNvPr id="5" name="">
            <a:extLst xmlns:a="http://schemas.openxmlformats.org/drawingml/2006/main">
              <a:ext uri="{FF2B5EF4-FFF2-40B4-BE49-F238E27FC236}">
                <a16:creationId xmlns:a16="http://schemas.microsoft.com/office/drawing/2014/main" id="{0127D471-C0E6-46B2-BD7B-6365137CA179}"/>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prouvent les documents 2A à 2C</a:t>
            </a:r>
          </a:p>
        </p:txBody>
      </p:sp>
      <p:sp>
        <p:nvSpPr>
          <p:cNvPr id="6" name="">
            <a:extLst xmlns:a="http://schemas.openxmlformats.org/drawingml/2006/main">
              <a:ext uri="{FF2B5EF4-FFF2-40B4-BE49-F238E27FC236}">
                <a16:creationId xmlns:a16="http://schemas.microsoft.com/office/drawing/2014/main" id="{A5693873-B83C-400D-8EA9-81925CE206CD}"/>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On répond au suspense avec des indices précis.</a:t>
            </a:r>
          </a:p>
        </p:txBody>
      </p:sp>
      <p:sp>
        <p:nvSpPr>
          <p:cNvPr id="7" name="">
            <a:extLst xmlns:a="http://schemas.openxmlformats.org/drawingml/2006/main">
              <a:ext uri="{FF2B5EF4-FFF2-40B4-BE49-F238E27FC236}">
                <a16:creationId xmlns:a16="http://schemas.microsoft.com/office/drawing/2014/main" id="{96D66A46-F6E6-4473-BFB5-D5769981E9DF}"/>
              </a:ext>
            </a:extLst>
          </p:cNvPr>
          <p:cNvSpPr>
            <a:spLocks xmlns:a="http://schemas.openxmlformats.org/drawingml/2006/main" noGrp="1"/>
          </p:cNvSpPr>
          <p:nvPr/>
        </p:nvSpPr>
        <p:spPr>
          <a:xfrm xmlns:a="http://schemas.openxmlformats.org/drawingml/2006/main">
            <a:off x="666750" y="1695450"/>
            <a:ext cx="10858500" cy="4476750"/>
          </a:xfrm>
          <a:prstGeom xmlns:a="http://schemas.openxmlformats.org/drawingml/2006/main" prst="roundRect">
            <a:avLst>
              <a:gd name="adj" fmla="val 2553"/>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3E19A33E-3C44-4F6B-9724-AA64EAA8D0E8}"/>
              </a:ext>
            </a:extLst>
          </p:cNvPr>
          <p:cNvSpPr>
            <a:spLocks xmlns:a="http://schemas.openxmlformats.org/drawingml/2006/main" noGrp="1"/>
          </p:cNvSpPr>
          <p:nvPr/>
        </p:nvSpPr>
        <p:spPr>
          <a:xfrm xmlns:a="http://schemas.openxmlformats.org/drawingml/2006/main">
            <a:off x="876300" y="1866900"/>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09CC6F04-189F-4AFF-A009-ACEEF6CCC777}"/>
              </a:ext>
            </a:extLst>
          </p:cNvPr>
          <p:cNvSpPr>
            <a:spLocks xmlns:a="http://schemas.openxmlformats.org/drawingml/2006/main" noGrp="1"/>
          </p:cNvSpPr>
          <p:nvPr/>
        </p:nvSpPr>
        <p:spPr>
          <a:xfrm xmlns:a="http://schemas.openxmlformats.org/drawingml/2006/main">
            <a:off x="857250" y="2209800"/>
            <a:ext cx="10477500" cy="3810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575" b="0">
                <a:solidFill>
                  <a:srgbClr val="172033"/>
                </a:solidFill>
              </a:defRPr>
            </a:pPr>
            <a:r>
              <a:rPr sz="1575" b="0">
                <a:solidFill>
                  <a:srgbClr val="172033"/>
                </a:solidFill>
              </a:rPr>
              <a:t>1. On voit notamment une barricade, une foule armée, des combattants, des blessés et le drapeau tricolore.</a:t>
            </a:r>
          </a:p>
          <a:p xmlns:a="http://schemas.openxmlformats.org/drawingml/2006/main">
            <a:r>
              <a:t/>
            </a:r>
          </a:p>
          <a:p xmlns:a="http://schemas.openxmlformats.org/drawingml/2006/main">
            <a:pPr algn="l">
              <a:lnSpc>
                <a:spcPct val="110000"/>
              </a:lnSpc>
              <a:buNone/>
              <a:defRPr sz="1575" b="0">
                <a:solidFill>
                  <a:srgbClr val="172033"/>
                </a:solidFill>
              </a:defRPr>
            </a:pPr>
            <a:r>
              <a:rPr sz="1575" b="0">
                <a:solidFill>
                  <a:srgbClr val="172033"/>
                </a:solidFill>
              </a:rPr>
              <a:t>2. La Monarchie de Juillet s’effondre ; la Deuxième République s’installe ensuite.</a:t>
            </a:r>
          </a:p>
          <a:p xmlns:a="http://schemas.openxmlformats.org/drawingml/2006/main">
            <a:r>
              <a:t/>
            </a:r>
          </a:p>
          <a:p xmlns:a="http://schemas.openxmlformats.org/drawingml/2006/main">
            <a:pPr algn="l">
              <a:lnSpc>
                <a:spcPct val="110000"/>
              </a:lnSpc>
              <a:buNone/>
              <a:defRPr sz="1575" b="0">
                <a:solidFill>
                  <a:srgbClr val="172033"/>
                </a:solidFill>
              </a:defRPr>
            </a:pPr>
            <a:r>
              <a:rPr sz="1575" b="0">
                <a:solidFill>
                  <a:srgbClr val="172033"/>
                </a:solidFill>
              </a:rPr>
              <a:t>3. La défaite militaire de Sedan provoque la chute du Second Empire.</a:t>
            </a:r>
          </a:p>
          <a:p xmlns:a="http://schemas.openxmlformats.org/drawingml/2006/main">
            <a:r>
              <a:t/>
            </a:r>
          </a:p>
          <a:p xmlns:a="http://schemas.openxmlformats.org/drawingml/2006/main">
            <a:pPr algn="l">
              <a:lnSpc>
                <a:spcPct val="110000"/>
              </a:lnSpc>
              <a:buNone/>
              <a:defRPr sz="1575" b="0">
                <a:solidFill>
                  <a:srgbClr val="172033"/>
                </a:solidFill>
              </a:defRPr>
            </a:pPr>
            <a:r>
              <a:rPr sz="1575" b="0">
                <a:solidFill>
                  <a:srgbClr val="172033"/>
                </a:solidFill>
              </a:rPr>
              <a:t>4. En 1830 et en 1848 : une révolution ; en 1870 : une défaite militaire.</a:t>
            </a:r>
          </a:p>
        </p:txBody>
      </p:sp>
    </p:spTree>
    <p:extLst>
      <p:ext uri="{BB962C8B-B14F-4D97-AF65-F5344CB8AC3E}">
        <p14:creationId xmlns:p14="http://schemas.microsoft.com/office/powerpoint/2010/main" val="794062297"/>
      </p:ext>
    </p:extLst>
  </p:cSld>
</p:sld>
</file>

<file path=ppt/slides/slide7.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DA6546D-B4B7-432D-8425-4E8744168B5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77ECEDA3-481F-4EC5-807B-11AF00AD8B3F}"/>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1</a:t>
            </a:r>
          </a:p>
        </p:txBody>
      </p:sp>
      <p:sp>
        <p:nvSpPr>
          <p:cNvPr id="3" name="">
            <a:extLst xmlns:a="http://schemas.openxmlformats.org/drawingml/2006/main">
              <a:ext uri="{FF2B5EF4-FFF2-40B4-BE49-F238E27FC236}">
                <a16:creationId xmlns:a16="http://schemas.microsoft.com/office/drawing/2014/main" id="{2C4BD184-149C-4365-B696-0EB769E18653}"/>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TRACE ÉCRITE</a:t>
            </a:r>
          </a:p>
        </p:txBody>
      </p:sp>
      <p:sp>
        <p:nvSpPr>
          <p:cNvPr id="4" name="">
            <a:extLst xmlns:a="http://schemas.openxmlformats.org/drawingml/2006/main">
              <a:ext uri="{FF2B5EF4-FFF2-40B4-BE49-F238E27FC236}">
                <a16:creationId xmlns:a16="http://schemas.microsoft.com/office/drawing/2014/main" id="{91D1F098-A15C-4C07-B38D-3A3CBA9AD81D}"/>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7</a:t>
            </a:r>
          </a:p>
        </p:txBody>
      </p:sp>
      <p:sp>
        <p:nvSpPr>
          <p:cNvPr id="5" name="">
            <a:extLst xmlns:a="http://schemas.openxmlformats.org/drawingml/2006/main">
              <a:ext uri="{FF2B5EF4-FFF2-40B4-BE49-F238E27FC236}">
                <a16:creationId xmlns:a16="http://schemas.microsoft.com/office/drawing/2014/main" id="{C051F26C-EDB3-4A99-A60C-9542A0385F01}"/>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Une République longue à s’installer</a:t>
            </a:r>
          </a:p>
        </p:txBody>
      </p:sp>
      <p:sp>
        <p:nvSpPr>
          <p:cNvPr id="6" name="">
            <a:extLst xmlns:a="http://schemas.openxmlformats.org/drawingml/2006/main">
              <a:ext uri="{FF2B5EF4-FFF2-40B4-BE49-F238E27FC236}">
                <a16:creationId xmlns:a16="http://schemas.microsoft.com/office/drawing/2014/main" id="{825FADFD-59DA-40D4-B15A-149751F74534}"/>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À copier dans le cahier. Les mots en rouge sont à retenir.</a:t>
            </a:r>
          </a:p>
        </p:txBody>
      </p:sp>
      <p:sp>
        <p:nvSpPr>
          <p:cNvPr id="7" name="">
            <a:extLst xmlns:a="http://schemas.openxmlformats.org/drawingml/2006/main">
              <a:ext uri="{FF2B5EF4-FFF2-40B4-BE49-F238E27FC236}">
                <a16:creationId xmlns:a16="http://schemas.microsoft.com/office/drawing/2014/main" id="{28645916-7813-4195-A127-F471EB999A9D}"/>
              </a:ext>
            </a:extLst>
          </p:cNvPr>
          <p:cNvSpPr>
            <a:spLocks xmlns:a="http://schemas.openxmlformats.org/drawingml/2006/main" noGrp="1"/>
          </p:cNvSpPr>
          <p:nvPr/>
        </p:nvSpPr>
        <p:spPr>
          <a:xfrm xmlns:a="http://schemas.openxmlformats.org/drawingml/2006/main">
            <a:off x="533400" y="1657350"/>
            <a:ext cx="11087100" cy="4572000"/>
          </a:xfrm>
          <a:prstGeom xmlns:a="http://schemas.openxmlformats.org/drawingml/2006/main" prst="roundRect">
            <a:avLst>
              <a:gd name="adj" fmla="val 2500"/>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87DDF025-141B-4D56-AA3F-5C53B84A5808}"/>
              </a:ext>
            </a:extLst>
          </p:cNvPr>
          <p:cNvSpPr>
            <a:spLocks xmlns:a="http://schemas.openxmlformats.org/drawingml/2006/main" noGrp="1"/>
          </p:cNvSpPr>
          <p:nvPr/>
        </p:nvSpPr>
        <p:spPr>
          <a:xfrm xmlns:a="http://schemas.openxmlformats.org/drawingml/2006/main">
            <a:off x="857250" y="1857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La Première République</a:t>
            </a:r>
            <a:r>
              <a:rPr sz="1875" b="0">
                <a:solidFill>
                  <a:srgbClr val="172033"/>
                </a:solidFill>
              </a:rPr>
              <a:t> est proclamée en </a:t>
            </a:r>
            <a:r>
              <a:rPr sz="1875" b="1">
                <a:solidFill>
                  <a:srgbClr val="C53030"/>
                </a:solidFill>
              </a:rPr>
              <a:t>1792</a:t>
            </a:r>
            <a:r>
              <a:rPr sz="1875" b="0">
                <a:solidFill>
                  <a:srgbClr val="172033"/>
                </a:solidFill>
              </a:rPr>
              <a:t>, mais elle est ensuite remplacée par l’Empire puis par des monarchies.</a:t>
            </a:r>
          </a:p>
        </p:txBody>
      </p:sp>
      <p:sp>
        <p:nvSpPr>
          <p:cNvPr id="9" name="">
            <a:extLst xmlns:a="http://schemas.openxmlformats.org/drawingml/2006/main">
              <a:ext uri="{FF2B5EF4-FFF2-40B4-BE49-F238E27FC236}">
                <a16:creationId xmlns:a16="http://schemas.microsoft.com/office/drawing/2014/main" id="{C910AFFE-BA10-4EA2-AF15-CA03566D6ABF}"/>
              </a:ext>
            </a:extLst>
          </p:cNvPr>
          <p:cNvSpPr>
            <a:spLocks xmlns:a="http://schemas.openxmlformats.org/drawingml/2006/main" noGrp="1"/>
          </p:cNvSpPr>
          <p:nvPr/>
        </p:nvSpPr>
        <p:spPr>
          <a:xfrm xmlns:a="http://schemas.openxmlformats.org/drawingml/2006/main">
            <a:off x="857250" y="25431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1830</a:t>
            </a:r>
            <a:r>
              <a:rPr sz="1875" b="0">
                <a:solidFill>
                  <a:srgbClr val="172033"/>
                </a:solidFill>
              </a:rPr>
              <a:t> : une révolution chasse Charles X, mais un nouveau roi, Louis-Philippe, prend le pouvoir.</a:t>
            </a:r>
          </a:p>
        </p:txBody>
      </p:sp>
      <p:sp>
        <p:nvSpPr>
          <p:cNvPr id="10" name="">
            <a:extLst xmlns:a="http://schemas.openxmlformats.org/drawingml/2006/main">
              <a:ext uri="{FF2B5EF4-FFF2-40B4-BE49-F238E27FC236}">
                <a16:creationId xmlns:a16="http://schemas.microsoft.com/office/drawing/2014/main" id="{49460B42-859E-4327-ACFB-2FBBC6EF33DE}"/>
              </a:ext>
            </a:extLst>
          </p:cNvPr>
          <p:cNvSpPr>
            <a:spLocks xmlns:a="http://schemas.openxmlformats.org/drawingml/2006/main" noGrp="1"/>
          </p:cNvSpPr>
          <p:nvPr/>
        </p:nvSpPr>
        <p:spPr>
          <a:xfrm xmlns:a="http://schemas.openxmlformats.org/drawingml/2006/main">
            <a:off x="857250" y="32289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1848</a:t>
            </a:r>
            <a:r>
              <a:rPr sz="1875" b="0">
                <a:solidFill>
                  <a:srgbClr val="172033"/>
                </a:solidFill>
              </a:rPr>
              <a:t> : une révolution proclame la Deuxième République. Elle disparaît après le coup d’État de Louis-Napoléon Bonaparte en 1851 et le retour de l’Empire en 1852.</a:t>
            </a:r>
          </a:p>
        </p:txBody>
      </p:sp>
      <p:sp>
        <p:nvSpPr>
          <p:cNvPr id="11" name="">
            <a:extLst xmlns:a="http://schemas.openxmlformats.org/drawingml/2006/main">
              <a:ext uri="{FF2B5EF4-FFF2-40B4-BE49-F238E27FC236}">
                <a16:creationId xmlns:a16="http://schemas.microsoft.com/office/drawing/2014/main" id="{C0F6071F-83CE-47C4-933C-9101501516EA}"/>
              </a:ext>
            </a:extLst>
          </p:cNvPr>
          <p:cNvSpPr>
            <a:spLocks xmlns:a="http://schemas.openxmlformats.org/drawingml/2006/main" noGrp="1"/>
          </p:cNvSpPr>
          <p:nvPr/>
        </p:nvSpPr>
        <p:spPr>
          <a:xfrm xmlns:a="http://schemas.openxmlformats.org/drawingml/2006/main">
            <a:off x="857250" y="39147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1870</a:t>
            </a:r>
            <a:r>
              <a:rPr sz="1875" b="0">
                <a:solidFill>
                  <a:srgbClr val="172033"/>
                </a:solidFill>
              </a:rPr>
              <a:t> : la défaite de Napoléon III à Sedan entraîne la chute du Second Empire et la proclamation de la Troisième République.</a:t>
            </a:r>
          </a:p>
        </p:txBody>
      </p:sp>
      <p:sp>
        <p:nvSpPr>
          <p:cNvPr id="12" name="">
            <a:extLst xmlns:a="http://schemas.openxmlformats.org/drawingml/2006/main">
              <a:ext uri="{FF2B5EF4-FFF2-40B4-BE49-F238E27FC236}">
                <a16:creationId xmlns:a16="http://schemas.microsoft.com/office/drawing/2014/main" id="{85681175-2CA8-48C9-AB3B-E56DD55A3AEB}"/>
              </a:ext>
            </a:extLst>
          </p:cNvPr>
          <p:cNvSpPr>
            <a:spLocks xmlns:a="http://schemas.openxmlformats.org/drawingml/2006/main" noGrp="1"/>
          </p:cNvSpPr>
          <p:nvPr/>
        </p:nvSpPr>
        <p:spPr>
          <a:xfrm xmlns:a="http://schemas.openxmlformats.org/drawingml/2006/main">
            <a:off x="857250" y="46005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En 1892</a:t>
            </a:r>
            <a:r>
              <a:rPr sz="1875" b="0">
                <a:solidFill>
                  <a:srgbClr val="172033"/>
                </a:solidFill>
              </a:rPr>
              <a:t>, la République célèbre donc les cent ans de sa naissance, et non cent années continues de pouvoir.</a:t>
            </a:r>
          </a:p>
        </p:txBody>
      </p:sp>
      <p:sp>
        <p:nvSpPr>
          <p:cNvPr id="13" name="">
            <a:extLst xmlns:a="http://schemas.openxmlformats.org/drawingml/2006/main">
              <a:ext uri="{FF2B5EF4-FFF2-40B4-BE49-F238E27FC236}">
                <a16:creationId xmlns:a16="http://schemas.microsoft.com/office/drawing/2014/main" id="{9D8CF2B0-9C37-486E-9910-2AC6892CA462}"/>
              </a:ext>
            </a:extLst>
          </p:cNvPr>
          <p:cNvSpPr>
            <a:spLocks xmlns:a="http://schemas.openxmlformats.org/drawingml/2006/main" noGrp="1"/>
          </p:cNvSpPr>
          <p:nvPr/>
        </p:nvSpPr>
        <p:spPr>
          <a:xfrm xmlns:a="http://schemas.openxmlformats.org/drawingml/2006/main">
            <a:off x="857250" y="5286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Révolutions, coup d’État et guerre</a:t>
            </a:r>
            <a:r>
              <a:rPr sz="1875" b="0">
                <a:solidFill>
                  <a:srgbClr val="172033"/>
                </a:solidFill>
              </a:rPr>
              <a:t> montrent que les Français se sont longtemps opposés sur le régime politique de leur pays.</a:t>
            </a:r>
          </a:p>
        </p:txBody>
      </p:sp>
    </p:spTree>
    <p:extLst>
      <p:ext uri="{BB962C8B-B14F-4D97-AF65-F5344CB8AC3E}">
        <p14:creationId xmlns:p14="http://schemas.microsoft.com/office/powerpoint/2010/main" val="20078531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2026-08-09T21:28:11.1910000Z</dcterms:created>
  <dcterms:modified xsi:type="dcterms:W3CDTF">2026-08-09T21:28:11.1910000Z</dcterms:modified>
</coreProperties>
</file>