
<file path=[Content_Types].xml><?xml version="1.0" encoding="utf-8"?>
<Types xmlns="http://schemas.openxmlformats.org/package/2006/content-types">
  <Default Extension="xml" ContentType="application/vnd.openxmlformats-package.core-properties+xml"/>
  <Default Extension="png" ContentType="image/pn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4d7852ebc5f9482d" /><Relationship Type="http://schemas.openxmlformats.org/officeDocument/2006/relationships/extended-properties" Target="/docProps/app.xml" Id="R53ab27690100473d" /><Relationship Type="http://schemas.openxmlformats.org/officeDocument/2006/relationships/officeDocument" Target="/ppt/presentation.xml" Id="R0165030c6132478c" /></Relationships>
</file>

<file path=ppt/presentation.xml><?xml version="1.0" encoding="utf-8"?>
<p:presentation xmlns:p="http://schemas.openxmlformats.org/presentationml/2006/main">
  <p:sldMasterIdLst>
    <p:sldMasterId xmlns:r="http://schemas.openxmlformats.org/officeDocument/2006/relationships" id="2147483648" r:id="R0df6126d56604e85"/>
  </p:sldMasterIdLst>
  <p:notesMasterIdLst>
    <p:notesMasterId xmlns:r="http://schemas.openxmlformats.org/officeDocument/2006/relationships" r:id="R435edd14adef444e"/>
  </p:notesMasterIdLst>
  <p:sldIdLst>
    <p:sldId xmlns:r="http://schemas.openxmlformats.org/officeDocument/2006/relationships" id="256" r:id="R2968be277d994da1"/>
    <p:sldId xmlns:r="http://schemas.openxmlformats.org/officeDocument/2006/relationships" id="257" r:id="Re0dbf2e1576a4649"/>
    <p:sldId xmlns:r="http://schemas.openxmlformats.org/officeDocument/2006/relationships" id="258" r:id="R1fedfbd4f4534ab1"/>
    <p:sldId xmlns:r="http://schemas.openxmlformats.org/officeDocument/2006/relationships" id="259" r:id="R416566ca264a4212"/>
    <p:sldId xmlns:r="http://schemas.openxmlformats.org/officeDocument/2006/relationships" id="260" r:id="R62ecf0ecee4d4825"/>
    <p:sldId xmlns:r="http://schemas.openxmlformats.org/officeDocument/2006/relationships" id="261" r:id="Rdc0395fdad164e30"/>
    <p:sldId xmlns:r="http://schemas.openxmlformats.org/officeDocument/2006/relationships" id="262" r:id="R8dac306c148c4a21"/>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327c17747a0c4b3c" /><Relationship Type="http://schemas.openxmlformats.org/officeDocument/2006/relationships/slideMaster" Target="/ppt/slideMasters/slideMaster1.xml" Id="R0df6126d56604e85" /><Relationship Type="http://schemas.openxmlformats.org/officeDocument/2006/relationships/notesMaster" Target="/ppt/notesMasters/notesMaster1.xml" Id="R435edd14adef444e" /><Relationship Type="http://schemas.openxmlformats.org/officeDocument/2006/relationships/presProps" Target="/ppt/presProps.xml" Id="Ra6271cfa66844cb0" /><Relationship Type="http://schemas.openxmlformats.org/officeDocument/2006/relationships/tableStyles" Target="/ppt/tableStyles.xml" Id="R186d2b39699a4d0e" /><Relationship Type="http://schemas.openxmlformats.org/officeDocument/2006/relationships/slide" Target="/ppt/slides/slide1.xml" Id="R2968be277d994da1" /><Relationship Type="http://schemas.openxmlformats.org/officeDocument/2006/relationships/slide" Target="/ppt/slides/slide2.xml" Id="Re0dbf2e1576a4649" /><Relationship Type="http://schemas.openxmlformats.org/officeDocument/2006/relationships/slide" Target="/ppt/slides/slide3.xml" Id="R1fedfbd4f4534ab1" /><Relationship Type="http://schemas.openxmlformats.org/officeDocument/2006/relationships/slide" Target="/ppt/slides/slide4.xml" Id="R416566ca264a4212" /><Relationship Type="http://schemas.openxmlformats.org/officeDocument/2006/relationships/slide" Target="/ppt/slides/slide5.xml" Id="R62ecf0ecee4d4825" /><Relationship Type="http://schemas.openxmlformats.org/officeDocument/2006/relationships/slide" Target="/ppt/slides/slide6.xml" Id="Rdc0395fdad164e30" /><Relationship Type="http://schemas.openxmlformats.org/officeDocument/2006/relationships/slide" Target="/ppt/slides/slide7.xml" Id="R8dac306c148c4a21"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8abc5a3a8e494e07"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6a415da6dd754c29" /><Relationship Type="http://schemas.openxmlformats.org/officeDocument/2006/relationships/notesMaster" Target="/ppt/notesMasters/notesMaster1.xml" Id="R5c15cfff40a14171" /></Relationships>
</file>

<file path=ppt/notesSlides/_rels/notesSlide2.xml.rels>&#65279;<?xml version="1.0" encoding="utf-8"?><Relationships xmlns="http://schemas.openxmlformats.org/package/2006/relationships"><Relationship Type="http://schemas.openxmlformats.org/officeDocument/2006/relationships/slide" Target="/ppt/slides/slide2.xml" Id="Rf9f280d0c60e47c3" /><Relationship Type="http://schemas.openxmlformats.org/officeDocument/2006/relationships/notesMaster" Target="/ppt/notesMasters/notesMaster1.xml" Id="R76cae76eb24d402b" /></Relationships>
</file>

<file path=ppt/notesSlides/_rels/notesSlide3.xml.rels>&#65279;<?xml version="1.0" encoding="utf-8"?><Relationships xmlns="http://schemas.openxmlformats.org/package/2006/relationships"><Relationship Type="http://schemas.openxmlformats.org/officeDocument/2006/relationships/slide" Target="/ppt/slides/slide3.xml" Id="Rb791a0ae58df43c8" /><Relationship Type="http://schemas.openxmlformats.org/officeDocument/2006/relationships/notesMaster" Target="/ppt/notesMasters/notesMaster1.xml" Id="R5abc2af9f28e4ab0" /></Relationships>
</file>

<file path=ppt/notesSlides/_rels/notesSlide4.xml.rels>&#65279;<?xml version="1.0" encoding="utf-8"?><Relationships xmlns="http://schemas.openxmlformats.org/package/2006/relationships"><Relationship Type="http://schemas.openxmlformats.org/officeDocument/2006/relationships/slide" Target="/ppt/slides/slide4.xml" Id="R183767800ddb48fb" /><Relationship Type="http://schemas.openxmlformats.org/officeDocument/2006/relationships/notesMaster" Target="/ppt/notesMasters/notesMaster1.xml" Id="R616192825c274391" /></Relationships>
</file>

<file path=ppt/notesSlides/_rels/notesSlide5.xml.rels>&#65279;<?xml version="1.0" encoding="utf-8"?><Relationships xmlns="http://schemas.openxmlformats.org/package/2006/relationships"><Relationship Type="http://schemas.openxmlformats.org/officeDocument/2006/relationships/slide" Target="/ppt/slides/slide5.xml" Id="R62d9e873c7934b1c" /><Relationship Type="http://schemas.openxmlformats.org/officeDocument/2006/relationships/notesMaster" Target="/ppt/notesMasters/notesMaster1.xml" Id="R6db704faf2474b7b" /></Relationships>
</file>

<file path=ppt/notesSlides/_rels/notesSlide6.xml.rels>&#65279;<?xml version="1.0" encoding="utf-8"?><Relationships xmlns="http://schemas.openxmlformats.org/package/2006/relationships"><Relationship Type="http://schemas.openxmlformats.org/officeDocument/2006/relationships/slide" Target="/ppt/slides/slide6.xml" Id="R251f9e99a464405d" /><Relationship Type="http://schemas.openxmlformats.org/officeDocument/2006/relationships/notesMaster" Target="/ppt/notesMasters/notesMaster1.xml" Id="R0ca62a8d9aa64b3a" /></Relationships>
</file>

<file path=ppt/notesSlides/_rels/notesSlide7.xml.rels>&#65279;<?xml version="1.0" encoding="utf-8"?><Relationships xmlns="http://schemas.openxmlformats.org/package/2006/relationships"><Relationship Type="http://schemas.openxmlformats.org/officeDocument/2006/relationships/slide" Target="/ppt/slides/slide7.xml" Id="R4fd2c3aabf4a43d4" /><Relationship Type="http://schemas.openxmlformats.org/officeDocument/2006/relationships/notesMaster" Target="/ppt/notesMasters/notesMaster1.xml" Id="R78276656e270458f"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d1bb1b891b9b431c"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f31cc5da0d084c05" /><Relationship Type="http://schemas.openxmlformats.org/officeDocument/2006/relationships/slideLayout" Target="/ppt/slideLayouts/slideLayout1.xml" Id="Rbb794222ef934ce7"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bb794222ef934ce7"/>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b7cb171390704c4a" /><Relationship Type="http://schemas.openxmlformats.org/officeDocument/2006/relationships/notesSlide" Target="/ppt/notesSlides/notesSlide1.xml" Id="R0d12751dea134829"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b16b00df5f2749f5" /><Relationship Type="http://schemas.openxmlformats.org/officeDocument/2006/relationships/notesSlide" Target="/ppt/notesSlides/notesSlide2.xml" Id="R3e24f7a187514179"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94e6cad4dbd244a1" /><Relationship Type="http://schemas.openxmlformats.org/officeDocument/2006/relationships/image" Target="/ppt/media/image.png" Id="Rd711264b0eed409d" /><Relationship Type="http://schemas.openxmlformats.org/officeDocument/2006/relationships/notesSlide" Target="/ppt/notesSlides/notesSlide3.xml" Id="Rce7808f09c684d91"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30eba6b4bf0042e3" /><Relationship Type="http://schemas.openxmlformats.org/officeDocument/2006/relationships/notesSlide" Target="/ppt/notesSlides/notesSlide4.xml" Id="Radcfabae11314991"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9acd754303d74d37" /><Relationship Type="http://schemas.openxmlformats.org/officeDocument/2006/relationships/image" Target="/ppt/media/image2.png" Id="Rdc30fd596d514c42" /><Relationship Type="http://schemas.openxmlformats.org/officeDocument/2006/relationships/notesSlide" Target="/ppt/notesSlides/notesSlide5.xml" Id="R6299cb9cbbe645ca"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654b20b85eb84c73" /><Relationship Type="http://schemas.openxmlformats.org/officeDocument/2006/relationships/notesSlide" Target="/ppt/notesSlides/notesSlide6.xml" Id="Ra42cf4f5ae6c4053"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dcc5bf189e7e4ee6" /><Relationship Type="http://schemas.openxmlformats.org/officeDocument/2006/relationships/notesSlide" Target="/ppt/notesSlides/notesSlide7.xml" Id="R2b995d71a1244113" /></Relationships>
</file>

<file path=ppt/slides/slide1.xml><?xml version="1.0" encoding="utf-8"?>
<p:sld xmlns:p="http://schemas.openxmlformats.org/presentationml/2006/main">
  <p:cSld>
    <p:bg>
      <p:bgPr>
        <a:solidFill xmlns:a="http://schemas.openxmlformats.org/drawingml/2006/main">
          <a:srgbClr val="FFF7ED"/>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C11DEBFE-6AC2-4640-8241-A63A1E8833A6}"/>
              </a:ext>
            </a:extLst>
          </p:cNvPr>
          <p:cNvSpPr>
            <a:spLocks xmlns:a="http://schemas.openxmlformats.org/drawingml/2006/main" noGrp="1"/>
          </p:cNvSpPr>
          <p:nvPr/>
        </p:nvSpPr>
        <p:spPr>
          <a:xfrm xmlns:a="http://schemas.openxmlformats.org/drawingml/2006/main">
            <a:off x="0" y="0"/>
            <a:ext cx="171450" cy="6858000"/>
          </a:xfrm>
          <a:prstGeom xmlns:a="http://schemas.openxmlformats.org/drawingml/2006/main" prst="rect">
            <a:avLst/>
          </a:prstGeom>
          <a:solidFill xmlns:a="http://schemas.openxmlformats.org/drawingml/2006/main">
            <a:srgbClr val="C2410C"/>
          </a:solidFill>
          <a:ln xmlns:a="http://schemas.openxmlformats.org/drawingml/2006/main" w="0">
            <a:solidFill>
              <a:srgbClr val="C2410C"/>
            </a:solidFill>
            <a:prstDash val="solid"/>
          </a:ln>
        </p:spPr>
      </p:sp>
      <p:sp>
        <p:nvSpPr>
          <p:cNvPr id="2" name="">
            <a:extLst xmlns:a="http://schemas.openxmlformats.org/drawingml/2006/main">
              <a:ext uri="{FF2B5EF4-FFF2-40B4-BE49-F238E27FC236}">
                <a16:creationId xmlns:a16="http://schemas.microsoft.com/office/drawing/2014/main" id="{C8F2AB1E-9385-4984-9D2D-8156FB825D31}"/>
              </a:ext>
            </a:extLst>
          </p:cNvPr>
          <p:cNvSpPr>
            <a:spLocks xmlns:a="http://schemas.openxmlformats.org/drawingml/2006/main" noGrp="1"/>
          </p:cNvSpPr>
          <p:nvPr/>
        </p:nvSpPr>
        <p:spPr>
          <a:xfrm xmlns:a="http://schemas.openxmlformats.org/drawingml/2006/main">
            <a:off x="476250" y="228600"/>
            <a:ext cx="666750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38100" tIns="19050" rIns="38100" bIns="19050" anchor="t">
            <a:normAutofit fontScale="100000"/>
          </a:bodyPr>
          <a:lstStyle xmlns:a="http://schemas.openxmlformats.org/drawingml/2006/main"/>
          <a:p xmlns:a="http://schemas.openxmlformats.org/drawingml/2006/main">
            <a:pPr algn="l">
              <a:lnSpc>
                <a:spcPct val="112000"/>
              </a:lnSpc>
              <a:buNone/>
              <a:defRPr sz="1050" b="1">
                <a:solidFill>
                  <a:srgbClr val="C2410C"/>
                </a:solidFill>
              </a:defRPr>
            </a:pPr>
            <a:r>
              <a:rPr sz="1050" b="1">
                <a:solidFill>
                  <a:srgbClr val="C2410C"/>
                </a:solidFill>
              </a:rPr>
              <a:t>HISTOIRE · CM2 · CHAPITRE 1 · SÉANCE 2</a:t>
            </a:r>
          </a:p>
        </p:txBody>
      </p:sp>
      <p:sp>
        <p:nvSpPr>
          <p:cNvPr id="3" name="">
            <a:extLst xmlns:a="http://schemas.openxmlformats.org/drawingml/2006/main">
              <a:ext uri="{FF2B5EF4-FFF2-40B4-BE49-F238E27FC236}">
                <a16:creationId xmlns:a16="http://schemas.microsoft.com/office/drawing/2014/main" id="{10C12D3B-B175-4192-9BB9-79A6190DAB0C}"/>
              </a:ext>
            </a:extLst>
          </p:cNvPr>
          <p:cNvSpPr>
            <a:spLocks xmlns:a="http://schemas.openxmlformats.org/drawingml/2006/main" noGrp="1"/>
          </p:cNvSpPr>
          <p:nvPr/>
        </p:nvSpPr>
        <p:spPr>
          <a:xfrm xmlns:a="http://schemas.openxmlformats.org/drawingml/2006/main">
            <a:off x="8858250" y="228600"/>
            <a:ext cx="276225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38100" tIns="19050" rIns="38100" bIns="19050" anchor="t">
            <a:normAutofit fontScale="100000"/>
          </a:bodyPr>
          <a:lstStyle xmlns:a="http://schemas.openxmlformats.org/drawingml/2006/main"/>
          <a:p xmlns:a="http://schemas.openxmlformats.org/drawingml/2006/main">
            <a:pPr algn="r">
              <a:lnSpc>
                <a:spcPct val="112000"/>
              </a:lnSpc>
              <a:buNone/>
              <a:defRPr sz="1050" b="1">
                <a:solidFill>
                  <a:srgbClr val="5F6877"/>
                </a:solidFill>
              </a:defRPr>
            </a:pPr>
            <a:r>
              <a:rPr sz="1050" b="1">
                <a:solidFill>
                  <a:srgbClr val="5F6877"/>
                </a:solidFill>
              </a:rPr>
              <a:t>OUVERTURE</a:t>
            </a:r>
          </a:p>
        </p:txBody>
      </p:sp>
      <p:sp>
        <p:nvSpPr>
          <p:cNvPr id="4" name="">
            <a:extLst xmlns:a="http://schemas.openxmlformats.org/drawingml/2006/main">
              <a:ext uri="{FF2B5EF4-FFF2-40B4-BE49-F238E27FC236}">
                <a16:creationId xmlns:a16="http://schemas.microsoft.com/office/drawing/2014/main" id="{E0501856-0226-40F2-ACE3-CA89C57C5127}"/>
              </a:ext>
            </a:extLst>
          </p:cNvPr>
          <p:cNvSpPr>
            <a:spLocks xmlns:a="http://schemas.openxmlformats.org/drawingml/2006/main" noGrp="1"/>
          </p:cNvSpPr>
          <p:nvPr/>
        </p:nvSpPr>
        <p:spPr>
          <a:xfrm xmlns:a="http://schemas.openxmlformats.org/drawingml/2006/main">
            <a:off x="11334750" y="6477000"/>
            <a:ext cx="333375"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38100" tIns="19050" rIns="38100" bIns="19050" anchor="t">
            <a:normAutofit fontScale="86806"/>
          </a:bodyPr>
          <a:lstStyle xmlns:a="http://schemas.openxmlformats.org/drawingml/2006/main"/>
          <a:p xmlns:a="http://schemas.openxmlformats.org/drawingml/2006/main">
            <a:pPr algn="r">
              <a:lnSpc>
                <a:spcPct val="112000"/>
              </a:lnSpc>
              <a:buNone/>
              <a:defRPr sz="900" b="1">
                <a:solidFill>
                  <a:srgbClr val="5F6877"/>
                </a:solidFill>
              </a:defRPr>
            </a:pPr>
            <a:r>
              <a:rPr sz="900" b="1">
                <a:solidFill>
                  <a:srgbClr val="5F6877"/>
                </a:solidFill>
              </a:rPr>
              <a:t>1</a:t>
            </a:r>
          </a:p>
        </p:txBody>
      </p:sp>
      <p:sp>
        <p:nvSpPr>
          <p:cNvPr id="5" name="">
            <a:extLst xmlns:a="http://schemas.openxmlformats.org/drawingml/2006/main">
              <a:ext uri="{FF2B5EF4-FFF2-40B4-BE49-F238E27FC236}">
                <a16:creationId xmlns:a16="http://schemas.microsoft.com/office/drawing/2014/main" id="{6AD0B4EA-2A5E-4D95-B19F-ADA542D66D93}"/>
              </a:ext>
            </a:extLst>
          </p:cNvPr>
          <p:cNvSpPr>
            <a:spLocks xmlns:a="http://schemas.openxmlformats.org/drawingml/2006/main" noGrp="1"/>
          </p:cNvSpPr>
          <p:nvPr/>
        </p:nvSpPr>
        <p:spPr>
          <a:xfrm xmlns:a="http://schemas.openxmlformats.org/drawingml/2006/main">
            <a:off x="685800" y="952500"/>
            <a:ext cx="3143250"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38100" tIns="19050" rIns="38100" bIns="19050" anchor="t">
            <a:normAutofit fontScale="100000"/>
          </a:bodyPr>
          <a:lstStyle xmlns:a="http://schemas.openxmlformats.org/drawingml/2006/main"/>
          <a:p xmlns:a="http://schemas.openxmlformats.org/drawingml/2006/main">
            <a:pPr algn="l">
              <a:lnSpc>
                <a:spcPct val="112000"/>
              </a:lnSpc>
              <a:buNone/>
              <a:defRPr sz="1350" b="1">
                <a:solidFill>
                  <a:srgbClr val="C2410C"/>
                </a:solidFill>
              </a:defRPr>
            </a:pPr>
            <a:r>
              <a:rPr sz="1350" b="1">
                <a:solidFill>
                  <a:srgbClr val="C2410C"/>
                </a:solidFill>
              </a:rPr>
              <a:t>SÉANCE 2</a:t>
            </a:r>
          </a:p>
        </p:txBody>
      </p:sp>
      <p:sp>
        <p:nvSpPr>
          <p:cNvPr id="6" name="">
            <a:extLst xmlns:a="http://schemas.openxmlformats.org/drawingml/2006/main">
              <a:ext uri="{FF2B5EF4-FFF2-40B4-BE49-F238E27FC236}">
                <a16:creationId xmlns:a16="http://schemas.microsoft.com/office/drawing/2014/main" id="{C6A8B39F-75DB-42C8-B597-6D6F855C0818}"/>
              </a:ext>
            </a:extLst>
          </p:cNvPr>
          <p:cNvSpPr>
            <a:spLocks xmlns:a="http://schemas.openxmlformats.org/drawingml/2006/main" noGrp="1"/>
          </p:cNvSpPr>
          <p:nvPr/>
        </p:nvSpPr>
        <p:spPr>
          <a:xfrm xmlns:a="http://schemas.openxmlformats.org/drawingml/2006/main">
            <a:off x="685800" y="1428750"/>
            <a:ext cx="8191500" cy="1104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38100" tIns="19050" rIns="38100" bIns="19050" anchor="t">
            <a:normAutofit fontScale="100000"/>
          </a:bodyPr>
          <a:lstStyle xmlns:a="http://schemas.openxmlformats.org/drawingml/2006/main"/>
          <a:p xmlns:a="http://schemas.openxmlformats.org/drawingml/2006/main">
            <a:pPr algn="l">
              <a:lnSpc>
                <a:spcPct val="98000"/>
              </a:lnSpc>
              <a:buNone/>
              <a:defRPr sz="3900" b="1">
                <a:solidFill>
                  <a:srgbClr val="172033"/>
                </a:solidFill>
              </a:defRPr>
            </a:pPr>
            <a:r>
              <a:rPr sz="3900" b="1">
                <a:solidFill>
                  <a:srgbClr val="172033"/>
                </a:solidFill>
              </a:rPr>
              <a:t>1892 : célébrer et rassurer</a:t>
            </a:r>
          </a:p>
        </p:txBody>
      </p:sp>
      <p:sp>
        <p:nvSpPr>
          <p:cNvPr id="7" name="">
            <a:extLst xmlns:a="http://schemas.openxmlformats.org/drawingml/2006/main">
              <a:ext uri="{FF2B5EF4-FFF2-40B4-BE49-F238E27FC236}">
                <a16:creationId xmlns:a16="http://schemas.microsoft.com/office/drawing/2014/main" id="{898E920B-EB9E-4D36-A294-3E7CCE7DA20E}"/>
              </a:ext>
            </a:extLst>
          </p:cNvPr>
          <p:cNvSpPr>
            <a:spLocks xmlns:a="http://schemas.openxmlformats.org/drawingml/2006/main" noGrp="1"/>
          </p:cNvSpPr>
          <p:nvPr/>
        </p:nvSpPr>
        <p:spPr>
          <a:xfrm xmlns:a="http://schemas.openxmlformats.org/drawingml/2006/main">
            <a:off x="685800" y="3067050"/>
            <a:ext cx="10287000" cy="1809750"/>
          </a:xfrm>
          <a:prstGeom xmlns:a="http://schemas.openxmlformats.org/drawingml/2006/main" prst="roundRect">
            <a:avLst>
              <a:gd name="adj" fmla="val 6316"/>
            </a:avLst>
          </a:prstGeom>
          <a:solidFill xmlns:a="http://schemas.openxmlformats.org/drawingml/2006/main">
            <a:srgbClr val="FFFFFF"/>
          </a:solidFill>
          <a:ln xmlns:a="http://schemas.openxmlformats.org/drawingml/2006/main" w="9525">
            <a:solidFill>
              <a:srgbClr val="EAD9CD"/>
            </a:solidFill>
            <a:prstDash val="solid"/>
          </a:ln>
        </p:spPr>
      </p:sp>
      <p:sp>
        <p:nvSpPr>
          <p:cNvPr id="8" name="">
            <a:extLst xmlns:a="http://schemas.openxmlformats.org/drawingml/2006/main">
              <a:ext uri="{FF2B5EF4-FFF2-40B4-BE49-F238E27FC236}">
                <a16:creationId xmlns:a16="http://schemas.microsoft.com/office/drawing/2014/main" id="{C359E262-B2E8-4487-B735-05AF6F6BD8F2}"/>
              </a:ext>
            </a:extLst>
          </p:cNvPr>
          <p:cNvSpPr>
            <a:spLocks xmlns:a="http://schemas.openxmlformats.org/drawingml/2006/main" noGrp="1"/>
          </p:cNvSpPr>
          <p:nvPr/>
        </p:nvSpPr>
        <p:spPr>
          <a:xfrm xmlns:a="http://schemas.openxmlformats.org/drawingml/2006/main">
            <a:off x="990600" y="3371850"/>
            <a:ext cx="323850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38100" tIns="19050" rIns="38100" bIns="19050" anchor="t">
            <a:normAutofit fontScale="100000"/>
          </a:bodyPr>
          <a:lstStyle xmlns:a="http://schemas.openxmlformats.org/drawingml/2006/main"/>
          <a:p xmlns:a="http://schemas.openxmlformats.org/drawingml/2006/main">
            <a:pPr algn="l">
              <a:lnSpc>
                <a:spcPct val="112000"/>
              </a:lnSpc>
              <a:buNone/>
              <a:defRPr sz="1200" b="1">
                <a:solidFill>
                  <a:srgbClr val="C2410C"/>
                </a:solidFill>
              </a:defRPr>
            </a:pPr>
            <a:r>
              <a:rPr sz="1200" b="1">
                <a:solidFill>
                  <a:srgbClr val="C2410C"/>
                </a:solidFill>
              </a:rPr>
              <a:t>PROBLÈME HISTORIQUE</a:t>
            </a:r>
          </a:p>
        </p:txBody>
      </p:sp>
      <p:sp>
        <p:nvSpPr>
          <p:cNvPr id="9" name="">
            <a:extLst xmlns:a="http://schemas.openxmlformats.org/drawingml/2006/main">
              <a:ext uri="{FF2B5EF4-FFF2-40B4-BE49-F238E27FC236}">
                <a16:creationId xmlns:a16="http://schemas.microsoft.com/office/drawing/2014/main" id="{9D68BBF3-4A16-4969-8633-0EF86B590B5C}"/>
              </a:ext>
            </a:extLst>
          </p:cNvPr>
          <p:cNvSpPr>
            <a:spLocks xmlns:a="http://schemas.openxmlformats.org/drawingml/2006/main" noGrp="1"/>
          </p:cNvSpPr>
          <p:nvPr/>
        </p:nvSpPr>
        <p:spPr>
          <a:xfrm xmlns:a="http://schemas.openxmlformats.org/drawingml/2006/main">
            <a:off x="990600" y="3781425"/>
            <a:ext cx="9620250" cy="8191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38100" tIns="19050" rIns="38100" bIns="19050" anchor="t">
            <a:normAutofit fontScale="100000"/>
          </a:bodyPr>
          <a:lstStyle xmlns:a="http://schemas.openxmlformats.org/drawingml/2006/main"/>
          <a:p xmlns:a="http://schemas.openxmlformats.org/drawingml/2006/main">
            <a:pPr algn="l">
              <a:lnSpc>
                <a:spcPct val="112000"/>
              </a:lnSpc>
              <a:buNone/>
              <a:defRPr sz="2250" b="1">
                <a:solidFill>
                  <a:srgbClr val="172033"/>
                </a:solidFill>
              </a:defRPr>
            </a:pPr>
            <a:r>
              <a:rPr sz="2250" b="1">
                <a:solidFill>
                  <a:srgbClr val="172033"/>
                </a:solidFill>
              </a:rPr>
              <a:t>Comment les fêtes de 1892 cherchent-elles à présenter une République forte, rassurante et durable ?</a:t>
            </a:r>
          </a:p>
        </p:txBody>
      </p:sp>
      <p:sp>
        <p:nvSpPr>
          <p:cNvPr id="10" name="">
            <a:extLst xmlns:a="http://schemas.openxmlformats.org/drawingml/2006/main">
              <a:ext uri="{FF2B5EF4-FFF2-40B4-BE49-F238E27FC236}">
                <a16:creationId xmlns:a16="http://schemas.microsoft.com/office/drawing/2014/main" id="{E88ACD9A-5DD5-4CCA-BD3F-C1CB8956C20E}"/>
              </a:ext>
            </a:extLst>
          </p:cNvPr>
          <p:cNvSpPr>
            <a:spLocks xmlns:a="http://schemas.openxmlformats.org/drawingml/2006/main" noGrp="1"/>
          </p:cNvSpPr>
          <p:nvPr/>
        </p:nvSpPr>
        <p:spPr>
          <a:xfrm xmlns:a="http://schemas.openxmlformats.org/drawingml/2006/main">
            <a:off x="723900" y="5334000"/>
            <a:ext cx="10191750" cy="685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38100" tIns="19050" rIns="38100" bIns="19050" anchor="t">
            <a:normAutofit fontScale="100000"/>
          </a:bodyPr>
          <a:lstStyle xmlns:a="http://schemas.openxmlformats.org/drawingml/2006/main"/>
          <a:p xmlns:a="http://schemas.openxmlformats.org/drawingml/2006/main">
            <a:pPr algn="l">
              <a:lnSpc>
                <a:spcPct val="112000"/>
              </a:lnSpc>
              <a:buNone/>
              <a:defRPr sz="1575" b="0">
                <a:solidFill>
                  <a:srgbClr val="5F6877"/>
                </a:solidFill>
              </a:defRPr>
            </a:pPr>
            <a:r>
              <a:rPr sz="1575" b="0">
                <a:solidFill>
                  <a:srgbClr val="5F6877"/>
                </a:solidFill>
              </a:rPr>
              <a:t>Comprendre que les affiches, les symboles et les cérémonies servent à rassembler la population autour de la République.</a:t>
            </a:r>
          </a:p>
        </p:txBody>
      </p:sp>
    </p:spTree>
    <p:extLst>
      <p:ext uri="{BB962C8B-B14F-4D97-AF65-F5344CB8AC3E}">
        <p14:creationId xmlns:p14="http://schemas.microsoft.com/office/powerpoint/2010/main" val="505565069"/>
      </p:ext>
    </p:extLst>
  </p:cSld>
</p:sld>
</file>

<file path=ppt/slides/slide2.xml><?xml version="1.0" encoding="utf-8"?>
<p:sld xmlns:p="http://schemas.openxmlformats.org/presentationml/2006/main">
  <p:cSld>
    <p:bg>
      <p:bgPr>
        <a:solidFill xmlns:a="http://schemas.openxmlformats.org/drawingml/2006/main">
          <a:srgbClr val="FFF7ED"/>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D33E9A22-4505-43A5-997E-8E4378F86DFE}"/>
              </a:ext>
            </a:extLst>
          </p:cNvPr>
          <p:cNvSpPr>
            <a:spLocks xmlns:a="http://schemas.openxmlformats.org/drawingml/2006/main" noGrp="1"/>
          </p:cNvSpPr>
          <p:nvPr/>
        </p:nvSpPr>
        <p:spPr>
          <a:xfrm xmlns:a="http://schemas.openxmlformats.org/drawingml/2006/main">
            <a:off x="0" y="0"/>
            <a:ext cx="171450" cy="6858000"/>
          </a:xfrm>
          <a:prstGeom xmlns:a="http://schemas.openxmlformats.org/drawingml/2006/main" prst="rect">
            <a:avLst/>
          </a:prstGeom>
          <a:solidFill xmlns:a="http://schemas.openxmlformats.org/drawingml/2006/main">
            <a:srgbClr val="C2410C"/>
          </a:solidFill>
          <a:ln xmlns:a="http://schemas.openxmlformats.org/drawingml/2006/main" w="0">
            <a:solidFill>
              <a:srgbClr val="C2410C"/>
            </a:solidFill>
            <a:prstDash val="solid"/>
          </a:ln>
        </p:spPr>
      </p:sp>
      <p:sp>
        <p:nvSpPr>
          <p:cNvPr id="2" name="">
            <a:extLst xmlns:a="http://schemas.openxmlformats.org/drawingml/2006/main">
              <a:ext uri="{FF2B5EF4-FFF2-40B4-BE49-F238E27FC236}">
                <a16:creationId xmlns:a16="http://schemas.microsoft.com/office/drawing/2014/main" id="{755C2E31-66EE-4AE1-9FC9-2512B768286C}"/>
              </a:ext>
            </a:extLst>
          </p:cNvPr>
          <p:cNvSpPr>
            <a:spLocks xmlns:a="http://schemas.openxmlformats.org/drawingml/2006/main" noGrp="1"/>
          </p:cNvSpPr>
          <p:nvPr/>
        </p:nvSpPr>
        <p:spPr>
          <a:xfrm xmlns:a="http://schemas.openxmlformats.org/drawingml/2006/main">
            <a:off x="476250" y="228600"/>
            <a:ext cx="666750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38100" tIns="19050" rIns="38100" bIns="19050" anchor="t">
            <a:normAutofit fontScale="100000"/>
          </a:bodyPr>
          <a:lstStyle xmlns:a="http://schemas.openxmlformats.org/drawingml/2006/main"/>
          <a:p xmlns:a="http://schemas.openxmlformats.org/drawingml/2006/main">
            <a:pPr algn="l">
              <a:lnSpc>
                <a:spcPct val="112000"/>
              </a:lnSpc>
              <a:buNone/>
              <a:defRPr sz="1050" b="1">
                <a:solidFill>
                  <a:srgbClr val="C2410C"/>
                </a:solidFill>
              </a:defRPr>
            </a:pPr>
            <a:r>
              <a:rPr sz="1050" b="1">
                <a:solidFill>
                  <a:srgbClr val="C2410C"/>
                </a:solidFill>
              </a:rPr>
              <a:t>HISTOIRE · CM2 · CHAPITRE 1 · SÉANCE 2</a:t>
            </a:r>
          </a:p>
        </p:txBody>
      </p:sp>
      <p:sp>
        <p:nvSpPr>
          <p:cNvPr id="3" name="">
            <a:extLst xmlns:a="http://schemas.openxmlformats.org/drawingml/2006/main">
              <a:ext uri="{FF2B5EF4-FFF2-40B4-BE49-F238E27FC236}">
                <a16:creationId xmlns:a16="http://schemas.microsoft.com/office/drawing/2014/main" id="{173E7F25-90E5-4FB6-A619-454E5224DF23}"/>
              </a:ext>
            </a:extLst>
          </p:cNvPr>
          <p:cNvSpPr>
            <a:spLocks xmlns:a="http://schemas.openxmlformats.org/drawingml/2006/main" noGrp="1"/>
          </p:cNvSpPr>
          <p:nvPr/>
        </p:nvSpPr>
        <p:spPr>
          <a:xfrm xmlns:a="http://schemas.openxmlformats.org/drawingml/2006/main">
            <a:off x="8858250" y="228600"/>
            <a:ext cx="276225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38100" tIns="19050" rIns="38100" bIns="19050" anchor="t">
            <a:normAutofit fontScale="100000"/>
          </a:bodyPr>
          <a:lstStyle xmlns:a="http://schemas.openxmlformats.org/drawingml/2006/main"/>
          <a:p xmlns:a="http://schemas.openxmlformats.org/drawingml/2006/main">
            <a:pPr algn="r">
              <a:lnSpc>
                <a:spcPct val="112000"/>
              </a:lnSpc>
              <a:buNone/>
              <a:defRPr sz="1050" b="1">
                <a:solidFill>
                  <a:srgbClr val="5F6877"/>
                </a:solidFill>
              </a:defRPr>
            </a:pPr>
            <a:r>
              <a:rPr sz="1050" b="1">
                <a:solidFill>
                  <a:srgbClr val="5F6877"/>
                </a:solidFill>
              </a:rPr>
              <a:t>RÉCIT 1 · PREMIÈRE ENQUÊTE</a:t>
            </a:r>
          </a:p>
        </p:txBody>
      </p:sp>
      <p:sp>
        <p:nvSpPr>
          <p:cNvPr id="4" name="">
            <a:extLst xmlns:a="http://schemas.openxmlformats.org/drawingml/2006/main">
              <a:ext uri="{FF2B5EF4-FFF2-40B4-BE49-F238E27FC236}">
                <a16:creationId xmlns:a16="http://schemas.microsoft.com/office/drawing/2014/main" id="{5E86127A-4779-4CAC-B813-F2497FD4A849}"/>
              </a:ext>
            </a:extLst>
          </p:cNvPr>
          <p:cNvSpPr>
            <a:spLocks xmlns:a="http://schemas.openxmlformats.org/drawingml/2006/main" noGrp="1"/>
          </p:cNvSpPr>
          <p:nvPr/>
        </p:nvSpPr>
        <p:spPr>
          <a:xfrm xmlns:a="http://schemas.openxmlformats.org/drawingml/2006/main">
            <a:off x="11334750" y="6477000"/>
            <a:ext cx="333375"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38100" tIns="19050" rIns="38100" bIns="19050" anchor="t">
            <a:normAutofit fontScale="86806"/>
          </a:bodyPr>
          <a:lstStyle xmlns:a="http://schemas.openxmlformats.org/drawingml/2006/main"/>
          <a:p xmlns:a="http://schemas.openxmlformats.org/drawingml/2006/main">
            <a:pPr algn="r">
              <a:lnSpc>
                <a:spcPct val="112000"/>
              </a:lnSpc>
              <a:buNone/>
              <a:defRPr sz="900" b="1">
                <a:solidFill>
                  <a:srgbClr val="5F6877"/>
                </a:solidFill>
              </a:defRPr>
            </a:pPr>
            <a:r>
              <a:rPr sz="900" b="1">
                <a:solidFill>
                  <a:srgbClr val="5F6877"/>
                </a:solidFill>
              </a:rPr>
              <a:t>2</a:t>
            </a:r>
          </a:p>
        </p:txBody>
      </p:sp>
      <p:sp>
        <p:nvSpPr>
          <p:cNvPr id="5" name="">
            <a:extLst xmlns:a="http://schemas.openxmlformats.org/drawingml/2006/main">
              <a:ext uri="{FF2B5EF4-FFF2-40B4-BE49-F238E27FC236}">
                <a16:creationId xmlns:a16="http://schemas.microsoft.com/office/drawing/2014/main" id="{C2F44C40-88B6-4F4D-AB23-1002D34EB1FE}"/>
              </a:ext>
            </a:extLst>
          </p:cNvPr>
          <p:cNvSpPr>
            <a:spLocks xmlns:a="http://schemas.openxmlformats.org/drawingml/2006/main" noGrp="1"/>
          </p:cNvSpPr>
          <p:nvPr/>
        </p:nvSpPr>
        <p:spPr>
          <a:xfrm xmlns:a="http://schemas.openxmlformats.org/drawingml/2006/main">
            <a:off x="514350" y="647700"/>
            <a:ext cx="11049000"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38100" tIns="19050" rIns="38100" bIns="19050" anchor="t">
            <a:normAutofit fontScale="100000"/>
          </a:bodyPr>
          <a:lstStyle xmlns:a="http://schemas.openxmlformats.org/drawingml/2006/main"/>
          <a:p xmlns:a="http://schemas.openxmlformats.org/drawingml/2006/main">
            <a:pPr algn="l">
              <a:lnSpc>
                <a:spcPct val="112000"/>
              </a:lnSpc>
              <a:buNone/>
              <a:defRPr sz="2850" b="1">
                <a:solidFill>
                  <a:srgbClr val="172033"/>
                </a:solidFill>
              </a:defRPr>
            </a:pPr>
            <a:r>
              <a:rPr sz="2850" b="1">
                <a:solidFill>
                  <a:srgbClr val="172033"/>
                </a:solidFill>
              </a:rPr>
              <a:t>RÉCIT 1 · PREMIÈRE ENQUÊTE</a:t>
            </a:r>
          </a:p>
        </p:txBody>
      </p:sp>
      <p:sp>
        <p:nvSpPr>
          <p:cNvPr id="6" name="">
            <a:extLst xmlns:a="http://schemas.openxmlformats.org/drawingml/2006/main">
              <a:ext uri="{FF2B5EF4-FFF2-40B4-BE49-F238E27FC236}">
                <a16:creationId xmlns:a16="http://schemas.microsoft.com/office/drawing/2014/main" id="{A92306E0-A439-4D59-AAB3-563D7C2B8D5F}"/>
              </a:ext>
            </a:extLst>
          </p:cNvPr>
          <p:cNvSpPr>
            <a:spLocks xmlns:a="http://schemas.openxmlformats.org/drawingml/2006/main" noGrp="1"/>
          </p:cNvSpPr>
          <p:nvPr/>
        </p:nvSpPr>
        <p:spPr>
          <a:xfrm xmlns:a="http://schemas.openxmlformats.org/drawingml/2006/main">
            <a:off x="552450" y="1219200"/>
            <a:ext cx="1095375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38100" tIns="19050" rIns="38100" bIns="19050" anchor="t">
            <a:normAutofit fontScale="100000"/>
          </a:bodyPr>
          <a:lstStyle xmlns:a="http://schemas.openxmlformats.org/drawingml/2006/main"/>
          <a:p xmlns:a="http://schemas.openxmlformats.org/drawingml/2006/main">
            <a:pPr algn="l">
              <a:lnSpc>
                <a:spcPct val="112000"/>
              </a:lnSpc>
              <a:buNone/>
              <a:defRPr sz="1500" b="0">
                <a:solidFill>
                  <a:srgbClr val="5F6877"/>
                </a:solidFill>
              </a:defRPr>
            </a:pPr>
            <a:r>
              <a:rPr sz="1500" b="0">
                <a:solidFill>
                  <a:srgbClr val="5F6877"/>
                </a:solidFill>
              </a:rPr>
              <a:t>Écoute le récit : la réponse n’est pas encore donnée.</a:t>
            </a:r>
          </a:p>
        </p:txBody>
      </p:sp>
      <p:sp>
        <p:nvSpPr>
          <p:cNvPr id="7" name="">
            <a:extLst xmlns:a="http://schemas.openxmlformats.org/drawingml/2006/main">
              <a:ext uri="{FF2B5EF4-FFF2-40B4-BE49-F238E27FC236}">
                <a16:creationId xmlns:a16="http://schemas.microsoft.com/office/drawing/2014/main" id="{DDEB2ABB-B681-4B1E-B096-EAC71CC57A60}"/>
              </a:ext>
            </a:extLst>
          </p:cNvPr>
          <p:cNvSpPr>
            <a:spLocks xmlns:a="http://schemas.openxmlformats.org/drawingml/2006/main" noGrp="1"/>
          </p:cNvSpPr>
          <p:nvPr/>
        </p:nvSpPr>
        <p:spPr>
          <a:xfrm xmlns:a="http://schemas.openxmlformats.org/drawingml/2006/main">
            <a:off x="552450" y="1762125"/>
            <a:ext cx="11068050" cy="3143250"/>
          </a:xfrm>
          <a:prstGeom xmlns:a="http://schemas.openxmlformats.org/drawingml/2006/main" prst="roundRect">
            <a:avLst>
              <a:gd name="adj" fmla="val 3636"/>
            </a:avLst>
          </a:prstGeom>
          <a:solidFill xmlns:a="http://schemas.openxmlformats.org/drawingml/2006/main">
            <a:srgbClr val="FFFFFF"/>
          </a:solidFill>
          <a:ln xmlns:a="http://schemas.openxmlformats.org/drawingml/2006/main" w="9525">
            <a:solidFill>
              <a:srgbClr val="EAD9CD"/>
            </a:solidFill>
            <a:prstDash val="solid"/>
          </a:ln>
        </p:spPr>
      </p:sp>
      <p:sp>
        <p:nvSpPr>
          <p:cNvPr id="8" name="">
            <a:extLst xmlns:a="http://schemas.openxmlformats.org/drawingml/2006/main">
              <a:ext uri="{FF2B5EF4-FFF2-40B4-BE49-F238E27FC236}">
                <a16:creationId xmlns:a16="http://schemas.microsoft.com/office/drawing/2014/main" id="{568A8B5F-51DA-4B6C-8C33-4A0E5C513C3B}"/>
              </a:ext>
            </a:extLst>
          </p:cNvPr>
          <p:cNvSpPr>
            <a:spLocks xmlns:a="http://schemas.openxmlformats.org/drawingml/2006/main" noGrp="1"/>
          </p:cNvSpPr>
          <p:nvPr/>
        </p:nvSpPr>
        <p:spPr>
          <a:xfrm xmlns:a="http://schemas.openxmlformats.org/drawingml/2006/main">
            <a:off x="876300" y="2095500"/>
            <a:ext cx="10382250" cy="2476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38100" tIns="19050" rIns="38100" bIns="19050" anchor="t">
            <a:normAutofit fontScale="100000"/>
          </a:bodyPr>
          <a:lstStyle xmlns:a="http://schemas.openxmlformats.org/drawingml/2006/main"/>
          <a:p xmlns:a="http://schemas.openxmlformats.org/drawingml/2006/main">
            <a:pPr algn="l">
              <a:lnSpc>
                <a:spcPct val="118000"/>
              </a:lnSpc>
              <a:buNone/>
              <a:defRPr sz="2025" b="0">
                <a:solidFill>
                  <a:srgbClr val="172033"/>
                </a:solidFill>
              </a:defRPr>
            </a:pPr>
            <a:r>
              <a:rPr sz="2025" b="0">
                <a:solidFill>
                  <a:srgbClr val="172033"/>
                </a:solidFill>
              </a:rPr>
              <a:t>En 1892, la Troisième République existe depuis vingt-deux ans, mais ses dirigeants savent que les régimes précédents ont souvent disparu. Ils veulent persuader les Français que cette fois la République est solide. Une affiche géante est placardée dans les villes. Elle ne montre ni barricade, ni défaite, ni coup d’État : elle choisit une femme calme, un grand drapeau et une scène d’abondance.</a:t>
            </a:r>
          </a:p>
        </p:txBody>
      </p:sp>
      <p:sp>
        <p:nvSpPr>
          <p:cNvPr id="9" name="">
            <a:extLst xmlns:a="http://schemas.openxmlformats.org/drawingml/2006/main">
              <a:ext uri="{FF2B5EF4-FFF2-40B4-BE49-F238E27FC236}">
                <a16:creationId xmlns:a16="http://schemas.microsoft.com/office/drawing/2014/main" id="{AA75F9DF-58EA-45CE-A604-BAC78931984F}"/>
              </a:ext>
            </a:extLst>
          </p:cNvPr>
          <p:cNvSpPr>
            <a:spLocks xmlns:a="http://schemas.openxmlformats.org/drawingml/2006/main" noGrp="1"/>
          </p:cNvSpPr>
          <p:nvPr/>
        </p:nvSpPr>
        <p:spPr>
          <a:xfrm xmlns:a="http://schemas.openxmlformats.org/drawingml/2006/main">
            <a:off x="1333500" y="5219700"/>
            <a:ext cx="9525000" cy="1066800"/>
          </a:xfrm>
          <a:prstGeom xmlns:a="http://schemas.openxmlformats.org/drawingml/2006/main" prst="roundRect">
            <a:avLst>
              <a:gd name="adj" fmla="val 10714"/>
            </a:avLst>
          </a:prstGeom>
          <a:solidFill xmlns:a="http://schemas.openxmlformats.org/drawingml/2006/main">
            <a:srgbClr val="FFF5F5"/>
          </a:solidFill>
          <a:ln xmlns:a="http://schemas.openxmlformats.org/drawingml/2006/main" w="9525">
            <a:solidFill>
              <a:srgbClr val="E3A5A5"/>
            </a:solidFill>
            <a:prstDash val="solid"/>
          </a:ln>
        </p:spPr>
      </p:sp>
      <p:sp>
        <p:nvSpPr>
          <p:cNvPr id="10" name="">
            <a:extLst xmlns:a="http://schemas.openxmlformats.org/drawingml/2006/main">
              <a:ext uri="{FF2B5EF4-FFF2-40B4-BE49-F238E27FC236}">
                <a16:creationId xmlns:a16="http://schemas.microsoft.com/office/drawing/2014/main" id="{B375D9CE-004D-4D10-A03E-90A2E1C2D089}"/>
              </a:ext>
            </a:extLst>
          </p:cNvPr>
          <p:cNvSpPr>
            <a:spLocks xmlns:a="http://schemas.openxmlformats.org/drawingml/2006/main" noGrp="1"/>
          </p:cNvSpPr>
          <p:nvPr/>
        </p:nvSpPr>
        <p:spPr>
          <a:xfrm xmlns:a="http://schemas.openxmlformats.org/drawingml/2006/main">
            <a:off x="1666875" y="5448300"/>
            <a:ext cx="8858250" cy="647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38100" tIns="19050" rIns="38100" bIns="19050" anchor="ctr">
            <a:normAutofit fontScale="85034"/>
          </a:bodyPr>
          <a:lstStyle xmlns:a="http://schemas.openxmlformats.org/drawingml/2006/main"/>
          <a:p xmlns:a="http://schemas.openxmlformats.org/drawingml/2006/main">
            <a:pPr algn="ctr">
              <a:lnSpc>
                <a:spcPct val="112000"/>
              </a:lnSpc>
              <a:buNone/>
              <a:defRPr sz="2100" b="1">
                <a:solidFill>
                  <a:srgbClr val="C53030"/>
                </a:solidFill>
              </a:defRPr>
            </a:pPr>
            <a:r>
              <a:rPr sz="2100" b="1">
                <a:solidFill>
                  <a:srgbClr val="C53030"/>
                </a:solidFill>
              </a:rPr>
              <a:t>👉 Comment une seule affiche peut-elle faire paraître la République paisible, prospère et tournée vers l’avenir ?</a:t>
            </a:r>
          </a:p>
        </p:txBody>
      </p:sp>
    </p:spTree>
    <p:extLst>
      <p:ext uri="{BB962C8B-B14F-4D97-AF65-F5344CB8AC3E}">
        <p14:creationId xmlns:p14="http://schemas.microsoft.com/office/powerpoint/2010/main" val="924381116"/>
      </p:ext>
    </p:extLst>
  </p:cSld>
</p:sld>
</file>

<file path=ppt/slides/slide3.xml><?xml version="1.0" encoding="utf-8"?>
<p:sld xmlns:p="http://schemas.openxmlformats.org/presentationml/2006/main">
  <p:cSld>
    <p:bg>
      <p:bgPr>
        <a:solidFill xmlns:a="http://schemas.openxmlformats.org/drawingml/2006/main">
          <a:srgbClr val="FFF7ED"/>
        </a:solidFill>
      </p:bgPr>
    </p:bg>
    <p:spTree>
      <p:nvGrpSpPr>
        <p:cNvPr id="1" name=""/>
        <p:cNvGrpSpPr/>
        <p:nvPr/>
      </p:nvGrpSpPr>
      <p:grpSpPr>
        <a:xfrm xmlns:a="http://schemas.openxmlformats.org/drawingml/2006/main"/>
      </p:grpSpPr>
      <p:sp>
        <p:nvSpPr>
          <p:cNvPr id="14" name="">
            <a:extLst xmlns:a="http://schemas.openxmlformats.org/drawingml/2006/main">
              <a:ext uri="{FF2B5EF4-FFF2-40B4-BE49-F238E27FC236}">
                <a16:creationId xmlns:a16="http://schemas.microsoft.com/office/drawing/2014/main" id="{02D67B68-2AED-45E6-8F42-DC146C5F25CE}"/>
              </a:ext>
            </a:extLst>
          </p:cNvPr>
          <p:cNvSpPr>
            <a:spLocks xmlns:a="http://schemas.openxmlformats.org/drawingml/2006/main" noGrp="1"/>
          </p:cNvSpPr>
          <p:nvPr/>
        </p:nvSpPr>
        <p:spPr>
          <a:xfrm xmlns:a="http://schemas.openxmlformats.org/drawingml/2006/main">
            <a:off x="0" y="0"/>
            <a:ext cx="171450" cy="6858000"/>
          </a:xfrm>
          <a:prstGeom xmlns:a="http://schemas.openxmlformats.org/drawingml/2006/main" prst="rect">
            <a:avLst/>
          </a:prstGeom>
          <a:solidFill xmlns:a="http://schemas.openxmlformats.org/drawingml/2006/main">
            <a:srgbClr val="C2410C"/>
          </a:solidFill>
          <a:ln xmlns:a="http://schemas.openxmlformats.org/drawingml/2006/main" w="0">
            <a:solidFill>
              <a:srgbClr val="C2410C"/>
            </a:solidFill>
            <a:prstDash val="solid"/>
          </a:ln>
        </p:spPr>
      </p:sp>
      <p:sp>
        <p:nvSpPr>
          <p:cNvPr id="2" name="">
            <a:extLst xmlns:a="http://schemas.openxmlformats.org/drawingml/2006/main">
              <a:ext uri="{FF2B5EF4-FFF2-40B4-BE49-F238E27FC236}">
                <a16:creationId xmlns:a16="http://schemas.microsoft.com/office/drawing/2014/main" id="{1D7F38F6-4991-4D5B-A19B-216494F008A8}"/>
              </a:ext>
            </a:extLst>
          </p:cNvPr>
          <p:cNvSpPr>
            <a:spLocks xmlns:a="http://schemas.openxmlformats.org/drawingml/2006/main" noGrp="1"/>
          </p:cNvSpPr>
          <p:nvPr/>
        </p:nvSpPr>
        <p:spPr>
          <a:xfrm xmlns:a="http://schemas.openxmlformats.org/drawingml/2006/main">
            <a:off x="476250" y="228600"/>
            <a:ext cx="666750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38100" tIns="19050" rIns="38100" bIns="19050" anchor="t">
            <a:normAutofit fontScale="100000"/>
          </a:bodyPr>
          <a:lstStyle xmlns:a="http://schemas.openxmlformats.org/drawingml/2006/main"/>
          <a:p xmlns:a="http://schemas.openxmlformats.org/drawingml/2006/main">
            <a:pPr algn="l">
              <a:lnSpc>
                <a:spcPct val="112000"/>
              </a:lnSpc>
              <a:buNone/>
              <a:defRPr sz="1050" b="1">
                <a:solidFill>
                  <a:srgbClr val="C2410C"/>
                </a:solidFill>
              </a:defRPr>
            </a:pPr>
            <a:r>
              <a:rPr sz="1050" b="1">
                <a:solidFill>
                  <a:srgbClr val="C2410C"/>
                </a:solidFill>
              </a:rPr>
              <a:t>HISTOIRE · CM2 · CHAPITRE 1 · SÉANCE 2</a:t>
            </a:r>
          </a:p>
        </p:txBody>
      </p:sp>
      <p:sp>
        <p:nvSpPr>
          <p:cNvPr id="3" name="">
            <a:extLst xmlns:a="http://schemas.openxmlformats.org/drawingml/2006/main">
              <a:ext uri="{FF2B5EF4-FFF2-40B4-BE49-F238E27FC236}">
                <a16:creationId xmlns:a16="http://schemas.microsoft.com/office/drawing/2014/main" id="{503492BA-C221-471E-8603-810251681CD2}"/>
              </a:ext>
            </a:extLst>
          </p:cNvPr>
          <p:cNvSpPr>
            <a:spLocks xmlns:a="http://schemas.openxmlformats.org/drawingml/2006/main" noGrp="1"/>
          </p:cNvSpPr>
          <p:nvPr/>
        </p:nvSpPr>
        <p:spPr>
          <a:xfrm xmlns:a="http://schemas.openxmlformats.org/drawingml/2006/main">
            <a:off x="8858250" y="228600"/>
            <a:ext cx="276225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38100" tIns="19050" rIns="38100" bIns="19050" anchor="t">
            <a:normAutofit fontScale="100000"/>
          </a:bodyPr>
          <a:lstStyle xmlns:a="http://schemas.openxmlformats.org/drawingml/2006/main"/>
          <a:p xmlns:a="http://schemas.openxmlformats.org/drawingml/2006/main">
            <a:pPr algn="r">
              <a:lnSpc>
                <a:spcPct val="112000"/>
              </a:lnSpc>
              <a:buNone/>
              <a:defRPr sz="1050" b="1">
                <a:solidFill>
                  <a:srgbClr val="5F6877"/>
                </a:solidFill>
              </a:defRPr>
            </a:pPr>
            <a:r>
              <a:rPr sz="1050" b="1">
                <a:solidFill>
                  <a:srgbClr val="5F6877"/>
                </a:solidFill>
              </a:rPr>
              <a:t>DOCUMENT 1</a:t>
            </a:r>
          </a:p>
        </p:txBody>
      </p:sp>
      <p:sp>
        <p:nvSpPr>
          <p:cNvPr id="4" name="">
            <a:extLst xmlns:a="http://schemas.openxmlformats.org/drawingml/2006/main">
              <a:ext uri="{FF2B5EF4-FFF2-40B4-BE49-F238E27FC236}">
                <a16:creationId xmlns:a16="http://schemas.microsoft.com/office/drawing/2014/main" id="{3E78EE63-1EE1-47A8-9477-1E961E930E60}"/>
              </a:ext>
            </a:extLst>
          </p:cNvPr>
          <p:cNvSpPr>
            <a:spLocks xmlns:a="http://schemas.openxmlformats.org/drawingml/2006/main" noGrp="1"/>
          </p:cNvSpPr>
          <p:nvPr/>
        </p:nvSpPr>
        <p:spPr>
          <a:xfrm xmlns:a="http://schemas.openxmlformats.org/drawingml/2006/main">
            <a:off x="11334750" y="6477000"/>
            <a:ext cx="333375"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38100" tIns="19050" rIns="38100" bIns="19050" anchor="t">
            <a:normAutofit fontScale="86806"/>
          </a:bodyPr>
          <a:lstStyle xmlns:a="http://schemas.openxmlformats.org/drawingml/2006/main"/>
          <a:p xmlns:a="http://schemas.openxmlformats.org/drawingml/2006/main">
            <a:pPr algn="r">
              <a:lnSpc>
                <a:spcPct val="112000"/>
              </a:lnSpc>
              <a:buNone/>
              <a:defRPr sz="900" b="1">
                <a:solidFill>
                  <a:srgbClr val="5F6877"/>
                </a:solidFill>
              </a:defRPr>
            </a:pPr>
            <a:r>
              <a:rPr sz="900" b="1">
                <a:solidFill>
                  <a:srgbClr val="5F6877"/>
                </a:solidFill>
              </a:rPr>
              <a:t>3</a:t>
            </a:r>
          </a:p>
        </p:txBody>
      </p:sp>
      <p:sp>
        <p:nvSpPr>
          <p:cNvPr id="5" name="">
            <a:extLst xmlns:a="http://schemas.openxmlformats.org/drawingml/2006/main">
              <a:ext uri="{FF2B5EF4-FFF2-40B4-BE49-F238E27FC236}">
                <a16:creationId xmlns:a16="http://schemas.microsoft.com/office/drawing/2014/main" id="{AC0F53AD-4630-4567-A901-C031800088CA}"/>
              </a:ext>
            </a:extLst>
          </p:cNvPr>
          <p:cNvSpPr>
            <a:spLocks xmlns:a="http://schemas.openxmlformats.org/drawingml/2006/main" noGrp="1"/>
          </p:cNvSpPr>
          <p:nvPr/>
        </p:nvSpPr>
        <p:spPr>
          <a:xfrm xmlns:a="http://schemas.openxmlformats.org/drawingml/2006/main">
            <a:off x="514350" y="647700"/>
            <a:ext cx="11049000"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38100" tIns="19050" rIns="38100" bIns="19050" anchor="t">
            <a:normAutofit fontScale="100000"/>
          </a:bodyPr>
          <a:lstStyle xmlns:a="http://schemas.openxmlformats.org/drawingml/2006/main"/>
          <a:p xmlns:a="http://schemas.openxmlformats.org/drawingml/2006/main">
            <a:pPr algn="l">
              <a:lnSpc>
                <a:spcPct val="112000"/>
              </a:lnSpc>
              <a:buNone/>
              <a:defRPr sz="2850" b="1">
                <a:solidFill>
                  <a:srgbClr val="172033"/>
                </a:solidFill>
              </a:defRPr>
            </a:pPr>
            <a:r>
              <a:rPr sz="2850" b="1">
                <a:solidFill>
                  <a:srgbClr val="172033"/>
                </a:solidFill>
              </a:rPr>
              <a:t>Document 1 — L’affiche du centenaire de 1892</a:t>
            </a:r>
          </a:p>
        </p:txBody>
      </p:sp>
      <p:sp>
        <p:nvSpPr>
          <p:cNvPr id="6" name="">
            <a:extLst xmlns:a="http://schemas.openxmlformats.org/drawingml/2006/main">
              <a:ext uri="{FF2B5EF4-FFF2-40B4-BE49-F238E27FC236}">
                <a16:creationId xmlns:a16="http://schemas.microsoft.com/office/drawing/2014/main" id="{8E53AD72-F8ED-40EE-8781-39B2516A138D}"/>
              </a:ext>
            </a:extLst>
          </p:cNvPr>
          <p:cNvSpPr>
            <a:spLocks xmlns:a="http://schemas.openxmlformats.org/drawingml/2006/main" noGrp="1"/>
          </p:cNvSpPr>
          <p:nvPr/>
        </p:nvSpPr>
        <p:spPr>
          <a:xfrm xmlns:a="http://schemas.openxmlformats.org/drawingml/2006/main">
            <a:off x="552450" y="1219200"/>
            <a:ext cx="1095375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38100" tIns="19050" rIns="38100" bIns="19050" anchor="t">
            <a:normAutofit fontScale="100000"/>
          </a:bodyPr>
          <a:lstStyle xmlns:a="http://schemas.openxmlformats.org/drawingml/2006/main"/>
          <a:p xmlns:a="http://schemas.openxmlformats.org/drawingml/2006/main">
            <a:pPr algn="l">
              <a:lnSpc>
                <a:spcPct val="112000"/>
              </a:lnSpc>
              <a:buNone/>
              <a:defRPr sz="1500" b="0">
                <a:solidFill>
                  <a:srgbClr val="5F6877"/>
                </a:solidFill>
              </a:defRPr>
            </a:pPr>
            <a:r>
              <a:rPr sz="1500" b="0">
                <a:solidFill>
                  <a:srgbClr val="5F6877"/>
                </a:solidFill>
              </a:rPr>
              <a:t>Lithographie en couleur</a:t>
            </a:r>
          </a:p>
        </p:txBody>
      </p:sp>
      <p:pic>
        <p:nvPicPr>
          <p:cNvPr id="20" name=""/>
          <p:cNvPicPr>
            <a:picLocks xmlns:a="http://schemas.openxmlformats.org/drawingml/2006/main" noChangeAspect="1"/>
          </p:cNvPicPr>
          <p:nvPr/>
        </p:nvPicPr>
        <p:blipFill>
          <a:blip xmlns:r="http://schemas.openxmlformats.org/officeDocument/2006/relationships" xmlns:a="http://schemas.openxmlformats.org/drawingml/2006/main" r:embed="Rd711264b0eed409d"/>
          <a:stretch xmlns:a="http://schemas.openxmlformats.org/drawingml/2006/main"/>
        </p:blipFill>
        <p:spPr>
          <a:xfrm xmlns:a="http://schemas.openxmlformats.org/drawingml/2006/main">
            <a:off x="1440656" y="1638300"/>
            <a:ext cx="2928938" cy="3905250"/>
          </a:xfrm>
          <a:prstGeom xmlns:a="http://schemas.openxmlformats.org/drawingml/2006/main" prst="rect">
            <a:avLst/>
          </a:prstGeom>
        </p:spPr>
      </p:pic>
      <p:sp>
        <p:nvSpPr>
          <p:cNvPr id="8" name="">
            <a:extLst xmlns:a="http://schemas.openxmlformats.org/drawingml/2006/main">
              <a:ext uri="{FF2B5EF4-FFF2-40B4-BE49-F238E27FC236}">
                <a16:creationId xmlns:a16="http://schemas.microsoft.com/office/drawing/2014/main" id="{99DC8CB7-E85C-4C05-B8E7-DCD9D921ADDF}"/>
              </a:ext>
            </a:extLst>
          </p:cNvPr>
          <p:cNvSpPr>
            <a:spLocks xmlns:a="http://schemas.openxmlformats.org/drawingml/2006/main" noGrp="1"/>
          </p:cNvSpPr>
          <p:nvPr/>
        </p:nvSpPr>
        <p:spPr>
          <a:xfrm xmlns:a="http://schemas.openxmlformats.org/drawingml/2006/main">
            <a:off x="685800" y="5619750"/>
            <a:ext cx="438150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38100" tIns="19050" rIns="38100" bIns="19050" anchor="t">
            <a:normAutofit fontScale="100000"/>
          </a:bodyPr>
          <a:lstStyle xmlns:a="http://schemas.openxmlformats.org/drawingml/2006/main"/>
          <a:p xmlns:a="http://schemas.openxmlformats.org/drawingml/2006/main">
            <a:pPr algn="l">
              <a:lnSpc>
                <a:spcPct val="112000"/>
              </a:lnSpc>
              <a:buNone/>
              <a:defRPr sz="825" b="0">
                <a:solidFill>
                  <a:srgbClr val="5F6877"/>
                </a:solidFill>
              </a:defRPr>
            </a:pPr>
            <a:r>
              <a:rPr sz="825" b="0">
                <a:solidFill>
                  <a:srgbClr val="5F6877"/>
                </a:solidFill>
              </a:rPr>
              <a:t>Source : Eugène Pichot, 1792-1892. Fêtes du centenaire de la République française, 1892, BnF-Gallica, domaine public.</a:t>
            </a:r>
          </a:p>
        </p:txBody>
      </p:sp>
      <p:sp>
        <p:nvSpPr>
          <p:cNvPr id="9" name="">
            <a:extLst xmlns:a="http://schemas.openxmlformats.org/drawingml/2006/main">
              <a:ext uri="{FF2B5EF4-FFF2-40B4-BE49-F238E27FC236}">
                <a16:creationId xmlns:a16="http://schemas.microsoft.com/office/drawing/2014/main" id="{6894046C-52F5-4D12-9FDE-324F7B00BA85}"/>
              </a:ext>
            </a:extLst>
          </p:cNvPr>
          <p:cNvSpPr>
            <a:spLocks xmlns:a="http://schemas.openxmlformats.org/drawingml/2006/main" noGrp="1"/>
          </p:cNvSpPr>
          <p:nvPr/>
        </p:nvSpPr>
        <p:spPr>
          <a:xfrm xmlns:a="http://schemas.openxmlformats.org/drawingml/2006/main">
            <a:off x="5429250" y="1638300"/>
            <a:ext cx="6191250" cy="3429000"/>
          </a:xfrm>
          <a:prstGeom xmlns:a="http://schemas.openxmlformats.org/drawingml/2006/main" prst="roundRect">
            <a:avLst>
              <a:gd name="adj" fmla="val 3333"/>
            </a:avLst>
          </a:prstGeom>
          <a:solidFill xmlns:a="http://schemas.openxmlformats.org/drawingml/2006/main">
            <a:srgbClr val="FFFFFF"/>
          </a:solidFill>
          <a:ln xmlns:a="http://schemas.openxmlformats.org/drawingml/2006/main" w="9525">
            <a:solidFill>
              <a:srgbClr val="EAD9CD"/>
            </a:solidFill>
            <a:prstDash val="solid"/>
          </a:ln>
        </p:spPr>
      </p:sp>
      <p:sp>
        <p:nvSpPr>
          <p:cNvPr id="10" name="">
            <a:extLst xmlns:a="http://schemas.openxmlformats.org/drawingml/2006/main">
              <a:ext uri="{FF2B5EF4-FFF2-40B4-BE49-F238E27FC236}">
                <a16:creationId xmlns:a16="http://schemas.microsoft.com/office/drawing/2014/main" id="{64062F03-3D8E-4BB6-9960-7583DE8410A0}"/>
              </a:ext>
            </a:extLst>
          </p:cNvPr>
          <p:cNvSpPr>
            <a:spLocks xmlns:a="http://schemas.openxmlformats.org/drawingml/2006/main" noGrp="1"/>
          </p:cNvSpPr>
          <p:nvPr/>
        </p:nvSpPr>
        <p:spPr>
          <a:xfrm xmlns:a="http://schemas.openxmlformats.org/drawingml/2006/main">
            <a:off x="5638800" y="1809750"/>
            <a:ext cx="57721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38100" tIns="19050" rIns="38100" bIns="19050" anchor="t">
            <a:normAutofit fontScale="100000"/>
          </a:bodyPr>
          <a:lstStyle xmlns:a="http://schemas.openxmlformats.org/drawingml/2006/main"/>
          <a:p xmlns:a="http://schemas.openxmlformats.org/drawingml/2006/main">
            <a:pPr algn="l">
              <a:lnSpc>
                <a:spcPct val="112000"/>
              </a:lnSpc>
              <a:buNone/>
              <a:defRPr sz="1125" b="1">
                <a:solidFill>
                  <a:srgbClr val="C2410C"/>
                </a:solidFill>
              </a:defRPr>
            </a:pPr>
            <a:r>
              <a:rPr sz="1125" b="1">
                <a:solidFill>
                  <a:srgbClr val="C2410C"/>
                </a:solidFill>
              </a:rPr>
              <a:t>QUESTIONS</a:t>
            </a:r>
          </a:p>
        </p:txBody>
      </p:sp>
      <p:sp>
        <p:nvSpPr>
          <p:cNvPr id="11" name="">
            <a:extLst xmlns:a="http://schemas.openxmlformats.org/drawingml/2006/main">
              <a:ext uri="{FF2B5EF4-FFF2-40B4-BE49-F238E27FC236}">
                <a16:creationId xmlns:a16="http://schemas.microsoft.com/office/drawing/2014/main" id="{AABE6182-91AC-4EE2-B031-82E451C9D46F}"/>
              </a:ext>
            </a:extLst>
          </p:cNvPr>
          <p:cNvSpPr>
            <a:spLocks xmlns:a="http://schemas.openxmlformats.org/drawingml/2006/main" noGrp="1"/>
          </p:cNvSpPr>
          <p:nvPr/>
        </p:nvSpPr>
        <p:spPr>
          <a:xfrm xmlns:a="http://schemas.openxmlformats.org/drawingml/2006/main">
            <a:off x="5619750" y="2152650"/>
            <a:ext cx="5810250" cy="2762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38100" tIns="19050" rIns="38100" bIns="19050" anchor="t">
            <a:normAutofit fontScale="93180"/>
          </a:bodyPr>
          <a:lstStyle xmlns:a="http://schemas.openxmlformats.org/drawingml/2006/main"/>
          <a:p xmlns:a="http://schemas.openxmlformats.org/drawingml/2006/main">
            <a:pPr algn="l">
              <a:lnSpc>
                <a:spcPct val="112000"/>
              </a:lnSpc>
              <a:buNone/>
              <a:defRPr sz="1725" b="0">
                <a:solidFill>
                  <a:srgbClr val="172033"/>
                </a:solidFill>
              </a:defRPr>
            </a:pPr>
            <a:r>
              <a:rPr sz="1725" b="0">
                <a:solidFill>
                  <a:srgbClr val="172033"/>
                </a:solidFill>
              </a:rPr>
              <a:t>1. Quelle opération permet de vérifier qu’il s’agit d’un centenaire ?</a:t>
            </a:r>
          </a:p>
          <a:p xmlns:a="http://schemas.openxmlformats.org/drawingml/2006/main">
            <a:r>
              <a:t/>
            </a:r>
          </a:p>
          <a:p xmlns:a="http://schemas.openxmlformats.org/drawingml/2006/main">
            <a:pPr algn="l">
              <a:lnSpc>
                <a:spcPct val="112000"/>
              </a:lnSpc>
              <a:buNone/>
              <a:defRPr sz="1725" b="0">
                <a:solidFill>
                  <a:srgbClr val="172033"/>
                </a:solidFill>
              </a:defRPr>
            </a:pPr>
            <a:r>
              <a:rPr sz="1725" b="0">
                <a:solidFill>
                  <a:srgbClr val="172033"/>
                </a:solidFill>
              </a:rPr>
              <a:t>2. Quels éléments de l’affiche représentent la République et la nation française ?</a:t>
            </a:r>
          </a:p>
          <a:p xmlns:a="http://schemas.openxmlformats.org/drawingml/2006/main">
            <a:r>
              <a:t/>
            </a:r>
          </a:p>
          <a:p xmlns:a="http://schemas.openxmlformats.org/drawingml/2006/main">
            <a:pPr algn="l">
              <a:lnSpc>
                <a:spcPct val="112000"/>
              </a:lnSpc>
              <a:buNone/>
              <a:defRPr sz="1725" b="0">
                <a:solidFill>
                  <a:srgbClr val="172033"/>
                </a:solidFill>
              </a:defRPr>
            </a:pPr>
            <a:r>
              <a:rPr sz="1725" b="0">
                <a:solidFill>
                  <a:srgbClr val="172033"/>
                </a:solidFill>
              </a:rPr>
              <a:t>3. Associe chaque élément à l’idée qu’il transmet : rameau d’olivier, corne d’abondance, champs et troupeaux, enfants.</a:t>
            </a:r>
          </a:p>
          <a:p xmlns:a="http://schemas.openxmlformats.org/drawingml/2006/main">
            <a:r>
              <a:t/>
            </a:r>
          </a:p>
          <a:p xmlns:a="http://schemas.openxmlformats.org/drawingml/2006/main">
            <a:pPr algn="l">
              <a:lnSpc>
                <a:spcPct val="112000"/>
              </a:lnSpc>
              <a:buNone/>
              <a:defRPr sz="1725" b="0">
                <a:solidFill>
                  <a:srgbClr val="172033"/>
                </a:solidFill>
              </a:defRPr>
            </a:pPr>
            <a:r>
              <a:rPr sz="1725" b="0">
                <a:solidFill>
                  <a:srgbClr val="172033"/>
                </a:solidFill>
              </a:rPr>
              <a:t>4. Quel message général l’affiche adresse-t-elle aux Français ?</a:t>
            </a:r>
          </a:p>
        </p:txBody>
      </p:sp>
      <p:sp>
        <p:nvSpPr>
          <p:cNvPr id="12" name="">
            <a:extLst xmlns:a="http://schemas.openxmlformats.org/drawingml/2006/main">
              <a:ext uri="{FF2B5EF4-FFF2-40B4-BE49-F238E27FC236}">
                <a16:creationId xmlns:a16="http://schemas.microsoft.com/office/drawing/2014/main" id="{DF39DF41-2BD8-4BCB-8B7C-964C79DFB418}"/>
              </a:ext>
            </a:extLst>
          </p:cNvPr>
          <p:cNvSpPr>
            <a:spLocks xmlns:a="http://schemas.openxmlformats.org/drawingml/2006/main" noGrp="1"/>
          </p:cNvSpPr>
          <p:nvPr/>
        </p:nvSpPr>
        <p:spPr>
          <a:xfrm xmlns:a="http://schemas.openxmlformats.org/drawingml/2006/main">
            <a:off x="5429250" y="5143500"/>
            <a:ext cx="6191250" cy="952500"/>
          </a:xfrm>
          <a:prstGeom xmlns:a="http://schemas.openxmlformats.org/drawingml/2006/main" prst="roundRect">
            <a:avLst>
              <a:gd name="adj" fmla="val 12000"/>
            </a:avLst>
          </a:prstGeom>
          <a:solidFill xmlns:a="http://schemas.openxmlformats.org/drawingml/2006/main">
            <a:srgbClr val="FFF1E8"/>
          </a:solidFill>
          <a:ln xmlns:a="http://schemas.openxmlformats.org/drawingml/2006/main" w="9525">
            <a:solidFill>
              <a:srgbClr val="EFC6B0"/>
            </a:solidFill>
            <a:prstDash val="solid"/>
          </a:ln>
        </p:spPr>
      </p:sp>
      <p:sp>
        <p:nvSpPr>
          <p:cNvPr id="13" name="">
            <a:extLst xmlns:a="http://schemas.openxmlformats.org/drawingml/2006/main">
              <a:ext uri="{FF2B5EF4-FFF2-40B4-BE49-F238E27FC236}">
                <a16:creationId xmlns:a16="http://schemas.microsoft.com/office/drawing/2014/main" id="{57CDE746-985B-4ECF-8B74-0E1973F8FF68}"/>
              </a:ext>
            </a:extLst>
          </p:cNvPr>
          <p:cNvSpPr>
            <a:spLocks xmlns:a="http://schemas.openxmlformats.org/drawingml/2006/main" noGrp="1"/>
          </p:cNvSpPr>
          <p:nvPr/>
        </p:nvSpPr>
        <p:spPr>
          <a:xfrm xmlns:a="http://schemas.openxmlformats.org/drawingml/2006/main">
            <a:off x="5638800" y="5267325"/>
            <a:ext cx="5772150"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38100" tIns="19050" rIns="38100" bIns="19050" anchor="t">
            <a:normAutofit fontScale="88443"/>
          </a:bodyPr>
          <a:lstStyle xmlns:a="http://schemas.openxmlformats.org/drawingml/2006/main"/>
          <a:p xmlns:a="http://schemas.openxmlformats.org/drawingml/2006/main">
            <a:pPr algn="l">
              <a:lnSpc>
                <a:spcPct val="106000"/>
              </a:lnSpc>
              <a:buNone/>
              <a:defRPr sz="1200" b="1">
                <a:solidFill>
                  <a:srgbClr val="172033"/>
                </a:solidFill>
              </a:defRPr>
            </a:pPr>
            <a:r>
              <a:rPr sz="1200" b="1">
                <a:solidFill>
                  <a:srgbClr val="172033"/>
                </a:solidFill>
              </a:rPr>
              <a:t>Allégorie : personnage qui représente une idée. Ici, la femme au bonnet phrygien représente la République ; le drapeau tricolore représente la nation française.</a:t>
            </a:r>
          </a:p>
          <a:p xmlns:a="http://schemas.openxmlformats.org/drawingml/2006/main">
            <a:pPr algn="l">
              <a:lnSpc>
                <a:spcPct val="106000"/>
              </a:lnSpc>
              <a:buNone/>
              <a:defRPr sz="1200" b="1">
                <a:solidFill>
                  <a:srgbClr val="172033"/>
                </a:solidFill>
              </a:defRPr>
            </a:pPr>
            <a:r>
              <a:rPr sz="1200" b="1">
                <a:solidFill>
                  <a:srgbClr val="172033"/>
                </a:solidFill>
              </a:rPr>
              <a:t>Clé des symboles : rameau d’olivier = paix ; corne d’abondance = richesse ; champs et troupeaux = prospérité agricole ; enfants = avenir.</a:t>
            </a:r>
          </a:p>
        </p:txBody>
      </p:sp>
    </p:spTree>
    <p:extLst>
      <p:ext uri="{BB962C8B-B14F-4D97-AF65-F5344CB8AC3E}">
        <p14:creationId xmlns:p14="http://schemas.microsoft.com/office/powerpoint/2010/main" val="1622186898"/>
      </p:ext>
    </p:extLst>
  </p:cSld>
</p:sld>
</file>

<file path=ppt/slides/slide4.xml><?xml version="1.0" encoding="utf-8"?>
<p:sld xmlns:p="http://schemas.openxmlformats.org/presentationml/2006/main">
  <p:cSld>
    <p:bg>
      <p:bgPr>
        <a:solidFill xmlns:a="http://schemas.openxmlformats.org/drawingml/2006/main">
          <a:srgbClr val="FFF7ED"/>
        </a:solidFill>
      </p:bgPr>
    </p:bg>
    <p:spTree>
      <p:nvGrpSpPr>
        <p:cNvPr id="1" name=""/>
        <p:cNvGrpSpPr/>
        <p:nvPr/>
      </p:nvGrpSpPr>
      <p:grpSpPr>
        <a:xfrm xmlns:a="http://schemas.openxmlformats.org/drawingml/2006/main"/>
      </p:grpSpPr>
      <p:sp>
        <p:nvSpPr>
          <p:cNvPr id="15" name="">
            <a:extLst xmlns:a="http://schemas.openxmlformats.org/drawingml/2006/main">
              <a:ext uri="{FF2B5EF4-FFF2-40B4-BE49-F238E27FC236}">
                <a16:creationId xmlns:a16="http://schemas.microsoft.com/office/drawing/2014/main" id="{F31C347B-D6EB-4744-80F1-3170FF667DFF}"/>
              </a:ext>
            </a:extLst>
          </p:cNvPr>
          <p:cNvSpPr>
            <a:spLocks xmlns:a="http://schemas.openxmlformats.org/drawingml/2006/main" noGrp="1"/>
          </p:cNvSpPr>
          <p:nvPr/>
        </p:nvSpPr>
        <p:spPr>
          <a:xfrm xmlns:a="http://schemas.openxmlformats.org/drawingml/2006/main">
            <a:off x="0" y="0"/>
            <a:ext cx="171450" cy="6858000"/>
          </a:xfrm>
          <a:prstGeom xmlns:a="http://schemas.openxmlformats.org/drawingml/2006/main" prst="rect">
            <a:avLst/>
          </a:prstGeom>
          <a:solidFill xmlns:a="http://schemas.openxmlformats.org/drawingml/2006/main">
            <a:srgbClr val="C2410C"/>
          </a:solidFill>
          <a:ln xmlns:a="http://schemas.openxmlformats.org/drawingml/2006/main" w="0">
            <a:solidFill>
              <a:srgbClr val="C2410C"/>
            </a:solidFill>
            <a:prstDash val="solid"/>
          </a:ln>
        </p:spPr>
      </p:sp>
      <p:sp>
        <p:nvSpPr>
          <p:cNvPr id="2" name="">
            <a:extLst xmlns:a="http://schemas.openxmlformats.org/drawingml/2006/main">
              <a:ext uri="{FF2B5EF4-FFF2-40B4-BE49-F238E27FC236}">
                <a16:creationId xmlns:a16="http://schemas.microsoft.com/office/drawing/2014/main" id="{9EBF9D65-4E5A-4975-A2F9-5A01CB35D013}"/>
              </a:ext>
            </a:extLst>
          </p:cNvPr>
          <p:cNvSpPr>
            <a:spLocks xmlns:a="http://schemas.openxmlformats.org/drawingml/2006/main" noGrp="1"/>
          </p:cNvSpPr>
          <p:nvPr/>
        </p:nvSpPr>
        <p:spPr>
          <a:xfrm xmlns:a="http://schemas.openxmlformats.org/drawingml/2006/main">
            <a:off x="476250" y="228600"/>
            <a:ext cx="666750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38100" tIns="19050" rIns="38100" bIns="19050" anchor="t">
            <a:normAutofit fontScale="100000"/>
          </a:bodyPr>
          <a:lstStyle xmlns:a="http://schemas.openxmlformats.org/drawingml/2006/main"/>
          <a:p xmlns:a="http://schemas.openxmlformats.org/drawingml/2006/main">
            <a:pPr algn="l">
              <a:lnSpc>
                <a:spcPct val="112000"/>
              </a:lnSpc>
              <a:buNone/>
              <a:defRPr sz="1050" b="1">
                <a:solidFill>
                  <a:srgbClr val="C2410C"/>
                </a:solidFill>
              </a:defRPr>
            </a:pPr>
            <a:r>
              <a:rPr sz="1050" b="1">
                <a:solidFill>
                  <a:srgbClr val="C2410C"/>
                </a:solidFill>
              </a:rPr>
              <a:t>HISTOIRE · CM2 · CHAPITRE 1 · SÉANCE 2</a:t>
            </a:r>
          </a:p>
        </p:txBody>
      </p:sp>
      <p:sp>
        <p:nvSpPr>
          <p:cNvPr id="3" name="">
            <a:extLst xmlns:a="http://schemas.openxmlformats.org/drawingml/2006/main">
              <a:ext uri="{FF2B5EF4-FFF2-40B4-BE49-F238E27FC236}">
                <a16:creationId xmlns:a16="http://schemas.microsoft.com/office/drawing/2014/main" id="{C71CDEFF-AD5A-4350-B47A-EDC5854A86E7}"/>
              </a:ext>
            </a:extLst>
          </p:cNvPr>
          <p:cNvSpPr>
            <a:spLocks xmlns:a="http://schemas.openxmlformats.org/drawingml/2006/main" noGrp="1"/>
          </p:cNvSpPr>
          <p:nvPr/>
        </p:nvSpPr>
        <p:spPr>
          <a:xfrm xmlns:a="http://schemas.openxmlformats.org/drawingml/2006/main">
            <a:off x="8858250" y="228600"/>
            <a:ext cx="276225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38100" tIns="19050" rIns="38100" bIns="19050" anchor="t">
            <a:normAutofit fontScale="100000"/>
          </a:bodyPr>
          <a:lstStyle xmlns:a="http://schemas.openxmlformats.org/drawingml/2006/main"/>
          <a:p xmlns:a="http://schemas.openxmlformats.org/drawingml/2006/main">
            <a:pPr algn="r">
              <a:lnSpc>
                <a:spcPct val="112000"/>
              </a:lnSpc>
              <a:buNone/>
              <a:defRPr sz="1050" b="1">
                <a:solidFill>
                  <a:srgbClr val="5F6877"/>
                </a:solidFill>
              </a:defRPr>
            </a:pPr>
            <a:r>
              <a:rPr sz="1050" b="1">
                <a:solidFill>
                  <a:srgbClr val="5F6877"/>
                </a:solidFill>
              </a:rPr>
              <a:t>CORRECTION · RELANCE</a:t>
            </a:r>
          </a:p>
        </p:txBody>
      </p:sp>
      <p:sp>
        <p:nvSpPr>
          <p:cNvPr id="4" name="">
            <a:extLst xmlns:a="http://schemas.openxmlformats.org/drawingml/2006/main">
              <a:ext uri="{FF2B5EF4-FFF2-40B4-BE49-F238E27FC236}">
                <a16:creationId xmlns:a16="http://schemas.microsoft.com/office/drawing/2014/main" id="{9595E9D1-3190-4A9A-8957-F476A9B7DCE8}"/>
              </a:ext>
            </a:extLst>
          </p:cNvPr>
          <p:cNvSpPr>
            <a:spLocks xmlns:a="http://schemas.openxmlformats.org/drawingml/2006/main" noGrp="1"/>
          </p:cNvSpPr>
          <p:nvPr/>
        </p:nvSpPr>
        <p:spPr>
          <a:xfrm xmlns:a="http://schemas.openxmlformats.org/drawingml/2006/main">
            <a:off x="11334750" y="6477000"/>
            <a:ext cx="333375"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38100" tIns="19050" rIns="38100" bIns="19050" anchor="t">
            <a:normAutofit fontScale="86806"/>
          </a:bodyPr>
          <a:lstStyle xmlns:a="http://schemas.openxmlformats.org/drawingml/2006/main"/>
          <a:p xmlns:a="http://schemas.openxmlformats.org/drawingml/2006/main">
            <a:pPr algn="r">
              <a:lnSpc>
                <a:spcPct val="112000"/>
              </a:lnSpc>
              <a:buNone/>
              <a:defRPr sz="900" b="1">
                <a:solidFill>
                  <a:srgbClr val="5F6877"/>
                </a:solidFill>
              </a:defRPr>
            </a:pPr>
            <a:r>
              <a:rPr sz="900" b="1">
                <a:solidFill>
                  <a:srgbClr val="5F6877"/>
                </a:solidFill>
              </a:rPr>
              <a:t>4</a:t>
            </a:r>
          </a:p>
        </p:txBody>
      </p:sp>
      <p:sp>
        <p:nvSpPr>
          <p:cNvPr id="5" name="">
            <a:extLst xmlns:a="http://schemas.openxmlformats.org/drawingml/2006/main">
              <a:ext uri="{FF2B5EF4-FFF2-40B4-BE49-F238E27FC236}">
                <a16:creationId xmlns:a16="http://schemas.microsoft.com/office/drawing/2014/main" id="{E4FAD37A-907F-4347-A5AC-FF2FF0AD4551}"/>
              </a:ext>
            </a:extLst>
          </p:cNvPr>
          <p:cNvSpPr>
            <a:spLocks xmlns:a="http://schemas.openxmlformats.org/drawingml/2006/main" noGrp="1"/>
          </p:cNvSpPr>
          <p:nvPr/>
        </p:nvSpPr>
        <p:spPr>
          <a:xfrm xmlns:a="http://schemas.openxmlformats.org/drawingml/2006/main">
            <a:off x="514350" y="647700"/>
            <a:ext cx="11049000"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38100" tIns="19050" rIns="38100" bIns="19050" anchor="t">
            <a:normAutofit fontScale="100000"/>
          </a:bodyPr>
          <a:lstStyle xmlns:a="http://schemas.openxmlformats.org/drawingml/2006/main"/>
          <a:p xmlns:a="http://schemas.openxmlformats.org/drawingml/2006/main">
            <a:pPr algn="l">
              <a:lnSpc>
                <a:spcPct val="112000"/>
              </a:lnSpc>
              <a:buNone/>
              <a:defRPr sz="2850" b="1">
                <a:solidFill>
                  <a:srgbClr val="172033"/>
                </a:solidFill>
              </a:defRPr>
            </a:pPr>
            <a:r>
              <a:rPr sz="2850" b="1">
                <a:solidFill>
                  <a:srgbClr val="172033"/>
                </a:solidFill>
              </a:rPr>
              <a:t>Ce que prouve le document 1</a:t>
            </a:r>
          </a:p>
        </p:txBody>
      </p:sp>
      <p:sp>
        <p:nvSpPr>
          <p:cNvPr id="6" name="">
            <a:extLst xmlns:a="http://schemas.openxmlformats.org/drawingml/2006/main">
              <a:ext uri="{FF2B5EF4-FFF2-40B4-BE49-F238E27FC236}">
                <a16:creationId xmlns:a16="http://schemas.microsoft.com/office/drawing/2014/main" id="{FA8832FD-9C8C-4788-8022-F237766FBF8A}"/>
              </a:ext>
            </a:extLst>
          </p:cNvPr>
          <p:cNvSpPr>
            <a:spLocks xmlns:a="http://schemas.openxmlformats.org/drawingml/2006/main" noGrp="1"/>
          </p:cNvSpPr>
          <p:nvPr/>
        </p:nvSpPr>
        <p:spPr>
          <a:xfrm xmlns:a="http://schemas.openxmlformats.org/drawingml/2006/main">
            <a:off x="552450" y="1219200"/>
            <a:ext cx="1095375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38100" tIns="19050" rIns="38100" bIns="19050" anchor="t">
            <a:normAutofit fontScale="100000"/>
          </a:bodyPr>
          <a:lstStyle xmlns:a="http://schemas.openxmlformats.org/drawingml/2006/main"/>
          <a:p xmlns:a="http://schemas.openxmlformats.org/drawingml/2006/main">
            <a:pPr algn="l">
              <a:lnSpc>
                <a:spcPct val="112000"/>
              </a:lnSpc>
              <a:buNone/>
              <a:defRPr sz="1500" b="0">
                <a:solidFill>
                  <a:srgbClr val="5F6877"/>
                </a:solidFill>
              </a:defRPr>
            </a:pPr>
            <a:r>
              <a:rPr sz="1500" b="0">
                <a:solidFill>
                  <a:srgbClr val="5F6877"/>
                </a:solidFill>
              </a:rPr>
              <a:t>La preuve ferme la première enquête ; le récit peut reprendre.</a:t>
            </a:r>
          </a:p>
        </p:txBody>
      </p:sp>
      <p:sp>
        <p:nvSpPr>
          <p:cNvPr id="7" name="">
            <a:extLst xmlns:a="http://schemas.openxmlformats.org/drawingml/2006/main">
              <a:ext uri="{FF2B5EF4-FFF2-40B4-BE49-F238E27FC236}">
                <a16:creationId xmlns:a16="http://schemas.microsoft.com/office/drawing/2014/main" id="{A179686E-0C07-4E41-8CBF-781112DA9F72}"/>
              </a:ext>
            </a:extLst>
          </p:cNvPr>
          <p:cNvSpPr>
            <a:spLocks xmlns:a="http://schemas.openxmlformats.org/drawingml/2006/main" noGrp="1"/>
          </p:cNvSpPr>
          <p:nvPr/>
        </p:nvSpPr>
        <p:spPr>
          <a:xfrm xmlns:a="http://schemas.openxmlformats.org/drawingml/2006/main">
            <a:off x="457200" y="1714500"/>
            <a:ext cx="5715000" cy="4514850"/>
          </a:xfrm>
          <a:prstGeom xmlns:a="http://schemas.openxmlformats.org/drawingml/2006/main" prst="roundRect">
            <a:avLst>
              <a:gd name="adj" fmla="val 2532"/>
            </a:avLst>
          </a:prstGeom>
          <a:solidFill xmlns:a="http://schemas.openxmlformats.org/drawingml/2006/main">
            <a:srgbClr val="F2F8F4"/>
          </a:solidFill>
          <a:ln xmlns:a="http://schemas.openxmlformats.org/drawingml/2006/main" w="9525">
            <a:solidFill>
              <a:srgbClr val="C9DFD1"/>
            </a:solidFill>
            <a:prstDash val="solid"/>
          </a:ln>
        </p:spPr>
      </p:sp>
      <p:sp>
        <p:nvSpPr>
          <p:cNvPr id="8" name="">
            <a:extLst xmlns:a="http://schemas.openxmlformats.org/drawingml/2006/main">
              <a:ext uri="{FF2B5EF4-FFF2-40B4-BE49-F238E27FC236}">
                <a16:creationId xmlns:a16="http://schemas.microsoft.com/office/drawing/2014/main" id="{AFB9F9B2-E3B6-4372-8743-C32F1FC664F9}"/>
              </a:ext>
            </a:extLst>
          </p:cNvPr>
          <p:cNvSpPr>
            <a:spLocks xmlns:a="http://schemas.openxmlformats.org/drawingml/2006/main" noGrp="1"/>
          </p:cNvSpPr>
          <p:nvPr/>
        </p:nvSpPr>
        <p:spPr>
          <a:xfrm xmlns:a="http://schemas.openxmlformats.org/drawingml/2006/main">
            <a:off x="666750" y="1885950"/>
            <a:ext cx="52959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38100" tIns="19050" rIns="38100" bIns="19050" anchor="t">
            <a:normAutofit fontScale="100000"/>
          </a:bodyPr>
          <a:lstStyle xmlns:a="http://schemas.openxmlformats.org/drawingml/2006/main"/>
          <a:p xmlns:a="http://schemas.openxmlformats.org/drawingml/2006/main">
            <a:pPr algn="l">
              <a:lnSpc>
                <a:spcPct val="112000"/>
              </a:lnSpc>
              <a:buNone/>
              <a:defRPr sz="1125" b="1">
                <a:solidFill>
                  <a:srgbClr val="177B4E"/>
                </a:solidFill>
              </a:defRPr>
            </a:pPr>
            <a:r>
              <a:rPr sz="1125" b="1">
                <a:solidFill>
                  <a:srgbClr val="177B4E"/>
                </a:solidFill>
              </a:rPr>
              <a:t>CORRECTION</a:t>
            </a:r>
          </a:p>
        </p:txBody>
      </p:sp>
      <p:sp>
        <p:nvSpPr>
          <p:cNvPr id="9" name="">
            <a:extLst xmlns:a="http://schemas.openxmlformats.org/drawingml/2006/main">
              <a:ext uri="{FF2B5EF4-FFF2-40B4-BE49-F238E27FC236}">
                <a16:creationId xmlns:a16="http://schemas.microsoft.com/office/drawing/2014/main" id="{FAD599F9-2D6D-4C5C-9AF1-CE1B043ABE2D}"/>
              </a:ext>
            </a:extLst>
          </p:cNvPr>
          <p:cNvSpPr>
            <a:spLocks xmlns:a="http://schemas.openxmlformats.org/drawingml/2006/main" noGrp="1"/>
          </p:cNvSpPr>
          <p:nvPr/>
        </p:nvSpPr>
        <p:spPr>
          <a:xfrm xmlns:a="http://schemas.openxmlformats.org/drawingml/2006/main">
            <a:off x="647700" y="2228850"/>
            <a:ext cx="5334000" cy="38481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38100" tIns="19050" rIns="38100" bIns="19050" anchor="t">
            <a:normAutofit fontScale="100000"/>
          </a:bodyPr>
          <a:lstStyle xmlns:a="http://schemas.openxmlformats.org/drawingml/2006/main"/>
          <a:p xmlns:a="http://schemas.openxmlformats.org/drawingml/2006/main">
            <a:pPr algn="l">
              <a:lnSpc>
                <a:spcPct val="110000"/>
              </a:lnSpc>
              <a:buNone/>
              <a:defRPr sz="1350" b="0">
                <a:solidFill>
                  <a:srgbClr val="172033"/>
                </a:solidFill>
              </a:defRPr>
            </a:pPr>
            <a:r>
              <a:rPr sz="1350" b="0">
                <a:solidFill>
                  <a:srgbClr val="172033"/>
                </a:solidFill>
              </a:rPr>
              <a:t>1. 1892 − 1792 = 100 ans.</a:t>
            </a:r>
          </a:p>
          <a:p xmlns:a="http://schemas.openxmlformats.org/drawingml/2006/main">
            <a:r>
              <a:t/>
            </a:r>
          </a:p>
          <a:p xmlns:a="http://schemas.openxmlformats.org/drawingml/2006/main">
            <a:pPr algn="l">
              <a:lnSpc>
                <a:spcPct val="110000"/>
              </a:lnSpc>
              <a:buNone/>
              <a:defRPr sz="1350" b="0">
                <a:solidFill>
                  <a:srgbClr val="172033"/>
                </a:solidFill>
              </a:defRPr>
            </a:pPr>
            <a:r>
              <a:rPr sz="1350" b="0">
                <a:solidFill>
                  <a:srgbClr val="172033"/>
                </a:solidFill>
              </a:rPr>
              <a:t>2. La femme allégorique, le bonnet phrygien et le drapeau tricolore représentent la République et la France.</a:t>
            </a:r>
          </a:p>
          <a:p xmlns:a="http://schemas.openxmlformats.org/drawingml/2006/main">
            <a:r>
              <a:t/>
            </a:r>
          </a:p>
          <a:p xmlns:a="http://schemas.openxmlformats.org/drawingml/2006/main">
            <a:pPr algn="l">
              <a:lnSpc>
                <a:spcPct val="110000"/>
              </a:lnSpc>
              <a:buNone/>
              <a:defRPr sz="1350" b="0">
                <a:solidFill>
                  <a:srgbClr val="172033"/>
                </a:solidFill>
              </a:defRPr>
            </a:pPr>
            <a:r>
              <a:rPr sz="1350" b="0">
                <a:solidFill>
                  <a:srgbClr val="172033"/>
                </a:solidFill>
              </a:rPr>
              <a:t>3. Rameau d’olivier : paix ; corne d’abondance : richesse ; champs et troupeaux : prospérité agricole ; enfants : avenir.</a:t>
            </a:r>
          </a:p>
          <a:p xmlns:a="http://schemas.openxmlformats.org/drawingml/2006/main">
            <a:r>
              <a:t/>
            </a:r>
          </a:p>
          <a:p xmlns:a="http://schemas.openxmlformats.org/drawingml/2006/main">
            <a:pPr algn="l">
              <a:lnSpc>
                <a:spcPct val="110000"/>
              </a:lnSpc>
              <a:buNone/>
              <a:defRPr sz="1350" b="0">
                <a:solidFill>
                  <a:srgbClr val="172033"/>
                </a:solidFill>
              </a:defRPr>
            </a:pPr>
            <a:r>
              <a:rPr sz="1350" b="0">
                <a:solidFill>
                  <a:srgbClr val="172033"/>
                </a:solidFill>
              </a:rPr>
              <a:t>4. La République veut apparaître protectrice, pacifique, prospère et durable.</a:t>
            </a:r>
          </a:p>
        </p:txBody>
      </p:sp>
      <p:sp>
        <p:nvSpPr>
          <p:cNvPr id="10" name="">
            <a:extLst xmlns:a="http://schemas.openxmlformats.org/drawingml/2006/main">
              <a:ext uri="{FF2B5EF4-FFF2-40B4-BE49-F238E27FC236}">
                <a16:creationId xmlns:a16="http://schemas.microsoft.com/office/drawing/2014/main" id="{9E7487BF-4C9D-4497-B449-9B30F367C909}"/>
              </a:ext>
            </a:extLst>
          </p:cNvPr>
          <p:cNvSpPr>
            <a:spLocks xmlns:a="http://schemas.openxmlformats.org/drawingml/2006/main" noGrp="1"/>
          </p:cNvSpPr>
          <p:nvPr/>
        </p:nvSpPr>
        <p:spPr>
          <a:xfrm xmlns:a="http://schemas.openxmlformats.org/drawingml/2006/main">
            <a:off x="6429375" y="1714500"/>
            <a:ext cx="5191125" cy="3000375"/>
          </a:xfrm>
          <a:prstGeom xmlns:a="http://schemas.openxmlformats.org/drawingml/2006/main" prst="roundRect">
            <a:avLst>
              <a:gd name="adj" fmla="val 3810"/>
            </a:avLst>
          </a:prstGeom>
          <a:solidFill xmlns:a="http://schemas.openxmlformats.org/drawingml/2006/main">
            <a:srgbClr val="FFFFFF"/>
          </a:solidFill>
          <a:ln xmlns:a="http://schemas.openxmlformats.org/drawingml/2006/main" w="9525">
            <a:solidFill>
              <a:srgbClr val="EAD9CD"/>
            </a:solidFill>
            <a:prstDash val="solid"/>
          </a:ln>
        </p:spPr>
      </p:sp>
      <p:sp>
        <p:nvSpPr>
          <p:cNvPr id="11" name="">
            <a:extLst xmlns:a="http://schemas.openxmlformats.org/drawingml/2006/main">
              <a:ext uri="{FF2B5EF4-FFF2-40B4-BE49-F238E27FC236}">
                <a16:creationId xmlns:a16="http://schemas.microsoft.com/office/drawing/2014/main" id="{700F4546-03EA-42B9-B222-F12AA6A84C4B}"/>
              </a:ext>
            </a:extLst>
          </p:cNvPr>
          <p:cNvSpPr>
            <a:spLocks xmlns:a="http://schemas.openxmlformats.org/drawingml/2006/main" noGrp="1"/>
          </p:cNvSpPr>
          <p:nvPr/>
        </p:nvSpPr>
        <p:spPr>
          <a:xfrm xmlns:a="http://schemas.openxmlformats.org/drawingml/2006/main">
            <a:off x="6696075" y="1952625"/>
            <a:ext cx="4572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38100" tIns="19050" rIns="38100" bIns="19050" anchor="t">
            <a:normAutofit fontScale="99206"/>
          </a:bodyPr>
          <a:lstStyle xmlns:a="http://schemas.openxmlformats.org/drawingml/2006/main"/>
          <a:p xmlns:a="http://schemas.openxmlformats.org/drawingml/2006/main">
            <a:pPr algn="l">
              <a:lnSpc>
                <a:spcPct val="112000"/>
              </a:lnSpc>
              <a:buNone/>
              <a:defRPr sz="1125" b="1">
                <a:solidFill>
                  <a:srgbClr val="C2410C"/>
                </a:solidFill>
              </a:defRPr>
            </a:pPr>
            <a:r>
              <a:rPr sz="1125" b="1">
                <a:solidFill>
                  <a:srgbClr val="C2410C"/>
                </a:solidFill>
              </a:rPr>
              <a:t>SUITE DU RÉCIT</a:t>
            </a:r>
          </a:p>
        </p:txBody>
      </p:sp>
      <p:sp>
        <p:nvSpPr>
          <p:cNvPr id="12" name="">
            <a:extLst xmlns:a="http://schemas.openxmlformats.org/drawingml/2006/main">
              <a:ext uri="{FF2B5EF4-FFF2-40B4-BE49-F238E27FC236}">
                <a16:creationId xmlns:a16="http://schemas.microsoft.com/office/drawing/2014/main" id="{719F3309-6664-4E83-AA5A-A4FA5D85EEDB}"/>
              </a:ext>
            </a:extLst>
          </p:cNvPr>
          <p:cNvSpPr>
            <a:spLocks xmlns:a="http://schemas.openxmlformats.org/drawingml/2006/main" noGrp="1"/>
          </p:cNvSpPr>
          <p:nvPr/>
        </p:nvSpPr>
        <p:spPr>
          <a:xfrm xmlns:a="http://schemas.openxmlformats.org/drawingml/2006/main">
            <a:off x="6696075" y="2324100"/>
            <a:ext cx="4572000" cy="2133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38100" tIns="19050" rIns="38100" bIns="19050" anchor="t">
            <a:normAutofit fontScale="95674"/>
          </a:bodyPr>
          <a:lstStyle xmlns:a="http://schemas.openxmlformats.org/drawingml/2006/main"/>
          <a:p xmlns:a="http://schemas.openxmlformats.org/drawingml/2006/main">
            <a:pPr algn="l">
              <a:lnSpc>
                <a:spcPct val="114000"/>
              </a:lnSpc>
              <a:buNone/>
              <a:defRPr sz="1575" b="0">
                <a:solidFill>
                  <a:srgbClr val="172033"/>
                </a:solidFill>
              </a:defRPr>
            </a:pPr>
            <a:r>
              <a:rPr sz="1575" b="0">
                <a:solidFill>
                  <a:srgbClr val="172033"/>
                </a:solidFill>
              </a:rPr>
              <a:t>Mais une affiche reste une image silencieuse. Les autorités décident alors d’organiser une grande fête le 22 septembre 1892. Le programme annonce des défilés, des musiques et des cérémonies dans Paris. Le jour venu, les rues et les places se remplissent. Reste à comprendre qui les organisateurs veulent réunir et comment la fête devient reconnaissable comme une cérémonie de la République.</a:t>
            </a:r>
          </a:p>
        </p:txBody>
      </p:sp>
      <p:sp>
        <p:nvSpPr>
          <p:cNvPr id="13" name="">
            <a:extLst xmlns:a="http://schemas.openxmlformats.org/drawingml/2006/main">
              <a:ext uri="{FF2B5EF4-FFF2-40B4-BE49-F238E27FC236}">
                <a16:creationId xmlns:a16="http://schemas.microsoft.com/office/drawing/2014/main" id="{8D85A742-8E9C-4580-9479-478C6B0D4F38}"/>
              </a:ext>
            </a:extLst>
          </p:cNvPr>
          <p:cNvSpPr>
            <a:spLocks xmlns:a="http://schemas.openxmlformats.org/drawingml/2006/main" noGrp="1"/>
          </p:cNvSpPr>
          <p:nvPr/>
        </p:nvSpPr>
        <p:spPr>
          <a:xfrm xmlns:a="http://schemas.openxmlformats.org/drawingml/2006/main">
            <a:off x="6429375" y="4953000"/>
            <a:ext cx="5191125" cy="1276350"/>
          </a:xfrm>
          <a:prstGeom xmlns:a="http://schemas.openxmlformats.org/drawingml/2006/main" prst="roundRect">
            <a:avLst>
              <a:gd name="adj" fmla="val 8955"/>
            </a:avLst>
          </a:prstGeom>
          <a:solidFill xmlns:a="http://schemas.openxmlformats.org/drawingml/2006/main">
            <a:srgbClr val="FFF5F5"/>
          </a:solidFill>
          <a:ln xmlns:a="http://schemas.openxmlformats.org/drawingml/2006/main" w="9525">
            <a:solidFill>
              <a:srgbClr val="E3A5A5"/>
            </a:solidFill>
            <a:prstDash val="solid"/>
          </a:ln>
        </p:spPr>
      </p:sp>
      <p:sp>
        <p:nvSpPr>
          <p:cNvPr id="14" name="">
            <a:extLst xmlns:a="http://schemas.openxmlformats.org/drawingml/2006/main">
              <a:ext uri="{FF2B5EF4-FFF2-40B4-BE49-F238E27FC236}">
                <a16:creationId xmlns:a16="http://schemas.microsoft.com/office/drawing/2014/main" id="{A0D0D335-E95C-4B40-ACBE-B65B56D3D178}"/>
              </a:ext>
            </a:extLst>
          </p:cNvPr>
          <p:cNvSpPr>
            <a:spLocks xmlns:a="http://schemas.openxmlformats.org/drawingml/2006/main" noGrp="1"/>
          </p:cNvSpPr>
          <p:nvPr/>
        </p:nvSpPr>
        <p:spPr>
          <a:xfrm xmlns:a="http://schemas.openxmlformats.org/drawingml/2006/main">
            <a:off x="6696075" y="5191125"/>
            <a:ext cx="4667250" cy="781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38100" tIns="19050" rIns="38100" bIns="19050" anchor="ctr">
            <a:normAutofit fontScale="83710"/>
          </a:bodyPr>
          <a:lstStyle xmlns:a="http://schemas.openxmlformats.org/drawingml/2006/main"/>
          <a:p xmlns:a="http://schemas.openxmlformats.org/drawingml/2006/main">
            <a:pPr algn="ctr">
              <a:lnSpc>
                <a:spcPct val="112000"/>
              </a:lnSpc>
              <a:buNone/>
              <a:defRPr sz="1800" b="1">
                <a:solidFill>
                  <a:srgbClr val="C53030"/>
                </a:solidFill>
              </a:defRPr>
            </a:pPr>
            <a:r>
              <a:rPr sz="1800" b="1">
                <a:solidFill>
                  <a:srgbClr val="C53030"/>
                </a:solidFill>
              </a:rPr>
              <a:t>👉 Comment la cérémonie du 22 septembre 1892 met-elle en scène une République qui rassemble ?</a:t>
            </a:r>
          </a:p>
        </p:txBody>
      </p:sp>
    </p:spTree>
    <p:extLst>
      <p:ext uri="{BB962C8B-B14F-4D97-AF65-F5344CB8AC3E}">
        <p14:creationId xmlns:p14="http://schemas.microsoft.com/office/powerpoint/2010/main" val="119211937"/>
      </p:ext>
    </p:extLst>
  </p:cSld>
</p:sld>
</file>

<file path=ppt/slides/slide5.xml><?xml version="1.0" encoding="utf-8"?>
<p:sld xmlns:p="http://schemas.openxmlformats.org/presentationml/2006/main">
  <p:cSld>
    <p:bg>
      <p:bgPr>
        <a:solidFill xmlns:a="http://schemas.openxmlformats.org/drawingml/2006/main">
          <a:srgbClr val="FFF7ED"/>
        </a:solidFill>
      </p:bgPr>
    </p:bg>
    <p:spTree>
      <p:nvGrpSpPr>
        <p:cNvPr id="1" name=""/>
        <p:cNvGrpSpPr/>
        <p:nvPr/>
      </p:nvGrpSpPr>
      <p:grpSpPr>
        <a:xfrm xmlns:a="http://schemas.openxmlformats.org/drawingml/2006/main"/>
      </p:grpSpPr>
      <p:sp>
        <p:nvSpPr>
          <p:cNvPr id="14" name="">
            <a:extLst xmlns:a="http://schemas.openxmlformats.org/drawingml/2006/main">
              <a:ext uri="{FF2B5EF4-FFF2-40B4-BE49-F238E27FC236}">
                <a16:creationId xmlns:a16="http://schemas.microsoft.com/office/drawing/2014/main" id="{06308F64-BA65-4FE2-8BED-93C3F2326380}"/>
              </a:ext>
            </a:extLst>
          </p:cNvPr>
          <p:cNvSpPr>
            <a:spLocks xmlns:a="http://schemas.openxmlformats.org/drawingml/2006/main" noGrp="1"/>
          </p:cNvSpPr>
          <p:nvPr/>
        </p:nvSpPr>
        <p:spPr>
          <a:xfrm xmlns:a="http://schemas.openxmlformats.org/drawingml/2006/main">
            <a:off x="0" y="0"/>
            <a:ext cx="171450" cy="6858000"/>
          </a:xfrm>
          <a:prstGeom xmlns:a="http://schemas.openxmlformats.org/drawingml/2006/main" prst="rect">
            <a:avLst/>
          </a:prstGeom>
          <a:solidFill xmlns:a="http://schemas.openxmlformats.org/drawingml/2006/main">
            <a:srgbClr val="C2410C"/>
          </a:solidFill>
          <a:ln xmlns:a="http://schemas.openxmlformats.org/drawingml/2006/main" w="0">
            <a:solidFill>
              <a:srgbClr val="C2410C"/>
            </a:solidFill>
            <a:prstDash val="solid"/>
          </a:ln>
        </p:spPr>
      </p:sp>
      <p:sp>
        <p:nvSpPr>
          <p:cNvPr id="2" name="">
            <a:extLst xmlns:a="http://schemas.openxmlformats.org/drawingml/2006/main">
              <a:ext uri="{FF2B5EF4-FFF2-40B4-BE49-F238E27FC236}">
                <a16:creationId xmlns:a16="http://schemas.microsoft.com/office/drawing/2014/main" id="{10A5FD4F-13C6-41B0-9080-C65E145715AB}"/>
              </a:ext>
            </a:extLst>
          </p:cNvPr>
          <p:cNvSpPr>
            <a:spLocks xmlns:a="http://schemas.openxmlformats.org/drawingml/2006/main" noGrp="1"/>
          </p:cNvSpPr>
          <p:nvPr/>
        </p:nvSpPr>
        <p:spPr>
          <a:xfrm xmlns:a="http://schemas.openxmlformats.org/drawingml/2006/main">
            <a:off x="476250" y="228600"/>
            <a:ext cx="666750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38100" tIns="19050" rIns="38100" bIns="19050" anchor="t">
            <a:normAutofit fontScale="100000"/>
          </a:bodyPr>
          <a:lstStyle xmlns:a="http://schemas.openxmlformats.org/drawingml/2006/main"/>
          <a:p xmlns:a="http://schemas.openxmlformats.org/drawingml/2006/main">
            <a:pPr algn="l">
              <a:lnSpc>
                <a:spcPct val="112000"/>
              </a:lnSpc>
              <a:buNone/>
              <a:defRPr sz="1050" b="1">
                <a:solidFill>
                  <a:srgbClr val="C2410C"/>
                </a:solidFill>
              </a:defRPr>
            </a:pPr>
            <a:r>
              <a:rPr sz="1050" b="1">
                <a:solidFill>
                  <a:srgbClr val="C2410C"/>
                </a:solidFill>
              </a:rPr>
              <a:t>HISTOIRE · CM2 · CHAPITRE 1 · SÉANCE 2</a:t>
            </a:r>
          </a:p>
        </p:txBody>
      </p:sp>
      <p:sp>
        <p:nvSpPr>
          <p:cNvPr id="3" name="">
            <a:extLst xmlns:a="http://schemas.openxmlformats.org/drawingml/2006/main">
              <a:ext uri="{FF2B5EF4-FFF2-40B4-BE49-F238E27FC236}">
                <a16:creationId xmlns:a16="http://schemas.microsoft.com/office/drawing/2014/main" id="{AD103AB9-74EB-4FB2-8AF6-D71FBC4F9F8C}"/>
              </a:ext>
            </a:extLst>
          </p:cNvPr>
          <p:cNvSpPr>
            <a:spLocks xmlns:a="http://schemas.openxmlformats.org/drawingml/2006/main" noGrp="1"/>
          </p:cNvSpPr>
          <p:nvPr/>
        </p:nvSpPr>
        <p:spPr>
          <a:xfrm xmlns:a="http://schemas.openxmlformats.org/drawingml/2006/main">
            <a:off x="8858250" y="228600"/>
            <a:ext cx="276225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38100" tIns="19050" rIns="38100" bIns="19050" anchor="t">
            <a:normAutofit fontScale="100000"/>
          </a:bodyPr>
          <a:lstStyle xmlns:a="http://schemas.openxmlformats.org/drawingml/2006/main"/>
          <a:p xmlns:a="http://schemas.openxmlformats.org/drawingml/2006/main">
            <a:pPr algn="r">
              <a:lnSpc>
                <a:spcPct val="112000"/>
              </a:lnSpc>
              <a:buNone/>
              <a:defRPr sz="1050" b="1">
                <a:solidFill>
                  <a:srgbClr val="5F6877"/>
                </a:solidFill>
              </a:defRPr>
            </a:pPr>
            <a:r>
              <a:rPr sz="1050" b="1">
                <a:solidFill>
                  <a:srgbClr val="5F6877"/>
                </a:solidFill>
              </a:rPr>
              <a:t>DOCUMENT 2</a:t>
            </a:r>
          </a:p>
        </p:txBody>
      </p:sp>
      <p:sp>
        <p:nvSpPr>
          <p:cNvPr id="4" name="">
            <a:extLst xmlns:a="http://schemas.openxmlformats.org/drawingml/2006/main">
              <a:ext uri="{FF2B5EF4-FFF2-40B4-BE49-F238E27FC236}">
                <a16:creationId xmlns:a16="http://schemas.microsoft.com/office/drawing/2014/main" id="{05EF2003-4D61-4738-B9AD-FC294FD2605A}"/>
              </a:ext>
            </a:extLst>
          </p:cNvPr>
          <p:cNvSpPr>
            <a:spLocks xmlns:a="http://schemas.openxmlformats.org/drawingml/2006/main" noGrp="1"/>
          </p:cNvSpPr>
          <p:nvPr/>
        </p:nvSpPr>
        <p:spPr>
          <a:xfrm xmlns:a="http://schemas.openxmlformats.org/drawingml/2006/main">
            <a:off x="11334750" y="6477000"/>
            <a:ext cx="333375"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38100" tIns="19050" rIns="38100" bIns="19050" anchor="t">
            <a:normAutofit fontScale="86806"/>
          </a:bodyPr>
          <a:lstStyle xmlns:a="http://schemas.openxmlformats.org/drawingml/2006/main"/>
          <a:p xmlns:a="http://schemas.openxmlformats.org/drawingml/2006/main">
            <a:pPr algn="r">
              <a:lnSpc>
                <a:spcPct val="112000"/>
              </a:lnSpc>
              <a:buNone/>
              <a:defRPr sz="900" b="1">
                <a:solidFill>
                  <a:srgbClr val="5F6877"/>
                </a:solidFill>
              </a:defRPr>
            </a:pPr>
            <a:r>
              <a:rPr sz="900" b="1">
                <a:solidFill>
                  <a:srgbClr val="5F6877"/>
                </a:solidFill>
              </a:rPr>
              <a:t>5</a:t>
            </a:r>
          </a:p>
        </p:txBody>
      </p:sp>
      <p:sp>
        <p:nvSpPr>
          <p:cNvPr id="5" name="">
            <a:extLst xmlns:a="http://schemas.openxmlformats.org/drawingml/2006/main">
              <a:ext uri="{FF2B5EF4-FFF2-40B4-BE49-F238E27FC236}">
                <a16:creationId xmlns:a16="http://schemas.microsoft.com/office/drawing/2014/main" id="{493CF412-47D6-4B16-B633-085F86D6CED8}"/>
              </a:ext>
            </a:extLst>
          </p:cNvPr>
          <p:cNvSpPr>
            <a:spLocks xmlns:a="http://schemas.openxmlformats.org/drawingml/2006/main" noGrp="1"/>
          </p:cNvSpPr>
          <p:nvPr/>
        </p:nvSpPr>
        <p:spPr>
          <a:xfrm xmlns:a="http://schemas.openxmlformats.org/drawingml/2006/main">
            <a:off x="514350" y="647700"/>
            <a:ext cx="11049000"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38100" tIns="19050" rIns="38100" bIns="19050" anchor="t">
            <a:normAutofit fontScale="100000"/>
          </a:bodyPr>
          <a:lstStyle xmlns:a="http://schemas.openxmlformats.org/drawingml/2006/main"/>
          <a:p xmlns:a="http://schemas.openxmlformats.org/drawingml/2006/main">
            <a:pPr algn="l">
              <a:lnSpc>
                <a:spcPct val="112000"/>
              </a:lnSpc>
              <a:buNone/>
              <a:defRPr sz="2850" b="1">
                <a:solidFill>
                  <a:srgbClr val="172033"/>
                </a:solidFill>
              </a:defRPr>
            </a:pPr>
            <a:r>
              <a:rPr sz="2850" b="1">
                <a:solidFill>
                  <a:srgbClr val="172033"/>
                </a:solidFill>
              </a:rPr>
              <a:t>Document 2 — La fête nationale du 22 septembre 1892</a:t>
            </a:r>
          </a:p>
        </p:txBody>
      </p:sp>
      <p:sp>
        <p:nvSpPr>
          <p:cNvPr id="6" name="">
            <a:extLst xmlns:a="http://schemas.openxmlformats.org/drawingml/2006/main">
              <a:ext uri="{FF2B5EF4-FFF2-40B4-BE49-F238E27FC236}">
                <a16:creationId xmlns:a16="http://schemas.microsoft.com/office/drawing/2014/main" id="{6C622C9C-D436-4946-A808-8176668CB693}"/>
              </a:ext>
            </a:extLst>
          </p:cNvPr>
          <p:cNvSpPr>
            <a:spLocks xmlns:a="http://schemas.openxmlformats.org/drawingml/2006/main" noGrp="1"/>
          </p:cNvSpPr>
          <p:nvPr/>
        </p:nvSpPr>
        <p:spPr>
          <a:xfrm xmlns:a="http://schemas.openxmlformats.org/drawingml/2006/main">
            <a:off x="552450" y="1219200"/>
            <a:ext cx="1095375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38100" tIns="19050" rIns="38100" bIns="19050" anchor="t">
            <a:normAutofit fontScale="100000"/>
          </a:bodyPr>
          <a:lstStyle xmlns:a="http://schemas.openxmlformats.org/drawingml/2006/main"/>
          <a:p xmlns:a="http://schemas.openxmlformats.org/drawingml/2006/main">
            <a:pPr algn="l">
              <a:lnSpc>
                <a:spcPct val="112000"/>
              </a:lnSpc>
              <a:buNone/>
              <a:defRPr sz="1500" b="0">
                <a:solidFill>
                  <a:srgbClr val="5F6877"/>
                </a:solidFill>
              </a:defRPr>
            </a:pPr>
            <a:r>
              <a:rPr sz="1500" b="0">
                <a:solidFill>
                  <a:srgbClr val="5F6877"/>
                </a:solidFill>
              </a:rPr>
              <a:t>Gravure publiée dans Le Journal illustré</a:t>
            </a:r>
          </a:p>
        </p:txBody>
      </p:sp>
      <p:pic>
        <p:nvPicPr>
          <p:cNvPr id="20" name=""/>
          <p:cNvPicPr>
            <a:picLocks xmlns:a="http://schemas.openxmlformats.org/drawingml/2006/main" noChangeAspect="1"/>
          </p:cNvPicPr>
          <p:nvPr/>
        </p:nvPicPr>
        <p:blipFill>
          <a:blip xmlns:r="http://schemas.openxmlformats.org/officeDocument/2006/relationships" xmlns:a="http://schemas.openxmlformats.org/drawingml/2006/main" r:embed="Rdc30fd596d514c42"/>
          <a:stretch xmlns:a="http://schemas.openxmlformats.org/drawingml/2006/main"/>
        </p:blipFill>
        <p:spPr>
          <a:xfrm xmlns:a="http://schemas.openxmlformats.org/drawingml/2006/main">
            <a:off x="457200" y="1803797"/>
            <a:ext cx="6667500" cy="2316956"/>
          </a:xfrm>
          <a:prstGeom xmlns:a="http://schemas.openxmlformats.org/drawingml/2006/main" prst="rect">
            <a:avLst/>
          </a:prstGeom>
        </p:spPr>
      </p:pic>
      <p:sp>
        <p:nvSpPr>
          <p:cNvPr id="8" name="">
            <a:extLst xmlns:a="http://schemas.openxmlformats.org/drawingml/2006/main">
              <a:ext uri="{FF2B5EF4-FFF2-40B4-BE49-F238E27FC236}">
                <a16:creationId xmlns:a16="http://schemas.microsoft.com/office/drawing/2014/main" id="{0AF50D2D-9271-4AF9-9CC3-1C62191C2954}"/>
              </a:ext>
            </a:extLst>
          </p:cNvPr>
          <p:cNvSpPr>
            <a:spLocks xmlns:a="http://schemas.openxmlformats.org/drawingml/2006/main" noGrp="1"/>
          </p:cNvSpPr>
          <p:nvPr/>
        </p:nvSpPr>
        <p:spPr>
          <a:xfrm xmlns:a="http://schemas.openxmlformats.org/drawingml/2006/main">
            <a:off x="552450" y="4400550"/>
            <a:ext cx="657225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38100" tIns="19050" rIns="38100" bIns="19050" anchor="t">
            <a:normAutofit fontScale="100000"/>
          </a:bodyPr>
          <a:lstStyle xmlns:a="http://schemas.openxmlformats.org/drawingml/2006/main"/>
          <a:p xmlns:a="http://schemas.openxmlformats.org/drawingml/2006/main">
            <a:pPr algn="l">
              <a:lnSpc>
                <a:spcPct val="112000"/>
              </a:lnSpc>
              <a:buNone/>
              <a:defRPr sz="825" b="0">
                <a:solidFill>
                  <a:srgbClr val="5F6877"/>
                </a:solidFill>
              </a:defRPr>
            </a:pPr>
            <a:r>
              <a:rPr sz="825" b="0">
                <a:solidFill>
                  <a:srgbClr val="5F6877"/>
                </a:solidFill>
              </a:rPr>
              <a:t>Source : Henri Meyer, dessinateur, et Fortuné Méaulle, graveur, La fête nationale du 22 septembre 1892, Musée Carnavalet - Paris Musées, CC0.</a:t>
            </a:r>
          </a:p>
        </p:txBody>
      </p:sp>
      <p:sp>
        <p:nvSpPr>
          <p:cNvPr id="9" name="">
            <a:extLst xmlns:a="http://schemas.openxmlformats.org/drawingml/2006/main">
              <a:ext uri="{FF2B5EF4-FFF2-40B4-BE49-F238E27FC236}">
                <a16:creationId xmlns:a16="http://schemas.microsoft.com/office/drawing/2014/main" id="{637CA7D9-0DA1-4B34-8808-F61D69F86CD6}"/>
              </a:ext>
            </a:extLst>
          </p:cNvPr>
          <p:cNvSpPr>
            <a:spLocks xmlns:a="http://schemas.openxmlformats.org/drawingml/2006/main" noGrp="1"/>
          </p:cNvSpPr>
          <p:nvPr/>
        </p:nvSpPr>
        <p:spPr>
          <a:xfrm xmlns:a="http://schemas.openxmlformats.org/drawingml/2006/main">
            <a:off x="7429500" y="1638300"/>
            <a:ext cx="4191000" cy="4457700"/>
          </a:xfrm>
          <a:prstGeom xmlns:a="http://schemas.openxmlformats.org/drawingml/2006/main" prst="roundRect">
            <a:avLst>
              <a:gd name="adj" fmla="val 2727"/>
            </a:avLst>
          </a:prstGeom>
          <a:solidFill xmlns:a="http://schemas.openxmlformats.org/drawingml/2006/main">
            <a:srgbClr val="FFFFFF"/>
          </a:solidFill>
          <a:ln xmlns:a="http://schemas.openxmlformats.org/drawingml/2006/main" w="9525">
            <a:solidFill>
              <a:srgbClr val="EAD9CD"/>
            </a:solidFill>
            <a:prstDash val="solid"/>
          </a:ln>
        </p:spPr>
      </p:sp>
      <p:sp>
        <p:nvSpPr>
          <p:cNvPr id="10" name="">
            <a:extLst xmlns:a="http://schemas.openxmlformats.org/drawingml/2006/main">
              <a:ext uri="{FF2B5EF4-FFF2-40B4-BE49-F238E27FC236}">
                <a16:creationId xmlns:a16="http://schemas.microsoft.com/office/drawing/2014/main" id="{9447E6A2-BD36-479A-A0ED-DE42F8875102}"/>
              </a:ext>
            </a:extLst>
          </p:cNvPr>
          <p:cNvSpPr>
            <a:spLocks xmlns:a="http://schemas.openxmlformats.org/drawingml/2006/main" noGrp="1"/>
          </p:cNvSpPr>
          <p:nvPr/>
        </p:nvSpPr>
        <p:spPr>
          <a:xfrm xmlns:a="http://schemas.openxmlformats.org/drawingml/2006/main">
            <a:off x="7639050" y="1809750"/>
            <a:ext cx="37719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38100" tIns="19050" rIns="38100" bIns="19050" anchor="t">
            <a:normAutofit fontScale="100000"/>
          </a:bodyPr>
          <a:lstStyle xmlns:a="http://schemas.openxmlformats.org/drawingml/2006/main"/>
          <a:p xmlns:a="http://schemas.openxmlformats.org/drawingml/2006/main">
            <a:pPr algn="l">
              <a:lnSpc>
                <a:spcPct val="112000"/>
              </a:lnSpc>
              <a:buNone/>
              <a:defRPr sz="1125" b="1">
                <a:solidFill>
                  <a:srgbClr val="C2410C"/>
                </a:solidFill>
              </a:defRPr>
            </a:pPr>
            <a:r>
              <a:rPr sz="1125" b="1">
                <a:solidFill>
                  <a:srgbClr val="C2410C"/>
                </a:solidFill>
              </a:rPr>
              <a:t>QUESTIONS</a:t>
            </a:r>
          </a:p>
        </p:txBody>
      </p:sp>
      <p:sp>
        <p:nvSpPr>
          <p:cNvPr id="11" name="">
            <a:extLst xmlns:a="http://schemas.openxmlformats.org/drawingml/2006/main">
              <a:ext uri="{FF2B5EF4-FFF2-40B4-BE49-F238E27FC236}">
                <a16:creationId xmlns:a16="http://schemas.microsoft.com/office/drawing/2014/main" id="{CFDD4703-C282-4CEA-A0CF-4221B908DF0E}"/>
              </a:ext>
            </a:extLst>
          </p:cNvPr>
          <p:cNvSpPr>
            <a:spLocks xmlns:a="http://schemas.openxmlformats.org/drawingml/2006/main" noGrp="1"/>
          </p:cNvSpPr>
          <p:nvPr/>
        </p:nvSpPr>
        <p:spPr>
          <a:xfrm xmlns:a="http://schemas.openxmlformats.org/drawingml/2006/main">
            <a:off x="7620000" y="2152650"/>
            <a:ext cx="3810000" cy="3790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38100" tIns="19050" rIns="38100" bIns="19050" anchor="t">
            <a:normAutofit fontScale="100000"/>
          </a:bodyPr>
          <a:lstStyle xmlns:a="http://schemas.openxmlformats.org/drawingml/2006/main"/>
          <a:p xmlns:a="http://schemas.openxmlformats.org/drawingml/2006/main">
            <a:pPr algn="l">
              <a:lnSpc>
                <a:spcPct val="112000"/>
              </a:lnSpc>
              <a:buNone/>
              <a:defRPr sz="1500" b="0">
                <a:solidFill>
                  <a:srgbClr val="172033"/>
                </a:solidFill>
              </a:defRPr>
            </a:pPr>
            <a:r>
              <a:rPr sz="1500" b="0">
                <a:solidFill>
                  <a:srgbClr val="172033"/>
                </a:solidFill>
              </a:rPr>
              <a:t>1. Quelle est la nature de ce document ? Recopie deux éléments du titre qui permettent de le dater et de comprendre l’événement.</a:t>
            </a:r>
          </a:p>
          <a:p xmlns:a="http://schemas.openxmlformats.org/drawingml/2006/main">
            <a:r>
              <a:t/>
            </a:r>
          </a:p>
          <a:p xmlns:a="http://schemas.openxmlformats.org/drawingml/2006/main">
            <a:pPr algn="l">
              <a:lnSpc>
                <a:spcPct val="112000"/>
              </a:lnSpc>
              <a:buNone/>
              <a:defRPr sz="1500" b="0">
                <a:solidFill>
                  <a:srgbClr val="172033"/>
                </a:solidFill>
              </a:defRPr>
            </a:pPr>
            <a:r>
              <a:rPr sz="1500" b="0">
                <a:solidFill>
                  <a:srgbClr val="172033"/>
                </a:solidFill>
              </a:rPr>
              <a:t>2. Quels détails montrent qu’il s’agit d’une grande cérémonie officielle ?</a:t>
            </a:r>
          </a:p>
          <a:p xmlns:a="http://schemas.openxmlformats.org/drawingml/2006/main">
            <a:r>
              <a:t/>
            </a:r>
          </a:p>
          <a:p xmlns:a="http://schemas.openxmlformats.org/drawingml/2006/main">
            <a:pPr algn="l">
              <a:lnSpc>
                <a:spcPct val="112000"/>
              </a:lnSpc>
              <a:buNone/>
              <a:defRPr sz="1500" b="0">
                <a:solidFill>
                  <a:srgbClr val="172033"/>
                </a:solidFill>
              </a:defRPr>
            </a:pPr>
            <a:r>
              <a:rPr sz="1500" b="0">
                <a:solidFill>
                  <a:srgbClr val="172033"/>
                </a:solidFill>
              </a:rPr>
              <a:t>3. Quels groupes de personnes participent à la fête ?</a:t>
            </a:r>
          </a:p>
          <a:p xmlns:a="http://schemas.openxmlformats.org/drawingml/2006/main">
            <a:r>
              <a:t/>
            </a:r>
          </a:p>
          <a:p xmlns:a="http://schemas.openxmlformats.org/drawingml/2006/main">
            <a:pPr algn="l">
              <a:lnSpc>
                <a:spcPct val="112000"/>
              </a:lnSpc>
              <a:buNone/>
              <a:defRPr sz="1500" b="0">
                <a:solidFill>
                  <a:srgbClr val="172033"/>
                </a:solidFill>
              </a:defRPr>
            </a:pPr>
            <a:r>
              <a:rPr sz="1500" b="0">
                <a:solidFill>
                  <a:srgbClr val="172033"/>
                </a:solidFill>
              </a:rPr>
              <a:t>4. En comparant les deux documents, explique comment l’affiche et la cérémonie poursuivent le même objectif.</a:t>
            </a:r>
          </a:p>
        </p:txBody>
      </p:sp>
      <p:sp>
        <p:nvSpPr>
          <p:cNvPr id="12" name="">
            <a:extLst xmlns:a="http://schemas.openxmlformats.org/drawingml/2006/main">
              <a:ext uri="{FF2B5EF4-FFF2-40B4-BE49-F238E27FC236}">
                <a16:creationId xmlns:a16="http://schemas.microsoft.com/office/drawing/2014/main" id="{6506D790-59D8-424D-9D07-03E6ADF54D4B}"/>
              </a:ext>
            </a:extLst>
          </p:cNvPr>
          <p:cNvSpPr>
            <a:spLocks xmlns:a="http://schemas.openxmlformats.org/drawingml/2006/main" noGrp="1"/>
          </p:cNvSpPr>
          <p:nvPr/>
        </p:nvSpPr>
        <p:spPr>
          <a:xfrm xmlns:a="http://schemas.openxmlformats.org/drawingml/2006/main">
            <a:off x="552450" y="4857750"/>
            <a:ext cx="6572250" cy="1238250"/>
          </a:xfrm>
          <a:prstGeom xmlns:a="http://schemas.openxmlformats.org/drawingml/2006/main" prst="roundRect">
            <a:avLst>
              <a:gd name="adj" fmla="val 9231"/>
            </a:avLst>
          </a:prstGeom>
          <a:solidFill xmlns:a="http://schemas.openxmlformats.org/drawingml/2006/main">
            <a:srgbClr val="FFF1E8"/>
          </a:solidFill>
          <a:ln xmlns:a="http://schemas.openxmlformats.org/drawingml/2006/main" w="9525">
            <a:solidFill>
              <a:srgbClr val="EFC6B0"/>
            </a:solidFill>
            <a:prstDash val="solid"/>
          </a:ln>
        </p:spPr>
      </p:sp>
      <p:sp>
        <p:nvSpPr>
          <p:cNvPr id="13" name="">
            <a:extLst xmlns:a="http://schemas.openxmlformats.org/drawingml/2006/main">
              <a:ext uri="{FF2B5EF4-FFF2-40B4-BE49-F238E27FC236}">
                <a16:creationId xmlns:a16="http://schemas.microsoft.com/office/drawing/2014/main" id="{BBE0E8B7-FF15-4E5D-806F-C9B38609C60D}"/>
              </a:ext>
            </a:extLst>
          </p:cNvPr>
          <p:cNvSpPr>
            <a:spLocks xmlns:a="http://schemas.openxmlformats.org/drawingml/2006/main" noGrp="1"/>
          </p:cNvSpPr>
          <p:nvPr/>
        </p:nvSpPr>
        <p:spPr>
          <a:xfrm xmlns:a="http://schemas.openxmlformats.org/drawingml/2006/main">
            <a:off x="762000" y="5010150"/>
            <a:ext cx="6153150" cy="9144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38100" tIns="19050" rIns="38100" bIns="19050" anchor="t">
            <a:normAutofit fontScale="100000"/>
          </a:bodyPr>
          <a:lstStyle xmlns:a="http://schemas.openxmlformats.org/drawingml/2006/main"/>
          <a:p xmlns:a="http://schemas.openxmlformats.org/drawingml/2006/main">
            <a:pPr algn="l">
              <a:lnSpc>
                <a:spcPct val="106000"/>
              </a:lnSpc>
              <a:buNone/>
              <a:defRPr sz="1200" b="1">
                <a:solidFill>
                  <a:srgbClr val="172033"/>
                </a:solidFill>
              </a:defRPr>
            </a:pPr>
            <a:r>
              <a:rPr sz="1200" b="1">
                <a:solidFill>
                  <a:srgbClr val="172033"/>
                </a:solidFill>
              </a:rPr>
              <a:t>Titre transcrit : « Fête nationale du 22 septembre 1892 — Anniversaire du centenaire de la proclamation de la République française ».</a:t>
            </a:r>
          </a:p>
          <a:p xmlns:a="http://schemas.openxmlformats.org/drawingml/2006/main">
            <a:pPr algn="l">
              <a:lnSpc>
                <a:spcPct val="106000"/>
              </a:lnSpc>
              <a:buNone/>
              <a:defRPr sz="1200" b="1">
                <a:solidFill>
                  <a:srgbClr val="172033"/>
                </a:solidFill>
              </a:defRPr>
            </a:pPr>
            <a:r>
              <a:rPr sz="1200" b="1">
                <a:solidFill>
                  <a:srgbClr val="172033"/>
                </a:solidFill>
              </a:rPr>
              <a:t>Repères d’observation : une foule, des civils, des soldats, des musiciens, des représentants officiels, des drapeaux et des monuments décorés.</a:t>
            </a:r>
          </a:p>
        </p:txBody>
      </p:sp>
    </p:spTree>
    <p:extLst>
      <p:ext uri="{BB962C8B-B14F-4D97-AF65-F5344CB8AC3E}">
        <p14:creationId xmlns:p14="http://schemas.microsoft.com/office/powerpoint/2010/main" val="449855994"/>
      </p:ext>
    </p:extLst>
  </p:cSld>
</p:sld>
</file>

<file path=ppt/slides/slide6.xml><?xml version="1.0" encoding="utf-8"?>
<p:sld xmlns:p="http://schemas.openxmlformats.org/presentationml/2006/main">
  <p:cSld>
    <p:bg>
      <p:bgPr>
        <a:solidFill xmlns:a="http://schemas.openxmlformats.org/drawingml/2006/main">
          <a:srgbClr val="FFF7ED"/>
        </a:solidFill>
      </p:bgPr>
    </p:bg>
    <p:spTree>
      <p:nvGrpSpPr>
        <p:cNvPr id="1" name=""/>
        <p:cNvGrpSpPr/>
        <p:nvPr/>
      </p:nvGrpSpPr>
      <p:grpSpPr>
        <a:xfrm xmlns:a="http://schemas.openxmlformats.org/drawingml/2006/main"/>
      </p:grpSpPr>
      <p:sp>
        <p:nvSpPr>
          <p:cNvPr id="10" name="">
            <a:extLst xmlns:a="http://schemas.openxmlformats.org/drawingml/2006/main">
              <a:ext uri="{FF2B5EF4-FFF2-40B4-BE49-F238E27FC236}">
                <a16:creationId xmlns:a16="http://schemas.microsoft.com/office/drawing/2014/main" id="{558A46CA-8303-451A-A59F-E4C2C7AAAF8B}"/>
              </a:ext>
            </a:extLst>
          </p:cNvPr>
          <p:cNvSpPr>
            <a:spLocks xmlns:a="http://schemas.openxmlformats.org/drawingml/2006/main" noGrp="1"/>
          </p:cNvSpPr>
          <p:nvPr/>
        </p:nvSpPr>
        <p:spPr>
          <a:xfrm xmlns:a="http://schemas.openxmlformats.org/drawingml/2006/main">
            <a:off x="0" y="0"/>
            <a:ext cx="171450" cy="6858000"/>
          </a:xfrm>
          <a:prstGeom xmlns:a="http://schemas.openxmlformats.org/drawingml/2006/main" prst="rect">
            <a:avLst/>
          </a:prstGeom>
          <a:solidFill xmlns:a="http://schemas.openxmlformats.org/drawingml/2006/main">
            <a:srgbClr val="C2410C"/>
          </a:solidFill>
          <a:ln xmlns:a="http://schemas.openxmlformats.org/drawingml/2006/main" w="0">
            <a:solidFill>
              <a:srgbClr val="C2410C"/>
            </a:solidFill>
            <a:prstDash val="solid"/>
          </a:ln>
        </p:spPr>
      </p:sp>
      <p:sp>
        <p:nvSpPr>
          <p:cNvPr id="2" name="">
            <a:extLst xmlns:a="http://schemas.openxmlformats.org/drawingml/2006/main">
              <a:ext uri="{FF2B5EF4-FFF2-40B4-BE49-F238E27FC236}">
                <a16:creationId xmlns:a16="http://schemas.microsoft.com/office/drawing/2014/main" id="{AE272BB6-810D-4141-ACDA-426FCCA1D010}"/>
              </a:ext>
            </a:extLst>
          </p:cNvPr>
          <p:cNvSpPr>
            <a:spLocks xmlns:a="http://schemas.openxmlformats.org/drawingml/2006/main" noGrp="1"/>
          </p:cNvSpPr>
          <p:nvPr/>
        </p:nvSpPr>
        <p:spPr>
          <a:xfrm xmlns:a="http://schemas.openxmlformats.org/drawingml/2006/main">
            <a:off x="476250" y="228600"/>
            <a:ext cx="666750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38100" tIns="19050" rIns="38100" bIns="19050" anchor="t">
            <a:normAutofit fontScale="100000"/>
          </a:bodyPr>
          <a:lstStyle xmlns:a="http://schemas.openxmlformats.org/drawingml/2006/main"/>
          <a:p xmlns:a="http://schemas.openxmlformats.org/drawingml/2006/main">
            <a:pPr algn="l">
              <a:lnSpc>
                <a:spcPct val="112000"/>
              </a:lnSpc>
              <a:buNone/>
              <a:defRPr sz="1050" b="1">
                <a:solidFill>
                  <a:srgbClr val="C2410C"/>
                </a:solidFill>
              </a:defRPr>
            </a:pPr>
            <a:r>
              <a:rPr sz="1050" b="1">
                <a:solidFill>
                  <a:srgbClr val="C2410C"/>
                </a:solidFill>
              </a:rPr>
              <a:t>HISTOIRE · CM2 · CHAPITRE 1 · SÉANCE 2</a:t>
            </a:r>
          </a:p>
        </p:txBody>
      </p:sp>
      <p:sp>
        <p:nvSpPr>
          <p:cNvPr id="3" name="">
            <a:extLst xmlns:a="http://schemas.openxmlformats.org/drawingml/2006/main">
              <a:ext uri="{FF2B5EF4-FFF2-40B4-BE49-F238E27FC236}">
                <a16:creationId xmlns:a16="http://schemas.microsoft.com/office/drawing/2014/main" id="{ABDEC91D-32D3-4447-9A56-E79036398C2E}"/>
              </a:ext>
            </a:extLst>
          </p:cNvPr>
          <p:cNvSpPr>
            <a:spLocks xmlns:a="http://schemas.openxmlformats.org/drawingml/2006/main" noGrp="1"/>
          </p:cNvSpPr>
          <p:nvPr/>
        </p:nvSpPr>
        <p:spPr>
          <a:xfrm xmlns:a="http://schemas.openxmlformats.org/drawingml/2006/main">
            <a:off x="8858250" y="228600"/>
            <a:ext cx="276225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38100" tIns="19050" rIns="38100" bIns="19050" anchor="t">
            <a:normAutofit fontScale="100000"/>
          </a:bodyPr>
          <a:lstStyle xmlns:a="http://schemas.openxmlformats.org/drawingml/2006/main"/>
          <a:p xmlns:a="http://schemas.openxmlformats.org/drawingml/2006/main">
            <a:pPr algn="r">
              <a:lnSpc>
                <a:spcPct val="112000"/>
              </a:lnSpc>
              <a:buNone/>
              <a:defRPr sz="1050" b="1">
                <a:solidFill>
                  <a:srgbClr val="5F6877"/>
                </a:solidFill>
              </a:defRPr>
            </a:pPr>
            <a:r>
              <a:rPr sz="1050" b="1">
                <a:solidFill>
                  <a:srgbClr val="5F6877"/>
                </a:solidFill>
              </a:rPr>
              <a:t>CORRECTION</a:t>
            </a:r>
          </a:p>
        </p:txBody>
      </p:sp>
      <p:sp>
        <p:nvSpPr>
          <p:cNvPr id="4" name="">
            <a:extLst xmlns:a="http://schemas.openxmlformats.org/drawingml/2006/main">
              <a:ext uri="{FF2B5EF4-FFF2-40B4-BE49-F238E27FC236}">
                <a16:creationId xmlns:a16="http://schemas.microsoft.com/office/drawing/2014/main" id="{7F64AE56-4CA2-4872-84B2-C921AC521EF9}"/>
              </a:ext>
            </a:extLst>
          </p:cNvPr>
          <p:cNvSpPr>
            <a:spLocks xmlns:a="http://schemas.openxmlformats.org/drawingml/2006/main" noGrp="1"/>
          </p:cNvSpPr>
          <p:nvPr/>
        </p:nvSpPr>
        <p:spPr>
          <a:xfrm xmlns:a="http://schemas.openxmlformats.org/drawingml/2006/main">
            <a:off x="11334750" y="6477000"/>
            <a:ext cx="333375"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38100" tIns="19050" rIns="38100" bIns="19050" anchor="t">
            <a:normAutofit fontScale="86806"/>
          </a:bodyPr>
          <a:lstStyle xmlns:a="http://schemas.openxmlformats.org/drawingml/2006/main"/>
          <a:p xmlns:a="http://schemas.openxmlformats.org/drawingml/2006/main">
            <a:pPr algn="r">
              <a:lnSpc>
                <a:spcPct val="112000"/>
              </a:lnSpc>
              <a:buNone/>
              <a:defRPr sz="900" b="1">
                <a:solidFill>
                  <a:srgbClr val="5F6877"/>
                </a:solidFill>
              </a:defRPr>
            </a:pPr>
            <a:r>
              <a:rPr sz="900" b="1">
                <a:solidFill>
                  <a:srgbClr val="5F6877"/>
                </a:solidFill>
              </a:rPr>
              <a:t>6</a:t>
            </a:r>
          </a:p>
        </p:txBody>
      </p:sp>
      <p:sp>
        <p:nvSpPr>
          <p:cNvPr id="5" name="">
            <a:extLst xmlns:a="http://schemas.openxmlformats.org/drawingml/2006/main">
              <a:ext uri="{FF2B5EF4-FFF2-40B4-BE49-F238E27FC236}">
                <a16:creationId xmlns:a16="http://schemas.microsoft.com/office/drawing/2014/main" id="{30740F64-F797-4B13-ABAA-90281F8DE507}"/>
              </a:ext>
            </a:extLst>
          </p:cNvPr>
          <p:cNvSpPr>
            <a:spLocks xmlns:a="http://schemas.openxmlformats.org/drawingml/2006/main" noGrp="1"/>
          </p:cNvSpPr>
          <p:nvPr/>
        </p:nvSpPr>
        <p:spPr>
          <a:xfrm xmlns:a="http://schemas.openxmlformats.org/drawingml/2006/main">
            <a:off x="514350" y="647700"/>
            <a:ext cx="11049000"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38100" tIns="19050" rIns="38100" bIns="19050" anchor="t">
            <a:normAutofit fontScale="100000"/>
          </a:bodyPr>
          <a:lstStyle xmlns:a="http://schemas.openxmlformats.org/drawingml/2006/main"/>
          <a:p xmlns:a="http://schemas.openxmlformats.org/drawingml/2006/main">
            <a:pPr algn="l">
              <a:lnSpc>
                <a:spcPct val="112000"/>
              </a:lnSpc>
              <a:buNone/>
              <a:defRPr sz="2850" b="1">
                <a:solidFill>
                  <a:srgbClr val="172033"/>
                </a:solidFill>
              </a:defRPr>
            </a:pPr>
            <a:r>
              <a:rPr sz="2850" b="1">
                <a:solidFill>
                  <a:srgbClr val="172033"/>
                </a:solidFill>
              </a:rPr>
              <a:t>Ce que prouve le document 2</a:t>
            </a:r>
          </a:p>
        </p:txBody>
      </p:sp>
      <p:sp>
        <p:nvSpPr>
          <p:cNvPr id="6" name="">
            <a:extLst xmlns:a="http://schemas.openxmlformats.org/drawingml/2006/main">
              <a:ext uri="{FF2B5EF4-FFF2-40B4-BE49-F238E27FC236}">
                <a16:creationId xmlns:a16="http://schemas.microsoft.com/office/drawing/2014/main" id="{49DCFD69-6C89-497E-B657-5FFE164F3801}"/>
              </a:ext>
            </a:extLst>
          </p:cNvPr>
          <p:cNvSpPr>
            <a:spLocks xmlns:a="http://schemas.openxmlformats.org/drawingml/2006/main" noGrp="1"/>
          </p:cNvSpPr>
          <p:nvPr/>
        </p:nvSpPr>
        <p:spPr>
          <a:xfrm xmlns:a="http://schemas.openxmlformats.org/drawingml/2006/main">
            <a:off x="552450" y="1219200"/>
            <a:ext cx="1095375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38100" tIns="19050" rIns="38100" bIns="19050" anchor="t">
            <a:normAutofit fontScale="100000"/>
          </a:bodyPr>
          <a:lstStyle xmlns:a="http://schemas.openxmlformats.org/drawingml/2006/main"/>
          <a:p xmlns:a="http://schemas.openxmlformats.org/drawingml/2006/main">
            <a:pPr algn="l">
              <a:lnSpc>
                <a:spcPct val="112000"/>
              </a:lnSpc>
              <a:buNone/>
              <a:defRPr sz="1500" b="0">
                <a:solidFill>
                  <a:srgbClr val="5F6877"/>
                </a:solidFill>
              </a:defRPr>
            </a:pPr>
            <a:r>
              <a:rPr sz="1500" b="0">
                <a:solidFill>
                  <a:srgbClr val="5F6877"/>
                </a:solidFill>
              </a:rPr>
              <a:t>On répond au suspense avec des indices précis.</a:t>
            </a:r>
          </a:p>
        </p:txBody>
      </p:sp>
      <p:sp>
        <p:nvSpPr>
          <p:cNvPr id="7" name="">
            <a:extLst xmlns:a="http://schemas.openxmlformats.org/drawingml/2006/main">
              <a:ext uri="{FF2B5EF4-FFF2-40B4-BE49-F238E27FC236}">
                <a16:creationId xmlns:a16="http://schemas.microsoft.com/office/drawing/2014/main" id="{DF1478AC-0E5F-4D61-88DB-AECE86C5B9AD}"/>
              </a:ext>
            </a:extLst>
          </p:cNvPr>
          <p:cNvSpPr>
            <a:spLocks xmlns:a="http://schemas.openxmlformats.org/drawingml/2006/main" noGrp="1"/>
          </p:cNvSpPr>
          <p:nvPr/>
        </p:nvSpPr>
        <p:spPr>
          <a:xfrm xmlns:a="http://schemas.openxmlformats.org/drawingml/2006/main">
            <a:off x="666750" y="1695450"/>
            <a:ext cx="10858500" cy="4476750"/>
          </a:xfrm>
          <a:prstGeom xmlns:a="http://schemas.openxmlformats.org/drawingml/2006/main" prst="roundRect">
            <a:avLst>
              <a:gd name="adj" fmla="val 2553"/>
            </a:avLst>
          </a:prstGeom>
          <a:solidFill xmlns:a="http://schemas.openxmlformats.org/drawingml/2006/main">
            <a:srgbClr val="F2F8F4"/>
          </a:solidFill>
          <a:ln xmlns:a="http://schemas.openxmlformats.org/drawingml/2006/main" w="9525">
            <a:solidFill>
              <a:srgbClr val="C9DFD1"/>
            </a:solidFill>
            <a:prstDash val="solid"/>
          </a:ln>
        </p:spPr>
      </p:sp>
      <p:sp>
        <p:nvSpPr>
          <p:cNvPr id="8" name="">
            <a:extLst xmlns:a="http://schemas.openxmlformats.org/drawingml/2006/main">
              <a:ext uri="{FF2B5EF4-FFF2-40B4-BE49-F238E27FC236}">
                <a16:creationId xmlns:a16="http://schemas.microsoft.com/office/drawing/2014/main" id="{69566E82-B5BC-4950-97B6-B3A9FE23D848}"/>
              </a:ext>
            </a:extLst>
          </p:cNvPr>
          <p:cNvSpPr>
            <a:spLocks xmlns:a="http://schemas.openxmlformats.org/drawingml/2006/main" noGrp="1"/>
          </p:cNvSpPr>
          <p:nvPr/>
        </p:nvSpPr>
        <p:spPr>
          <a:xfrm xmlns:a="http://schemas.openxmlformats.org/drawingml/2006/main">
            <a:off x="876300" y="1866900"/>
            <a:ext cx="104394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38100" tIns="19050" rIns="38100" bIns="19050" anchor="t">
            <a:normAutofit fontScale="100000"/>
          </a:bodyPr>
          <a:lstStyle xmlns:a="http://schemas.openxmlformats.org/drawingml/2006/main"/>
          <a:p xmlns:a="http://schemas.openxmlformats.org/drawingml/2006/main">
            <a:pPr algn="l">
              <a:lnSpc>
                <a:spcPct val="112000"/>
              </a:lnSpc>
              <a:buNone/>
              <a:defRPr sz="1125" b="1">
                <a:solidFill>
                  <a:srgbClr val="177B4E"/>
                </a:solidFill>
              </a:defRPr>
            </a:pPr>
            <a:r>
              <a:rPr sz="1125" b="1">
                <a:solidFill>
                  <a:srgbClr val="177B4E"/>
                </a:solidFill>
              </a:rPr>
              <a:t>CORRECTION</a:t>
            </a:r>
          </a:p>
        </p:txBody>
      </p:sp>
      <p:sp>
        <p:nvSpPr>
          <p:cNvPr id="9" name="">
            <a:extLst xmlns:a="http://schemas.openxmlformats.org/drawingml/2006/main">
              <a:ext uri="{FF2B5EF4-FFF2-40B4-BE49-F238E27FC236}">
                <a16:creationId xmlns:a16="http://schemas.microsoft.com/office/drawing/2014/main" id="{D85A9572-0E1F-4B20-9661-51AFDD42BA16}"/>
              </a:ext>
            </a:extLst>
          </p:cNvPr>
          <p:cNvSpPr>
            <a:spLocks xmlns:a="http://schemas.openxmlformats.org/drawingml/2006/main" noGrp="1"/>
          </p:cNvSpPr>
          <p:nvPr/>
        </p:nvSpPr>
        <p:spPr>
          <a:xfrm xmlns:a="http://schemas.openxmlformats.org/drawingml/2006/main">
            <a:off x="857250" y="2209800"/>
            <a:ext cx="10477500" cy="3810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38100" tIns="19050" rIns="38100" bIns="19050" anchor="t">
            <a:normAutofit fontScale="100000"/>
          </a:bodyPr>
          <a:lstStyle xmlns:a="http://schemas.openxmlformats.org/drawingml/2006/main"/>
          <a:p xmlns:a="http://schemas.openxmlformats.org/drawingml/2006/main">
            <a:pPr algn="l">
              <a:lnSpc>
                <a:spcPct val="110000"/>
              </a:lnSpc>
              <a:buNone/>
              <a:defRPr sz="1725" b="0">
                <a:solidFill>
                  <a:srgbClr val="172033"/>
                </a:solidFill>
              </a:defRPr>
            </a:pPr>
            <a:r>
              <a:rPr sz="1725" b="0">
                <a:solidFill>
                  <a:srgbClr val="172033"/>
                </a:solidFill>
              </a:rPr>
              <a:t>1. C’est une gravure de presse. Le titre indique « 22 septembre 1892 » et « anniversaire du centenaire de la proclamation de la République française ».</a:t>
            </a:r>
          </a:p>
          <a:p xmlns:a="http://schemas.openxmlformats.org/drawingml/2006/main">
            <a:r>
              <a:t/>
            </a:r>
          </a:p>
          <a:p xmlns:a="http://schemas.openxmlformats.org/drawingml/2006/main">
            <a:pPr algn="l">
              <a:lnSpc>
                <a:spcPct val="110000"/>
              </a:lnSpc>
              <a:buNone/>
              <a:defRPr sz="1725" b="0">
                <a:solidFill>
                  <a:srgbClr val="172033"/>
                </a:solidFill>
              </a:defRPr>
            </a:pPr>
            <a:r>
              <a:rPr sz="1725" b="0">
                <a:solidFill>
                  <a:srgbClr val="172033"/>
                </a:solidFill>
              </a:rPr>
              <a:t>2. La foule, les défilés, les soldats, les monuments décorés, les drapeaux et l’organisation de l’espace montrent une cérémonie officielle.</a:t>
            </a:r>
          </a:p>
          <a:p xmlns:a="http://schemas.openxmlformats.org/drawingml/2006/main">
            <a:r>
              <a:t/>
            </a:r>
          </a:p>
          <a:p xmlns:a="http://schemas.openxmlformats.org/drawingml/2006/main">
            <a:pPr algn="l">
              <a:lnSpc>
                <a:spcPct val="110000"/>
              </a:lnSpc>
              <a:buNone/>
              <a:defRPr sz="1725" b="0">
                <a:solidFill>
                  <a:srgbClr val="172033"/>
                </a:solidFill>
              </a:defRPr>
            </a:pPr>
            <a:r>
              <a:rPr sz="1725" b="0">
                <a:solidFill>
                  <a:srgbClr val="172033"/>
                </a:solidFill>
              </a:rPr>
              <a:t>3. On distingue des civils, des familles, des soldats, des musiciens et des représentants officiels.</a:t>
            </a:r>
          </a:p>
          <a:p xmlns:a="http://schemas.openxmlformats.org/drawingml/2006/main">
            <a:r>
              <a:t/>
            </a:r>
          </a:p>
          <a:p xmlns:a="http://schemas.openxmlformats.org/drawingml/2006/main">
            <a:pPr algn="l">
              <a:lnSpc>
                <a:spcPct val="110000"/>
              </a:lnSpc>
              <a:buNone/>
              <a:defRPr sz="1725" b="0">
                <a:solidFill>
                  <a:srgbClr val="172033"/>
                </a:solidFill>
              </a:defRPr>
            </a:pPr>
            <a:r>
              <a:rPr sz="1725" b="0">
                <a:solidFill>
                  <a:srgbClr val="172033"/>
                </a:solidFill>
              </a:rPr>
              <a:t>4. L’affiche promet paix et prospérité ; la cérémonie montre une foule réunie. Les deux cherchent à rassurer, unir et rendre la République durable.</a:t>
            </a:r>
          </a:p>
        </p:txBody>
      </p:sp>
    </p:spTree>
    <p:extLst>
      <p:ext uri="{BB962C8B-B14F-4D97-AF65-F5344CB8AC3E}">
        <p14:creationId xmlns:p14="http://schemas.microsoft.com/office/powerpoint/2010/main" val="1642453239"/>
      </p:ext>
    </p:extLst>
  </p:cSld>
</p:sld>
</file>

<file path=ppt/slides/slide7.xml><?xml version="1.0" encoding="utf-8"?>
<p:sld xmlns:p="http://schemas.openxmlformats.org/presentationml/2006/main">
  <p:cSld>
    <p:bg>
      <p:bgPr>
        <a:solidFill xmlns:a="http://schemas.openxmlformats.org/drawingml/2006/main">
          <a:srgbClr val="FFF7ED"/>
        </a:solidFill>
      </p:bgPr>
    </p:bg>
    <p:spTree>
      <p:nvGrpSpPr>
        <p:cNvPr id="1" name=""/>
        <p:cNvGrpSpPr/>
        <p:nvPr/>
      </p:nvGrpSpPr>
      <p:grpSpPr>
        <a:xfrm xmlns:a="http://schemas.openxmlformats.org/drawingml/2006/main"/>
      </p:grpSpPr>
      <p:sp>
        <p:nvSpPr>
          <p:cNvPr id="14" name="">
            <a:extLst xmlns:a="http://schemas.openxmlformats.org/drawingml/2006/main">
              <a:ext uri="{FF2B5EF4-FFF2-40B4-BE49-F238E27FC236}">
                <a16:creationId xmlns:a16="http://schemas.microsoft.com/office/drawing/2014/main" id="{1EE8FB05-7BF3-45D1-85F4-2CBD26463FC8}"/>
              </a:ext>
            </a:extLst>
          </p:cNvPr>
          <p:cNvSpPr>
            <a:spLocks xmlns:a="http://schemas.openxmlformats.org/drawingml/2006/main" noGrp="1"/>
          </p:cNvSpPr>
          <p:nvPr/>
        </p:nvSpPr>
        <p:spPr>
          <a:xfrm xmlns:a="http://schemas.openxmlformats.org/drawingml/2006/main">
            <a:off x="0" y="0"/>
            <a:ext cx="171450" cy="6858000"/>
          </a:xfrm>
          <a:prstGeom xmlns:a="http://schemas.openxmlformats.org/drawingml/2006/main" prst="rect">
            <a:avLst/>
          </a:prstGeom>
          <a:solidFill xmlns:a="http://schemas.openxmlformats.org/drawingml/2006/main">
            <a:srgbClr val="C2410C"/>
          </a:solidFill>
          <a:ln xmlns:a="http://schemas.openxmlformats.org/drawingml/2006/main" w="0">
            <a:solidFill>
              <a:srgbClr val="C2410C"/>
            </a:solidFill>
            <a:prstDash val="solid"/>
          </a:ln>
        </p:spPr>
      </p:sp>
      <p:sp>
        <p:nvSpPr>
          <p:cNvPr id="2" name="">
            <a:extLst xmlns:a="http://schemas.openxmlformats.org/drawingml/2006/main">
              <a:ext uri="{FF2B5EF4-FFF2-40B4-BE49-F238E27FC236}">
                <a16:creationId xmlns:a16="http://schemas.microsoft.com/office/drawing/2014/main" id="{8A2A46C8-E69F-4FC9-A586-252801E26245}"/>
              </a:ext>
            </a:extLst>
          </p:cNvPr>
          <p:cNvSpPr>
            <a:spLocks xmlns:a="http://schemas.openxmlformats.org/drawingml/2006/main" noGrp="1"/>
          </p:cNvSpPr>
          <p:nvPr/>
        </p:nvSpPr>
        <p:spPr>
          <a:xfrm xmlns:a="http://schemas.openxmlformats.org/drawingml/2006/main">
            <a:off x="476250" y="228600"/>
            <a:ext cx="666750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38100" tIns="19050" rIns="38100" bIns="19050" anchor="t">
            <a:normAutofit fontScale="100000"/>
          </a:bodyPr>
          <a:lstStyle xmlns:a="http://schemas.openxmlformats.org/drawingml/2006/main"/>
          <a:p xmlns:a="http://schemas.openxmlformats.org/drawingml/2006/main">
            <a:pPr algn="l">
              <a:lnSpc>
                <a:spcPct val="112000"/>
              </a:lnSpc>
              <a:buNone/>
              <a:defRPr sz="1050" b="1">
                <a:solidFill>
                  <a:srgbClr val="C2410C"/>
                </a:solidFill>
              </a:defRPr>
            </a:pPr>
            <a:r>
              <a:rPr sz="1050" b="1">
                <a:solidFill>
                  <a:srgbClr val="C2410C"/>
                </a:solidFill>
              </a:rPr>
              <a:t>HISTOIRE · CM2 · CHAPITRE 1 · SÉANCE 2</a:t>
            </a:r>
          </a:p>
        </p:txBody>
      </p:sp>
      <p:sp>
        <p:nvSpPr>
          <p:cNvPr id="3" name="">
            <a:extLst xmlns:a="http://schemas.openxmlformats.org/drawingml/2006/main">
              <a:ext uri="{FF2B5EF4-FFF2-40B4-BE49-F238E27FC236}">
                <a16:creationId xmlns:a16="http://schemas.microsoft.com/office/drawing/2014/main" id="{C02EF486-3D13-47B5-BC98-1367734C22E3}"/>
              </a:ext>
            </a:extLst>
          </p:cNvPr>
          <p:cNvSpPr>
            <a:spLocks xmlns:a="http://schemas.openxmlformats.org/drawingml/2006/main" noGrp="1"/>
          </p:cNvSpPr>
          <p:nvPr/>
        </p:nvSpPr>
        <p:spPr>
          <a:xfrm xmlns:a="http://schemas.openxmlformats.org/drawingml/2006/main">
            <a:off x="8858250" y="228600"/>
            <a:ext cx="276225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38100" tIns="19050" rIns="38100" bIns="19050" anchor="t">
            <a:normAutofit fontScale="100000"/>
          </a:bodyPr>
          <a:lstStyle xmlns:a="http://schemas.openxmlformats.org/drawingml/2006/main"/>
          <a:p xmlns:a="http://schemas.openxmlformats.org/drawingml/2006/main">
            <a:pPr algn="r">
              <a:lnSpc>
                <a:spcPct val="112000"/>
              </a:lnSpc>
              <a:buNone/>
              <a:defRPr sz="1050" b="1">
                <a:solidFill>
                  <a:srgbClr val="5F6877"/>
                </a:solidFill>
              </a:defRPr>
            </a:pPr>
            <a:r>
              <a:rPr sz="1050" b="1">
                <a:solidFill>
                  <a:srgbClr val="5F6877"/>
                </a:solidFill>
              </a:rPr>
              <a:t>TRACE ÉCRITE</a:t>
            </a:r>
          </a:p>
        </p:txBody>
      </p:sp>
      <p:sp>
        <p:nvSpPr>
          <p:cNvPr id="4" name="">
            <a:extLst xmlns:a="http://schemas.openxmlformats.org/drawingml/2006/main">
              <a:ext uri="{FF2B5EF4-FFF2-40B4-BE49-F238E27FC236}">
                <a16:creationId xmlns:a16="http://schemas.microsoft.com/office/drawing/2014/main" id="{16B2D27A-1E3C-4589-B218-76D4C6708634}"/>
              </a:ext>
            </a:extLst>
          </p:cNvPr>
          <p:cNvSpPr>
            <a:spLocks xmlns:a="http://schemas.openxmlformats.org/drawingml/2006/main" noGrp="1"/>
          </p:cNvSpPr>
          <p:nvPr/>
        </p:nvSpPr>
        <p:spPr>
          <a:xfrm xmlns:a="http://schemas.openxmlformats.org/drawingml/2006/main">
            <a:off x="11334750" y="6477000"/>
            <a:ext cx="333375"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38100" tIns="19050" rIns="38100" bIns="19050" anchor="t">
            <a:normAutofit fontScale="86806"/>
          </a:bodyPr>
          <a:lstStyle xmlns:a="http://schemas.openxmlformats.org/drawingml/2006/main"/>
          <a:p xmlns:a="http://schemas.openxmlformats.org/drawingml/2006/main">
            <a:pPr algn="r">
              <a:lnSpc>
                <a:spcPct val="112000"/>
              </a:lnSpc>
              <a:buNone/>
              <a:defRPr sz="900" b="1">
                <a:solidFill>
                  <a:srgbClr val="5F6877"/>
                </a:solidFill>
              </a:defRPr>
            </a:pPr>
            <a:r>
              <a:rPr sz="900" b="1">
                <a:solidFill>
                  <a:srgbClr val="5F6877"/>
                </a:solidFill>
              </a:rPr>
              <a:t>7</a:t>
            </a:r>
          </a:p>
        </p:txBody>
      </p:sp>
      <p:sp>
        <p:nvSpPr>
          <p:cNvPr id="5" name="">
            <a:extLst xmlns:a="http://schemas.openxmlformats.org/drawingml/2006/main">
              <a:ext uri="{FF2B5EF4-FFF2-40B4-BE49-F238E27FC236}">
                <a16:creationId xmlns:a16="http://schemas.microsoft.com/office/drawing/2014/main" id="{1A12C3EC-C7D4-428B-89C2-FAC968114531}"/>
              </a:ext>
            </a:extLst>
          </p:cNvPr>
          <p:cNvSpPr>
            <a:spLocks xmlns:a="http://schemas.openxmlformats.org/drawingml/2006/main" noGrp="1"/>
          </p:cNvSpPr>
          <p:nvPr/>
        </p:nvSpPr>
        <p:spPr>
          <a:xfrm xmlns:a="http://schemas.openxmlformats.org/drawingml/2006/main">
            <a:off x="514350" y="647700"/>
            <a:ext cx="11049000"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38100" tIns="19050" rIns="38100" bIns="19050" anchor="t">
            <a:normAutofit fontScale="100000"/>
          </a:bodyPr>
          <a:lstStyle xmlns:a="http://schemas.openxmlformats.org/drawingml/2006/main"/>
          <a:p xmlns:a="http://schemas.openxmlformats.org/drawingml/2006/main">
            <a:pPr algn="l">
              <a:lnSpc>
                <a:spcPct val="112000"/>
              </a:lnSpc>
              <a:buNone/>
              <a:defRPr sz="2850" b="1">
                <a:solidFill>
                  <a:srgbClr val="172033"/>
                </a:solidFill>
              </a:defRPr>
            </a:pPr>
            <a:r>
              <a:rPr sz="2850" b="1">
                <a:solidFill>
                  <a:srgbClr val="172033"/>
                </a:solidFill>
              </a:rPr>
              <a:t>1892 : célébrer et rassurer</a:t>
            </a:r>
          </a:p>
        </p:txBody>
      </p:sp>
      <p:sp>
        <p:nvSpPr>
          <p:cNvPr id="6" name="">
            <a:extLst xmlns:a="http://schemas.openxmlformats.org/drawingml/2006/main">
              <a:ext uri="{FF2B5EF4-FFF2-40B4-BE49-F238E27FC236}">
                <a16:creationId xmlns:a16="http://schemas.microsoft.com/office/drawing/2014/main" id="{DD4E6DDC-C95E-4FD3-AD04-74C7E8AEC801}"/>
              </a:ext>
            </a:extLst>
          </p:cNvPr>
          <p:cNvSpPr>
            <a:spLocks xmlns:a="http://schemas.openxmlformats.org/drawingml/2006/main" noGrp="1"/>
          </p:cNvSpPr>
          <p:nvPr/>
        </p:nvSpPr>
        <p:spPr>
          <a:xfrm xmlns:a="http://schemas.openxmlformats.org/drawingml/2006/main">
            <a:off x="552450" y="1219200"/>
            <a:ext cx="1095375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38100" tIns="19050" rIns="38100" bIns="19050" anchor="t">
            <a:normAutofit fontScale="100000"/>
          </a:bodyPr>
          <a:lstStyle xmlns:a="http://schemas.openxmlformats.org/drawingml/2006/main"/>
          <a:p xmlns:a="http://schemas.openxmlformats.org/drawingml/2006/main">
            <a:pPr algn="l">
              <a:lnSpc>
                <a:spcPct val="112000"/>
              </a:lnSpc>
              <a:buNone/>
              <a:defRPr sz="1500" b="0">
                <a:solidFill>
                  <a:srgbClr val="5F6877"/>
                </a:solidFill>
              </a:defRPr>
            </a:pPr>
            <a:r>
              <a:rPr sz="1500" b="0">
                <a:solidFill>
                  <a:srgbClr val="5F6877"/>
                </a:solidFill>
              </a:rPr>
              <a:t>À copier dans le cahier. Les mots en rouge sont à retenir.</a:t>
            </a:r>
          </a:p>
        </p:txBody>
      </p:sp>
      <p:sp>
        <p:nvSpPr>
          <p:cNvPr id="7" name="">
            <a:extLst xmlns:a="http://schemas.openxmlformats.org/drawingml/2006/main">
              <a:ext uri="{FF2B5EF4-FFF2-40B4-BE49-F238E27FC236}">
                <a16:creationId xmlns:a16="http://schemas.microsoft.com/office/drawing/2014/main" id="{4D4EEECE-FF06-4877-805A-45A0D35D9BBB}"/>
              </a:ext>
            </a:extLst>
          </p:cNvPr>
          <p:cNvSpPr>
            <a:spLocks xmlns:a="http://schemas.openxmlformats.org/drawingml/2006/main" noGrp="1"/>
          </p:cNvSpPr>
          <p:nvPr/>
        </p:nvSpPr>
        <p:spPr>
          <a:xfrm xmlns:a="http://schemas.openxmlformats.org/drawingml/2006/main">
            <a:off x="533400" y="1657350"/>
            <a:ext cx="11087100" cy="4572000"/>
          </a:xfrm>
          <a:prstGeom xmlns:a="http://schemas.openxmlformats.org/drawingml/2006/main" prst="roundRect">
            <a:avLst>
              <a:gd name="adj" fmla="val 2500"/>
            </a:avLst>
          </a:prstGeom>
          <a:solidFill xmlns:a="http://schemas.openxmlformats.org/drawingml/2006/main">
            <a:srgbClr val="FFFFFF"/>
          </a:solidFill>
          <a:ln xmlns:a="http://schemas.openxmlformats.org/drawingml/2006/main" w="9525">
            <a:solidFill>
              <a:srgbClr val="EAD9CD"/>
            </a:solidFill>
            <a:prstDash val="solid"/>
          </a:ln>
        </p:spPr>
      </p:sp>
      <p:sp>
        <p:nvSpPr>
          <p:cNvPr id="8" name="">
            <a:extLst xmlns:a="http://schemas.openxmlformats.org/drawingml/2006/main">
              <a:ext uri="{FF2B5EF4-FFF2-40B4-BE49-F238E27FC236}">
                <a16:creationId xmlns:a16="http://schemas.microsoft.com/office/drawing/2014/main" id="{B96D174F-6D1F-4746-BC10-DD100B87EE36}"/>
              </a:ext>
            </a:extLst>
          </p:cNvPr>
          <p:cNvSpPr>
            <a:spLocks xmlns:a="http://schemas.openxmlformats.org/drawingml/2006/main" noGrp="1"/>
          </p:cNvSpPr>
          <p:nvPr/>
        </p:nvSpPr>
        <p:spPr>
          <a:xfrm xmlns:a="http://schemas.openxmlformats.org/drawingml/2006/main">
            <a:off x="857250" y="1857375"/>
            <a:ext cx="10287000"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19050" tIns="0" rIns="19050" bIns="0">
            <a:normAutofit fontScale="100000"/>
          </a:bodyPr>
          <a:lstStyle xmlns:a="http://schemas.openxmlformats.org/drawingml/2006/main"/>
          <a:p xmlns:a="http://schemas.openxmlformats.org/drawingml/2006/main">
            <a:pPr marL="22" indent="-14">
              <a:buChar char="–"/>
              <a:defRPr sz="1875"/>
            </a:pPr>
            <a:r>
              <a:rPr sz="1875" b="1">
                <a:solidFill>
                  <a:srgbClr val="C53030"/>
                </a:solidFill>
              </a:rPr>
              <a:t>En septembre 1892</a:t>
            </a:r>
            <a:r>
              <a:rPr sz="1875" b="0">
                <a:solidFill>
                  <a:srgbClr val="172033"/>
                </a:solidFill>
              </a:rPr>
              <a:t>, la Troisième République célèbre le centenaire de la naissance de la Première République, proclamée en 1792.</a:t>
            </a:r>
          </a:p>
        </p:txBody>
      </p:sp>
      <p:sp>
        <p:nvSpPr>
          <p:cNvPr id="9" name="">
            <a:extLst xmlns:a="http://schemas.openxmlformats.org/drawingml/2006/main">
              <a:ext uri="{FF2B5EF4-FFF2-40B4-BE49-F238E27FC236}">
                <a16:creationId xmlns:a16="http://schemas.microsoft.com/office/drawing/2014/main" id="{03F54EB3-B410-4929-AC6A-CC5EFAF8A973}"/>
              </a:ext>
            </a:extLst>
          </p:cNvPr>
          <p:cNvSpPr>
            <a:spLocks xmlns:a="http://schemas.openxmlformats.org/drawingml/2006/main" noGrp="1"/>
          </p:cNvSpPr>
          <p:nvPr/>
        </p:nvSpPr>
        <p:spPr>
          <a:xfrm xmlns:a="http://schemas.openxmlformats.org/drawingml/2006/main">
            <a:off x="857250" y="2543175"/>
            <a:ext cx="10287000"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19050" tIns="0" rIns="19050" bIns="0">
            <a:normAutofit fontScale="100000"/>
          </a:bodyPr>
          <a:lstStyle xmlns:a="http://schemas.openxmlformats.org/drawingml/2006/main"/>
          <a:p xmlns:a="http://schemas.openxmlformats.org/drawingml/2006/main">
            <a:pPr marL="22" indent="-14">
              <a:buChar char="–"/>
              <a:defRPr sz="1875"/>
            </a:pPr>
            <a:r>
              <a:rPr sz="1875" b="1">
                <a:solidFill>
                  <a:srgbClr val="C53030"/>
                </a:solidFill>
              </a:rPr>
              <a:t>L’affiche du centenaire</a:t>
            </a:r>
            <a:r>
              <a:rPr sz="1875" b="0">
                <a:solidFill>
                  <a:srgbClr val="172033"/>
                </a:solidFill>
              </a:rPr>
              <a:t> représente la République sous les traits d’une femme, avec le bonnet phrygien et le drapeau tricolore.</a:t>
            </a:r>
          </a:p>
        </p:txBody>
      </p:sp>
      <p:sp>
        <p:nvSpPr>
          <p:cNvPr id="10" name="">
            <a:extLst xmlns:a="http://schemas.openxmlformats.org/drawingml/2006/main">
              <a:ext uri="{FF2B5EF4-FFF2-40B4-BE49-F238E27FC236}">
                <a16:creationId xmlns:a16="http://schemas.microsoft.com/office/drawing/2014/main" id="{1E40ECB7-AC50-4BB5-B07F-24973F60C3B6}"/>
              </a:ext>
            </a:extLst>
          </p:cNvPr>
          <p:cNvSpPr>
            <a:spLocks xmlns:a="http://schemas.openxmlformats.org/drawingml/2006/main" noGrp="1"/>
          </p:cNvSpPr>
          <p:nvPr/>
        </p:nvSpPr>
        <p:spPr>
          <a:xfrm xmlns:a="http://schemas.openxmlformats.org/drawingml/2006/main">
            <a:off x="857250" y="3228975"/>
            <a:ext cx="10287000"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19050" tIns="0" rIns="19050" bIns="0">
            <a:normAutofit fontScale="100000"/>
          </a:bodyPr>
          <a:lstStyle xmlns:a="http://schemas.openxmlformats.org/drawingml/2006/main"/>
          <a:p xmlns:a="http://schemas.openxmlformats.org/drawingml/2006/main">
            <a:pPr marL="22" indent="-14">
              <a:buChar char="–"/>
              <a:defRPr sz="1875"/>
            </a:pPr>
            <a:r>
              <a:rPr sz="1875" b="1">
                <a:solidFill>
                  <a:srgbClr val="C53030"/>
                </a:solidFill>
              </a:rPr>
              <a:t>Le rameau d’olivier, la corne d’abondance, les champs et les enfants</a:t>
            </a:r>
            <a:r>
              <a:rPr sz="1875" b="0">
                <a:solidFill>
                  <a:srgbClr val="172033"/>
                </a:solidFill>
              </a:rPr>
              <a:t> donnent l’image d’un régime pacifique, prospère et tourné vers l’avenir.</a:t>
            </a:r>
          </a:p>
        </p:txBody>
      </p:sp>
      <p:sp>
        <p:nvSpPr>
          <p:cNvPr id="11" name="">
            <a:extLst xmlns:a="http://schemas.openxmlformats.org/drawingml/2006/main">
              <a:ext uri="{FF2B5EF4-FFF2-40B4-BE49-F238E27FC236}">
                <a16:creationId xmlns:a16="http://schemas.microsoft.com/office/drawing/2014/main" id="{7CDAEC21-1877-48E6-995F-5BAE50C5BF91}"/>
              </a:ext>
            </a:extLst>
          </p:cNvPr>
          <p:cNvSpPr>
            <a:spLocks xmlns:a="http://schemas.openxmlformats.org/drawingml/2006/main" noGrp="1"/>
          </p:cNvSpPr>
          <p:nvPr/>
        </p:nvSpPr>
        <p:spPr>
          <a:xfrm xmlns:a="http://schemas.openxmlformats.org/drawingml/2006/main">
            <a:off x="857250" y="3914775"/>
            <a:ext cx="10287000"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19050" tIns="0" rIns="19050" bIns="0">
            <a:normAutofit fontScale="100000"/>
          </a:bodyPr>
          <a:lstStyle xmlns:a="http://schemas.openxmlformats.org/drawingml/2006/main"/>
          <a:p xmlns:a="http://schemas.openxmlformats.org/drawingml/2006/main">
            <a:pPr marL="22" indent="-14">
              <a:buChar char="–"/>
              <a:defRPr sz="1875"/>
            </a:pPr>
            <a:r>
              <a:rPr sz="1875" b="1">
                <a:solidFill>
                  <a:srgbClr val="C53030"/>
                </a:solidFill>
              </a:rPr>
              <a:t>Les cérémonies publiques</a:t>
            </a:r>
            <a:r>
              <a:rPr sz="1875" b="0">
                <a:solidFill>
                  <a:srgbClr val="172033"/>
                </a:solidFill>
              </a:rPr>
              <a:t> rassemblent la foule autour de défilés, de musiques, de monuments décorés et de drapeaux.</a:t>
            </a:r>
          </a:p>
        </p:txBody>
      </p:sp>
      <p:sp>
        <p:nvSpPr>
          <p:cNvPr id="12" name="">
            <a:extLst xmlns:a="http://schemas.openxmlformats.org/drawingml/2006/main">
              <a:ext uri="{FF2B5EF4-FFF2-40B4-BE49-F238E27FC236}">
                <a16:creationId xmlns:a16="http://schemas.microsoft.com/office/drawing/2014/main" id="{BA43FC24-C7FA-4131-95CD-F1340C5A6BD8}"/>
              </a:ext>
            </a:extLst>
          </p:cNvPr>
          <p:cNvSpPr>
            <a:spLocks xmlns:a="http://schemas.openxmlformats.org/drawingml/2006/main" noGrp="1"/>
          </p:cNvSpPr>
          <p:nvPr/>
        </p:nvSpPr>
        <p:spPr>
          <a:xfrm xmlns:a="http://schemas.openxmlformats.org/drawingml/2006/main">
            <a:off x="857250" y="4600575"/>
            <a:ext cx="10287000"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19050" tIns="0" rIns="19050" bIns="0">
            <a:normAutofit fontScale="100000"/>
          </a:bodyPr>
          <a:lstStyle xmlns:a="http://schemas.openxmlformats.org/drawingml/2006/main"/>
          <a:p xmlns:a="http://schemas.openxmlformats.org/drawingml/2006/main">
            <a:pPr marL="22" indent="-14">
              <a:buChar char="–"/>
              <a:defRPr sz="1875"/>
            </a:pPr>
            <a:r>
              <a:rPr sz="1875" b="1">
                <a:solidFill>
                  <a:srgbClr val="C53030"/>
                </a:solidFill>
              </a:rPr>
              <a:t>La Marseillaise</a:t>
            </a:r>
            <a:r>
              <a:rPr sz="1875" b="0">
                <a:solidFill>
                  <a:srgbClr val="172033"/>
                </a:solidFill>
              </a:rPr>
              <a:t> devient hymne national en 1879 et le </a:t>
            </a:r>
            <a:r>
              <a:rPr sz="1875" b="1">
                <a:solidFill>
                  <a:srgbClr val="C53030"/>
                </a:solidFill>
              </a:rPr>
              <a:t>14 juillet</a:t>
            </a:r>
            <a:r>
              <a:rPr sz="1875" b="0">
                <a:solidFill>
                  <a:srgbClr val="172033"/>
                </a:solidFill>
              </a:rPr>
              <a:t> fête nationale en 1880.</a:t>
            </a:r>
          </a:p>
        </p:txBody>
      </p:sp>
      <p:sp>
        <p:nvSpPr>
          <p:cNvPr id="13" name="">
            <a:extLst xmlns:a="http://schemas.openxmlformats.org/drawingml/2006/main">
              <a:ext uri="{FF2B5EF4-FFF2-40B4-BE49-F238E27FC236}">
                <a16:creationId xmlns:a16="http://schemas.microsoft.com/office/drawing/2014/main" id="{C2840ABA-3B36-48ED-A0B0-30C9E9B91BC9}"/>
              </a:ext>
            </a:extLst>
          </p:cNvPr>
          <p:cNvSpPr>
            <a:spLocks xmlns:a="http://schemas.openxmlformats.org/drawingml/2006/main" noGrp="1"/>
          </p:cNvSpPr>
          <p:nvPr/>
        </p:nvSpPr>
        <p:spPr>
          <a:xfrm xmlns:a="http://schemas.openxmlformats.org/drawingml/2006/main">
            <a:off x="857250" y="5286375"/>
            <a:ext cx="10287000"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19050" tIns="0" rIns="19050" bIns="0">
            <a:normAutofit fontScale="100000"/>
          </a:bodyPr>
          <a:lstStyle xmlns:a="http://schemas.openxmlformats.org/drawingml/2006/main"/>
          <a:p xmlns:a="http://schemas.openxmlformats.org/drawingml/2006/main">
            <a:pPr marL="22" indent="-14">
              <a:buChar char="–"/>
              <a:defRPr sz="1875"/>
            </a:pPr>
            <a:r>
              <a:rPr sz="1875" b="1">
                <a:solidFill>
                  <a:srgbClr val="C53030"/>
                </a:solidFill>
              </a:rPr>
              <a:t>Ces symboles et ces fêtes</a:t>
            </a:r>
            <a:r>
              <a:rPr sz="1875" b="0">
                <a:solidFill>
                  <a:srgbClr val="172033"/>
                </a:solidFill>
              </a:rPr>
              <a:t> servent à rassurer les Français, à les unir et à présenter la République comme un régime fort et durable.</a:t>
            </a:r>
          </a:p>
        </p:txBody>
      </p:sp>
    </p:spTree>
    <p:extLst>
      <p:ext uri="{BB962C8B-B14F-4D97-AF65-F5344CB8AC3E}">
        <p14:creationId xmlns:p14="http://schemas.microsoft.com/office/powerpoint/2010/main" val="447594946"/>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2026-08-09T21:28:12.8990000Z</dcterms:created>
  <dcterms:modified xsi:type="dcterms:W3CDTF">2026-08-09T21:28:12.8990000Z</dcterms:modified>
</coreProperties>
</file>