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af27973a5a48e6" /><Relationship Type="http://schemas.openxmlformats.org/officeDocument/2006/relationships/extended-properties" Target="/docProps/app.xml" Id="Rf0b7b7c02c1c4429" /><Relationship Type="http://schemas.openxmlformats.org/officeDocument/2006/relationships/officeDocument" Target="/ppt/presentation.xml" Id="R6eae1cef167b454d" /></Relationships>
</file>

<file path=ppt/presentation.xml><?xml version="1.0" encoding="utf-8"?>
<p:presentation xmlns:p="http://schemas.openxmlformats.org/presentationml/2006/main">
  <p:sldMasterIdLst>
    <p:sldMasterId xmlns:r="http://schemas.openxmlformats.org/officeDocument/2006/relationships" id="2147483648" r:id="R3c9f387aa08249b6"/>
  </p:sldMasterIdLst>
  <p:notesMasterIdLst>
    <p:notesMasterId xmlns:r="http://schemas.openxmlformats.org/officeDocument/2006/relationships" r:id="Rd00107ff88c848aa"/>
  </p:notesMasterIdLst>
  <p:sldIdLst>
    <p:sldId xmlns:r="http://schemas.openxmlformats.org/officeDocument/2006/relationships" id="256" r:id="R11ed5fe93cf9424a"/>
    <p:sldId xmlns:r="http://schemas.openxmlformats.org/officeDocument/2006/relationships" id="257" r:id="R7590b9071f8a4c84"/>
    <p:sldId xmlns:r="http://schemas.openxmlformats.org/officeDocument/2006/relationships" id="258" r:id="R31b3314a93c540e8"/>
    <p:sldId xmlns:r="http://schemas.openxmlformats.org/officeDocument/2006/relationships" id="259" r:id="R7c94f32d5ab34b94"/>
    <p:sldId xmlns:r="http://schemas.openxmlformats.org/officeDocument/2006/relationships" id="260" r:id="R5797b79f9d11415a"/>
    <p:sldId xmlns:r="http://schemas.openxmlformats.org/officeDocument/2006/relationships" id="261" r:id="Re517d081d30a4fdb"/>
    <p:sldId xmlns:r="http://schemas.openxmlformats.org/officeDocument/2006/relationships" id="262" r:id="R1c015ac5bffb43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1d64a7673334947" /><Relationship Type="http://schemas.openxmlformats.org/officeDocument/2006/relationships/slideMaster" Target="/ppt/slideMasters/slideMaster1.xml" Id="R3c9f387aa08249b6" /><Relationship Type="http://schemas.openxmlformats.org/officeDocument/2006/relationships/notesMaster" Target="/ppt/notesMasters/notesMaster1.xml" Id="Rd00107ff88c848aa" /><Relationship Type="http://schemas.openxmlformats.org/officeDocument/2006/relationships/presProps" Target="/ppt/presProps.xml" Id="Rbc2a44673bb14840" /><Relationship Type="http://schemas.openxmlformats.org/officeDocument/2006/relationships/tableStyles" Target="/ppt/tableStyles.xml" Id="R24de511106794cec" /><Relationship Type="http://schemas.openxmlformats.org/officeDocument/2006/relationships/slide" Target="/ppt/slides/slide1.xml" Id="R11ed5fe93cf9424a" /><Relationship Type="http://schemas.openxmlformats.org/officeDocument/2006/relationships/slide" Target="/ppt/slides/slide2.xml" Id="R7590b9071f8a4c84" /><Relationship Type="http://schemas.openxmlformats.org/officeDocument/2006/relationships/slide" Target="/ppt/slides/slide3.xml" Id="R31b3314a93c540e8" /><Relationship Type="http://schemas.openxmlformats.org/officeDocument/2006/relationships/slide" Target="/ppt/slides/slide4.xml" Id="R7c94f32d5ab34b94" /><Relationship Type="http://schemas.openxmlformats.org/officeDocument/2006/relationships/slide" Target="/ppt/slides/slide5.xml" Id="R5797b79f9d11415a" /><Relationship Type="http://schemas.openxmlformats.org/officeDocument/2006/relationships/slide" Target="/ppt/slides/slide6.xml" Id="Re517d081d30a4fdb" /><Relationship Type="http://schemas.openxmlformats.org/officeDocument/2006/relationships/slide" Target="/ppt/slides/slide7.xml" Id="R1c015ac5bffb43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b71f08aead45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d8583a518440de" /><Relationship Type="http://schemas.openxmlformats.org/officeDocument/2006/relationships/notesMaster" Target="/ppt/notesMasters/notesMaster1.xml" Id="R4a278f3bae4342f8"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6dd066f3904c29" /><Relationship Type="http://schemas.openxmlformats.org/officeDocument/2006/relationships/notesMaster" Target="/ppt/notesMasters/notesMaster1.xml" Id="R74da24b0627544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6e38d3f3f94da3" /><Relationship Type="http://schemas.openxmlformats.org/officeDocument/2006/relationships/notesMaster" Target="/ppt/notesMasters/notesMaster1.xml" Id="R28db45d173824a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09da80d0b54ec4" /><Relationship Type="http://schemas.openxmlformats.org/officeDocument/2006/relationships/notesMaster" Target="/ppt/notesMasters/notesMaster1.xml" Id="Rc820c2b7bb5b41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9b9d15afbe14306" /><Relationship Type="http://schemas.openxmlformats.org/officeDocument/2006/relationships/notesMaster" Target="/ppt/notesMasters/notesMaster1.xml" Id="Rc0afd644e5fd42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c8dff8dec94ccc" /><Relationship Type="http://schemas.openxmlformats.org/officeDocument/2006/relationships/notesMaster" Target="/ppt/notesMasters/notesMaster1.xml" Id="R35870b5e3a514541"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3018edd9364110" /><Relationship Type="http://schemas.openxmlformats.org/officeDocument/2006/relationships/notesMaster" Target="/ppt/notesMasters/notesMaster1.xml" Id="Rd90225dec3a748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d278a0558084a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22859e76ac49b1" /><Relationship Type="http://schemas.openxmlformats.org/officeDocument/2006/relationships/slideLayout" Target="/ppt/slideLayouts/slideLayout1.xml" Id="Rb18c7ff56562400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8c7ff56562400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4ea76270e534921" /><Relationship Type="http://schemas.openxmlformats.org/officeDocument/2006/relationships/notesSlide" Target="/ppt/notesSlides/notesSlide1.xml" Id="R743f3d8ac7554f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037e5bf6f4544e1" /><Relationship Type="http://schemas.openxmlformats.org/officeDocument/2006/relationships/notesSlide" Target="/ppt/notesSlides/notesSlide2.xml" Id="R27abaf9a47b640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1f8ad0a638a4899" /><Relationship Type="http://schemas.openxmlformats.org/officeDocument/2006/relationships/image" Target="/ppt/media/image.png" Id="R6eb0119c627f473b" /><Relationship Type="http://schemas.openxmlformats.org/officeDocument/2006/relationships/notesSlide" Target="/ppt/notesSlides/notesSlide3.xml" Id="R6e1be7c718bb408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51b8000caae4579" /><Relationship Type="http://schemas.openxmlformats.org/officeDocument/2006/relationships/notesSlide" Target="/ppt/notesSlides/notesSlide4.xml" Id="Rdce5d19de7d04c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c2a518da08a49f8" /><Relationship Type="http://schemas.openxmlformats.org/officeDocument/2006/relationships/notesSlide" Target="/ppt/notesSlides/notesSlide5.xml" Id="R4863bea4e97f486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ed963c4c07d4752" /><Relationship Type="http://schemas.openxmlformats.org/officeDocument/2006/relationships/notesSlide" Target="/ppt/notesSlides/notesSlide6.xml" Id="Rfdaf8f0bd9624c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c1ade38a58c446e" /><Relationship Type="http://schemas.openxmlformats.org/officeDocument/2006/relationships/notesSlide" Target="/ppt/notesSlides/notesSlide7.xml" Id="R3d0b3254fef44668" /></Relationships>
</file>

<file path=ppt/slides/slide1.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E45281C-FC69-4364-A60C-C8BABB2324A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35C8980E-5095-4BA5-9F0D-71B8F4113354}"/>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C058839F-8B00-4869-B29C-84F3EC05D1A7}"/>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OUVERTURE</a:t>
            </a:r>
          </a:p>
        </p:txBody>
      </p:sp>
      <p:sp>
        <p:nvSpPr>
          <p:cNvPr id="4" name="">
            <a:extLst xmlns:a="http://schemas.openxmlformats.org/drawingml/2006/main">
              <a:ext uri="{FF2B5EF4-FFF2-40B4-BE49-F238E27FC236}">
                <a16:creationId xmlns:a16="http://schemas.microsoft.com/office/drawing/2014/main" id="{97481822-5EDA-4C06-AF77-9724AAF64667}"/>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1</a:t>
            </a:r>
          </a:p>
        </p:txBody>
      </p:sp>
      <p:sp>
        <p:nvSpPr>
          <p:cNvPr id="5" name="">
            <a:extLst xmlns:a="http://schemas.openxmlformats.org/drawingml/2006/main">
              <a:ext uri="{FF2B5EF4-FFF2-40B4-BE49-F238E27FC236}">
                <a16:creationId xmlns:a16="http://schemas.microsoft.com/office/drawing/2014/main" id="{D2FA6088-4677-4EFD-AB8C-A48995E6FB31}"/>
              </a:ext>
            </a:extLst>
          </p:cNvPr>
          <p:cNvSpPr>
            <a:spLocks xmlns:a="http://schemas.openxmlformats.org/drawingml/2006/main" noGrp="1"/>
          </p:cNvSpPr>
          <p:nvPr/>
        </p:nvSpPr>
        <p:spPr>
          <a:xfrm xmlns:a="http://schemas.openxmlformats.org/drawingml/2006/main">
            <a:off x="685800" y="95250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350" b="1">
                <a:solidFill>
                  <a:srgbClr val="C2410C"/>
                </a:solidFill>
              </a:defRPr>
            </a:pPr>
            <a:r>
              <a:rPr sz="1350" b="1">
                <a:solidFill>
                  <a:srgbClr val="C2410C"/>
                </a:solidFill>
              </a:rPr>
              <a:t>SÉANCE 3</a:t>
            </a:r>
          </a:p>
        </p:txBody>
      </p:sp>
      <p:sp>
        <p:nvSpPr>
          <p:cNvPr id="6" name="">
            <a:extLst xmlns:a="http://schemas.openxmlformats.org/drawingml/2006/main">
              <a:ext uri="{FF2B5EF4-FFF2-40B4-BE49-F238E27FC236}">
                <a16:creationId xmlns:a16="http://schemas.microsoft.com/office/drawing/2014/main" id="{093CC0D1-A42D-4CBB-B053-6694780F99BB}"/>
              </a:ext>
            </a:extLst>
          </p:cNvPr>
          <p:cNvSpPr>
            <a:spLocks xmlns:a="http://schemas.openxmlformats.org/drawingml/2006/main" noGrp="1"/>
          </p:cNvSpPr>
          <p:nvPr/>
        </p:nvSpPr>
        <p:spPr>
          <a:xfrm xmlns:a="http://schemas.openxmlformats.org/drawingml/2006/main">
            <a:off x="685800" y="1428750"/>
            <a:ext cx="8191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98000"/>
              </a:lnSpc>
              <a:buNone/>
              <a:defRPr sz="3900" b="1">
                <a:solidFill>
                  <a:srgbClr val="172033"/>
                </a:solidFill>
              </a:defRPr>
            </a:pPr>
            <a:r>
              <a:rPr sz="3900" b="1">
                <a:solidFill>
                  <a:srgbClr val="172033"/>
                </a:solidFill>
              </a:rPr>
              <a:t>La République et la colonisation</a:t>
            </a:r>
          </a:p>
        </p:txBody>
      </p:sp>
      <p:sp>
        <p:nvSpPr>
          <p:cNvPr id="7" name="">
            <a:extLst xmlns:a="http://schemas.openxmlformats.org/drawingml/2006/main">
              <a:ext uri="{FF2B5EF4-FFF2-40B4-BE49-F238E27FC236}">
                <a16:creationId xmlns:a16="http://schemas.microsoft.com/office/drawing/2014/main" id="{DF614034-CCD2-459B-90B7-DC868CE50EB1}"/>
              </a:ext>
            </a:extLst>
          </p:cNvPr>
          <p:cNvSpPr>
            <a:spLocks xmlns:a="http://schemas.openxmlformats.org/drawingml/2006/main" noGrp="1"/>
          </p:cNvSpPr>
          <p:nvPr/>
        </p:nvSpPr>
        <p:spPr>
          <a:xfrm xmlns:a="http://schemas.openxmlformats.org/drawingml/2006/main">
            <a:off x="685800" y="3067050"/>
            <a:ext cx="10287000" cy="1809750"/>
          </a:xfrm>
          <a:prstGeom xmlns:a="http://schemas.openxmlformats.org/drawingml/2006/main" prst="roundRect">
            <a:avLst>
              <a:gd name="adj" fmla="val 631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30995D97-6AEC-4968-81C0-EEB5A2AD5BE6}"/>
              </a:ext>
            </a:extLst>
          </p:cNvPr>
          <p:cNvSpPr>
            <a:spLocks xmlns:a="http://schemas.openxmlformats.org/drawingml/2006/main" noGrp="1"/>
          </p:cNvSpPr>
          <p:nvPr/>
        </p:nvSpPr>
        <p:spPr>
          <a:xfrm xmlns:a="http://schemas.openxmlformats.org/drawingml/2006/main">
            <a:off x="990600" y="33718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PROBLÈME HISTORIQUE</a:t>
            </a:r>
          </a:p>
        </p:txBody>
      </p:sp>
      <p:sp>
        <p:nvSpPr>
          <p:cNvPr id="9" name="">
            <a:extLst xmlns:a="http://schemas.openxmlformats.org/drawingml/2006/main">
              <a:ext uri="{FF2B5EF4-FFF2-40B4-BE49-F238E27FC236}">
                <a16:creationId xmlns:a16="http://schemas.microsoft.com/office/drawing/2014/main" id="{D98A098E-24DE-46FC-BE2F-69BD95018EA9}"/>
              </a:ext>
            </a:extLst>
          </p:cNvPr>
          <p:cNvSpPr>
            <a:spLocks xmlns:a="http://schemas.openxmlformats.org/drawingml/2006/main" noGrp="1"/>
          </p:cNvSpPr>
          <p:nvPr/>
        </p:nvSpPr>
        <p:spPr>
          <a:xfrm xmlns:a="http://schemas.openxmlformats.org/drawingml/2006/main">
            <a:off x="990600" y="3781425"/>
            <a:ext cx="9620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250" b="1">
                <a:solidFill>
                  <a:srgbClr val="172033"/>
                </a:solidFill>
              </a:defRPr>
            </a:pPr>
            <a:r>
              <a:rPr sz="2250" b="1">
                <a:solidFill>
                  <a:srgbClr val="172033"/>
                </a:solidFill>
              </a:rPr>
              <a:t>Comment la République construit-elle un empire colonial, et cette politique est-elle acceptée par tous ?</a:t>
            </a:r>
          </a:p>
        </p:txBody>
      </p:sp>
      <p:sp>
        <p:nvSpPr>
          <p:cNvPr id="10" name="">
            <a:extLst xmlns:a="http://schemas.openxmlformats.org/drawingml/2006/main">
              <a:ext uri="{FF2B5EF4-FFF2-40B4-BE49-F238E27FC236}">
                <a16:creationId xmlns:a16="http://schemas.microsoft.com/office/drawing/2014/main" id="{735EF8A8-400E-459E-99FB-6C93B7C14219}"/>
              </a:ext>
            </a:extLst>
          </p:cNvPr>
          <p:cNvSpPr>
            <a:spLocks xmlns:a="http://schemas.openxmlformats.org/drawingml/2006/main" noGrp="1"/>
          </p:cNvSpPr>
          <p:nvPr/>
        </p:nvSpPr>
        <p:spPr>
          <a:xfrm xmlns:a="http://schemas.openxmlformats.org/drawingml/2006/main">
            <a:off x="723900" y="5334000"/>
            <a:ext cx="10191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75" b="0">
                <a:solidFill>
                  <a:srgbClr val="5F6877"/>
                </a:solidFill>
              </a:defRPr>
            </a:pPr>
            <a:r>
              <a:rPr sz="1575" b="0">
                <a:solidFill>
                  <a:srgbClr val="5F6877"/>
                </a:solidFill>
              </a:rPr>
              <a:t>Comprendre que la colonisation est une conquête et une domination, justifiée par certains républicains mais contestée par d’autres.</a:t>
            </a:r>
          </a:p>
        </p:txBody>
      </p:sp>
    </p:spTree>
    <p:extLst>
      <p:ext uri="{BB962C8B-B14F-4D97-AF65-F5344CB8AC3E}">
        <p14:creationId xmlns:p14="http://schemas.microsoft.com/office/powerpoint/2010/main" val="285020119"/>
      </p:ext>
    </p:extLst>
  </p:cSld>
</p:sld>
</file>

<file path=ppt/slides/slide2.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FD80B9D-D447-4687-A3B8-032DF73C8BCA}"/>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4884380B-5556-4049-922A-6E03EEAC635B}"/>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7FC16E6D-6BF0-417D-A166-8D5D92C71285}"/>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RÉCIT 1 · PREMIÈRE ENQUÊTE</a:t>
            </a:r>
          </a:p>
        </p:txBody>
      </p:sp>
      <p:sp>
        <p:nvSpPr>
          <p:cNvPr id="4" name="">
            <a:extLst xmlns:a="http://schemas.openxmlformats.org/drawingml/2006/main">
              <a:ext uri="{FF2B5EF4-FFF2-40B4-BE49-F238E27FC236}">
                <a16:creationId xmlns:a16="http://schemas.microsoft.com/office/drawing/2014/main" id="{1A9E74DD-729B-4E3F-BFBF-AFD338B8C45A}"/>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2</a:t>
            </a:r>
          </a:p>
        </p:txBody>
      </p:sp>
      <p:sp>
        <p:nvSpPr>
          <p:cNvPr id="5" name="">
            <a:extLst xmlns:a="http://schemas.openxmlformats.org/drawingml/2006/main">
              <a:ext uri="{FF2B5EF4-FFF2-40B4-BE49-F238E27FC236}">
                <a16:creationId xmlns:a16="http://schemas.microsoft.com/office/drawing/2014/main" id="{48C7A508-D495-4194-ACF5-ED804AA360A5}"/>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RÉCIT 1 · PREMIÈRE ENQUÊTE</a:t>
            </a:r>
          </a:p>
        </p:txBody>
      </p:sp>
      <p:sp>
        <p:nvSpPr>
          <p:cNvPr id="6" name="">
            <a:extLst xmlns:a="http://schemas.openxmlformats.org/drawingml/2006/main">
              <a:ext uri="{FF2B5EF4-FFF2-40B4-BE49-F238E27FC236}">
                <a16:creationId xmlns:a16="http://schemas.microsoft.com/office/drawing/2014/main" id="{B7765EE0-C65C-4D1C-9D01-05F21A7A1469}"/>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Écoute le récit : la réponse n’est pas encore donnée.</a:t>
            </a:r>
          </a:p>
        </p:txBody>
      </p:sp>
      <p:sp>
        <p:nvSpPr>
          <p:cNvPr id="7" name="">
            <a:extLst xmlns:a="http://schemas.openxmlformats.org/drawingml/2006/main">
              <a:ext uri="{FF2B5EF4-FFF2-40B4-BE49-F238E27FC236}">
                <a16:creationId xmlns:a16="http://schemas.microsoft.com/office/drawing/2014/main" id="{D2446583-1643-4CAD-91A8-D2A1405E90B1}"/>
              </a:ext>
            </a:extLst>
          </p:cNvPr>
          <p:cNvSpPr>
            <a:spLocks xmlns:a="http://schemas.openxmlformats.org/drawingml/2006/main" noGrp="1"/>
          </p:cNvSpPr>
          <p:nvPr/>
        </p:nvSpPr>
        <p:spPr>
          <a:xfrm xmlns:a="http://schemas.openxmlformats.org/drawingml/2006/main">
            <a:off x="552450" y="1762125"/>
            <a:ext cx="11068050" cy="314325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659E65F9-D84C-4CB6-AE9A-74256D370962}"/>
              </a:ext>
            </a:extLst>
          </p:cNvPr>
          <p:cNvSpPr>
            <a:spLocks xmlns:a="http://schemas.openxmlformats.org/drawingml/2006/main" noGrp="1"/>
          </p:cNvSpPr>
          <p:nvPr/>
        </p:nvSpPr>
        <p:spPr>
          <a:xfrm xmlns:a="http://schemas.openxmlformats.org/drawingml/2006/main">
            <a:off x="876300" y="2095500"/>
            <a:ext cx="1038225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8000"/>
              </a:lnSpc>
              <a:buNone/>
              <a:defRPr sz="2025" b="0">
                <a:solidFill>
                  <a:srgbClr val="172033"/>
                </a:solidFill>
              </a:defRPr>
            </a:pPr>
            <a:r>
              <a:rPr sz="2025" b="0">
                <a:solidFill>
                  <a:srgbClr val="172033"/>
                </a:solidFill>
              </a:rPr>
              <a:t>Au moment où la République cherche à unir les Français, ses dirigeants veulent aussi rendre la France plus puissante dans le monde. À partir des années 1880, soldats, administrateurs et commerçants français interviennent dans des territoires de plus en plus nombreux et éloignés. Sur les cartes scolaires, ces territoires prennent la même couleur que la France. Pourtant, ils sont habités par des peuples qui ont leurs langues, leurs autorités et leur histoire.</a:t>
            </a:r>
          </a:p>
        </p:txBody>
      </p:sp>
      <p:sp>
        <p:nvSpPr>
          <p:cNvPr id="9" name="">
            <a:extLst xmlns:a="http://schemas.openxmlformats.org/drawingml/2006/main">
              <a:ext uri="{FF2B5EF4-FFF2-40B4-BE49-F238E27FC236}">
                <a16:creationId xmlns:a16="http://schemas.microsoft.com/office/drawing/2014/main" id="{F05748B7-C2D2-47D9-A92B-1AAC81CEC03B}"/>
              </a:ext>
            </a:extLst>
          </p:cNvPr>
          <p:cNvSpPr>
            <a:spLocks xmlns:a="http://schemas.openxmlformats.org/drawingml/2006/main" noGrp="1"/>
          </p:cNvSpPr>
          <p:nvPr/>
        </p:nvSpPr>
        <p:spPr>
          <a:xfrm xmlns:a="http://schemas.openxmlformats.org/drawingml/2006/main">
            <a:off x="1333500" y="5219700"/>
            <a:ext cx="9525000" cy="1066800"/>
          </a:xfrm>
          <a:prstGeom xmlns:a="http://schemas.openxmlformats.org/drawingml/2006/main" prst="roundRect">
            <a:avLst>
              <a:gd name="adj" fmla="val 10714"/>
            </a:avLst>
          </a:prstGeom>
          <a:solidFill xmlns:a="http://schemas.openxmlformats.org/drawingml/2006/main">
            <a:srgbClr val="FFF5F5"/>
          </a:solidFill>
          <a:ln xmlns:a="http://schemas.openxmlformats.org/drawingml/2006/main" w="9525">
            <a:solidFill>
              <a:srgbClr val="E3A5A5"/>
            </a:solidFill>
            <a:prstDash val="solid"/>
          </a:ln>
        </p:spPr>
      </p:sp>
      <p:sp>
        <p:nvSpPr>
          <p:cNvPr id="10" name="">
            <a:extLst xmlns:a="http://schemas.openxmlformats.org/drawingml/2006/main">
              <a:ext uri="{FF2B5EF4-FFF2-40B4-BE49-F238E27FC236}">
                <a16:creationId xmlns:a16="http://schemas.microsoft.com/office/drawing/2014/main" id="{4E8A4E9E-BBE7-4850-A63B-43010EA68F4E}"/>
              </a:ext>
            </a:extLst>
          </p:cNvPr>
          <p:cNvSpPr>
            <a:spLocks xmlns:a="http://schemas.openxmlformats.org/drawingml/2006/main" noGrp="1"/>
          </p:cNvSpPr>
          <p:nvPr/>
        </p:nvSpPr>
        <p:spPr>
          <a:xfrm xmlns:a="http://schemas.openxmlformats.org/drawingml/2006/main">
            <a:off x="1666875" y="5448300"/>
            <a:ext cx="8858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85034"/>
          </a:bodyPr>
          <a:lstStyle xmlns:a="http://schemas.openxmlformats.org/drawingml/2006/main"/>
          <a:p xmlns:a="http://schemas.openxmlformats.org/drawingml/2006/main">
            <a:pPr algn="ctr">
              <a:lnSpc>
                <a:spcPct val="112000"/>
              </a:lnSpc>
              <a:buNone/>
              <a:defRPr sz="2100" b="1">
                <a:solidFill>
                  <a:srgbClr val="C53030"/>
                </a:solidFill>
              </a:defRPr>
            </a:pPr>
            <a:r>
              <a:rPr sz="2100" b="1">
                <a:solidFill>
                  <a:srgbClr val="C53030"/>
                </a:solidFill>
              </a:rPr>
              <a:t>👉 Que signifie réellement la même couleur sur la France et sur des territoires très éloignés ?</a:t>
            </a:r>
          </a:p>
        </p:txBody>
      </p:sp>
    </p:spTree>
    <p:extLst>
      <p:ext uri="{BB962C8B-B14F-4D97-AF65-F5344CB8AC3E}">
        <p14:creationId xmlns:p14="http://schemas.microsoft.com/office/powerpoint/2010/main" val="349446398"/>
      </p:ext>
    </p:extLst>
  </p:cSld>
</p:sld>
</file>

<file path=ppt/slides/slide3.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6984181-ED1B-41DF-AB53-D62B923FD23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A78D6D6A-8392-466A-B9F1-5324DC203922}"/>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3048CA7F-9E5F-4215-B317-A07982251257}"/>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1</a:t>
            </a:r>
          </a:p>
        </p:txBody>
      </p:sp>
      <p:sp>
        <p:nvSpPr>
          <p:cNvPr id="4" name="">
            <a:extLst xmlns:a="http://schemas.openxmlformats.org/drawingml/2006/main">
              <a:ext uri="{FF2B5EF4-FFF2-40B4-BE49-F238E27FC236}">
                <a16:creationId xmlns:a16="http://schemas.microsoft.com/office/drawing/2014/main" id="{56DD2080-FC79-4D07-BCC3-3E7E32611939}"/>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3</a:t>
            </a:r>
          </a:p>
        </p:txBody>
      </p:sp>
      <p:sp>
        <p:nvSpPr>
          <p:cNvPr id="5" name="">
            <a:extLst xmlns:a="http://schemas.openxmlformats.org/drawingml/2006/main">
              <a:ext uri="{FF2B5EF4-FFF2-40B4-BE49-F238E27FC236}">
                <a16:creationId xmlns:a16="http://schemas.microsoft.com/office/drawing/2014/main" id="{01B35B59-831C-4C2C-8E8E-009DFCFDAC30}"/>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Document 1 — L’empire colonial français vers 1914</a:t>
            </a:r>
          </a:p>
        </p:txBody>
      </p:sp>
      <p:sp>
        <p:nvSpPr>
          <p:cNvPr id="6" name="">
            <a:extLst xmlns:a="http://schemas.openxmlformats.org/drawingml/2006/main">
              <a:ext uri="{FF2B5EF4-FFF2-40B4-BE49-F238E27FC236}">
                <a16:creationId xmlns:a16="http://schemas.microsoft.com/office/drawing/2014/main" id="{2CBE0A5D-CA99-46F8-ADC5-217F27E48B60}"/>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Carte de synthèse pédagogique, repères simplifiés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eb0119c627f473b"/>
          <a:stretch xmlns:a="http://schemas.openxmlformats.org/drawingml/2006/main"/>
        </p:blipFill>
        <p:spPr>
          <a:xfrm xmlns:a="http://schemas.openxmlformats.org/drawingml/2006/main">
            <a:off x="1143933" y="1619250"/>
            <a:ext cx="5179733" cy="35242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BB30365-301C-4635-A93E-C525BB839C1C}"/>
              </a:ext>
            </a:extLst>
          </p:cNvPr>
          <p:cNvSpPr>
            <a:spLocks xmlns:a="http://schemas.openxmlformats.org/drawingml/2006/main" noGrp="1"/>
          </p:cNvSpPr>
          <p:nvPr/>
        </p:nvSpPr>
        <p:spPr>
          <a:xfrm xmlns:a="http://schemas.openxmlformats.org/drawingml/2006/main">
            <a:off x="552450" y="5124450"/>
            <a:ext cx="6429375" cy="971550"/>
          </a:xfrm>
          <a:prstGeom xmlns:a="http://schemas.openxmlformats.org/drawingml/2006/main" prst="roundRect">
            <a:avLst>
              <a:gd name="adj" fmla="val 11765"/>
            </a:avLst>
          </a:prstGeom>
          <a:solidFill xmlns:a="http://schemas.openxmlformats.org/drawingml/2006/main">
            <a:srgbClr val="FFF1E8"/>
          </a:solidFill>
          <a:ln xmlns:a="http://schemas.openxmlformats.org/drawingml/2006/main" w="9525">
            <a:solidFill>
              <a:srgbClr val="EFC6B0"/>
            </a:solidFill>
            <a:prstDash val="solid"/>
          </a:ln>
        </p:spPr>
      </p:sp>
      <p:sp>
        <p:nvSpPr>
          <p:cNvPr id="9" name="">
            <a:extLst xmlns:a="http://schemas.openxmlformats.org/drawingml/2006/main">
              <a:ext uri="{FF2B5EF4-FFF2-40B4-BE49-F238E27FC236}">
                <a16:creationId xmlns:a16="http://schemas.microsoft.com/office/drawing/2014/main" id="{F2CA024E-B637-4879-9EE0-85FBADDF378E}"/>
              </a:ext>
            </a:extLst>
          </p:cNvPr>
          <p:cNvSpPr>
            <a:spLocks xmlns:a="http://schemas.openxmlformats.org/drawingml/2006/main" noGrp="1"/>
          </p:cNvSpPr>
          <p:nvPr/>
        </p:nvSpPr>
        <p:spPr>
          <a:xfrm xmlns:a="http://schemas.openxmlformats.org/drawingml/2006/main">
            <a:off x="723900" y="5248275"/>
            <a:ext cx="6096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04000"/>
              </a:lnSpc>
              <a:buNone/>
              <a:defRPr sz="1050" b="1">
                <a:solidFill>
                  <a:srgbClr val="172033"/>
                </a:solidFill>
              </a:defRPr>
            </a:pPr>
            <a:r>
              <a:rPr sz="1050" b="1">
                <a:solidFill>
                  <a:srgbClr val="172033"/>
                </a:solidFill>
              </a:rPr>
              <a:t>Repères : Afrique — Algérie, Tunisie, Sénégal, Congo, Madagascar. Asie — Indochine.</a:t>
            </a:r>
          </a:p>
          <a:p xmlns:a="http://schemas.openxmlformats.org/drawingml/2006/main">
            <a:pPr algn="l">
              <a:lnSpc>
                <a:spcPct val="104000"/>
              </a:lnSpc>
              <a:buNone/>
              <a:defRPr sz="1050" b="1">
                <a:solidFill>
                  <a:srgbClr val="172033"/>
                </a:solidFill>
              </a:defRPr>
            </a:pPr>
            <a:r>
              <a:rPr sz="1050" b="1">
                <a:solidFill>
                  <a:srgbClr val="172033"/>
                </a:solidFill>
              </a:rPr>
              <a:t>Une colonie est un territoire conquis et dominé par un État étranger.</a:t>
            </a:r>
          </a:p>
          <a:p xmlns:a="http://schemas.openxmlformats.org/drawingml/2006/main">
            <a:pPr algn="l">
              <a:lnSpc>
                <a:spcPct val="104000"/>
              </a:lnSpc>
              <a:buNone/>
              <a:defRPr sz="1050" b="1">
                <a:solidFill>
                  <a:srgbClr val="172033"/>
                </a:solidFill>
              </a:defRPr>
            </a:pPr>
            <a:r>
              <a:rPr sz="1050" b="1">
                <a:solidFill>
                  <a:srgbClr val="172033"/>
                </a:solidFill>
              </a:rPr>
              <a:t>Repère d’analyse : des territoires répartis sur plusieurs continents permettent à la France d’étendre son influence et sa puissance bien au-delà de l’Europe.</a:t>
            </a:r>
          </a:p>
        </p:txBody>
      </p:sp>
      <p:sp>
        <p:nvSpPr>
          <p:cNvPr id="10" name="">
            <a:extLst xmlns:a="http://schemas.openxmlformats.org/drawingml/2006/main">
              <a:ext uri="{FF2B5EF4-FFF2-40B4-BE49-F238E27FC236}">
                <a16:creationId xmlns:a16="http://schemas.microsoft.com/office/drawing/2014/main" id="{2E1AAE42-D63E-408A-8737-0CB115409E27}"/>
              </a:ext>
            </a:extLst>
          </p:cNvPr>
          <p:cNvSpPr>
            <a:spLocks xmlns:a="http://schemas.openxmlformats.org/drawingml/2006/main" noGrp="1"/>
          </p:cNvSpPr>
          <p:nvPr/>
        </p:nvSpPr>
        <p:spPr>
          <a:xfrm xmlns:a="http://schemas.openxmlformats.org/drawingml/2006/main">
            <a:off x="7429500" y="1638300"/>
            <a:ext cx="4191000" cy="4457700"/>
          </a:xfrm>
          <a:prstGeom xmlns:a="http://schemas.openxmlformats.org/drawingml/2006/main" prst="roundRect">
            <a:avLst>
              <a:gd name="adj" fmla="val 2727"/>
            </a:avLst>
          </a:prstGeom>
          <a:solidFill xmlns:a="http://schemas.openxmlformats.org/drawingml/2006/main">
            <a:srgbClr val="FFFFFF"/>
          </a:solidFill>
          <a:ln xmlns:a="http://schemas.openxmlformats.org/drawingml/2006/main" w="9525">
            <a:solidFill>
              <a:srgbClr val="EAD9CD"/>
            </a:solidFill>
            <a:prstDash val="solid"/>
          </a:ln>
        </p:spPr>
      </p:sp>
      <p:sp>
        <p:nvSpPr>
          <p:cNvPr id="11" name="">
            <a:extLst xmlns:a="http://schemas.openxmlformats.org/drawingml/2006/main">
              <a:ext uri="{FF2B5EF4-FFF2-40B4-BE49-F238E27FC236}">
                <a16:creationId xmlns:a16="http://schemas.microsoft.com/office/drawing/2014/main" id="{F2FAC42D-44AE-4575-9DF0-C9ADE3229207}"/>
              </a:ext>
            </a:extLst>
          </p:cNvPr>
          <p:cNvSpPr>
            <a:spLocks xmlns:a="http://schemas.openxmlformats.org/drawingml/2006/main" noGrp="1"/>
          </p:cNvSpPr>
          <p:nvPr/>
        </p:nvSpPr>
        <p:spPr>
          <a:xfrm xmlns:a="http://schemas.openxmlformats.org/drawingml/2006/main">
            <a:off x="7639050" y="1809750"/>
            <a:ext cx="3771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12" name="">
            <a:extLst xmlns:a="http://schemas.openxmlformats.org/drawingml/2006/main">
              <a:ext uri="{FF2B5EF4-FFF2-40B4-BE49-F238E27FC236}">
                <a16:creationId xmlns:a16="http://schemas.microsoft.com/office/drawing/2014/main" id="{77A7E41F-64ED-4105-9860-481D2F213301}"/>
              </a:ext>
            </a:extLst>
          </p:cNvPr>
          <p:cNvSpPr>
            <a:spLocks xmlns:a="http://schemas.openxmlformats.org/drawingml/2006/main" noGrp="1"/>
          </p:cNvSpPr>
          <p:nvPr/>
        </p:nvSpPr>
        <p:spPr>
          <a:xfrm xmlns:a="http://schemas.openxmlformats.org/drawingml/2006/main">
            <a:off x="7620000" y="2152650"/>
            <a:ext cx="3810000" cy="3790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425" b="0">
                <a:solidFill>
                  <a:srgbClr val="172033"/>
                </a:solidFill>
              </a:defRPr>
            </a:pPr>
            <a:r>
              <a:rPr sz="1425" b="0">
                <a:solidFill>
                  <a:srgbClr val="172033"/>
                </a:solidFill>
              </a:rPr>
              <a:t>1. Sur quels deux continents se situent surtout les territoires colorés ?</a:t>
            </a:r>
          </a:p>
          <a:p xmlns:a="http://schemas.openxmlformats.org/drawingml/2006/main">
            <a:r>
              <a:t/>
            </a:r>
          </a:p>
          <a:p xmlns:a="http://schemas.openxmlformats.org/drawingml/2006/main">
            <a:pPr algn="l">
              <a:lnSpc>
                <a:spcPct val="112000"/>
              </a:lnSpc>
              <a:buNone/>
              <a:defRPr sz="1425" b="0">
                <a:solidFill>
                  <a:srgbClr val="172033"/>
                </a:solidFill>
              </a:defRPr>
            </a:pPr>
            <a:r>
              <a:rPr sz="1425" b="0">
                <a:solidFill>
                  <a:srgbClr val="172033"/>
                </a:solidFill>
              </a:rPr>
              <a:t>2. Relève dans la légende trois exemples situés en Afrique et un exemple situé en Asie.</a:t>
            </a:r>
          </a:p>
          <a:p xmlns:a="http://schemas.openxmlformats.org/drawingml/2006/main">
            <a:r>
              <a:t/>
            </a:r>
          </a:p>
          <a:p xmlns:a="http://schemas.openxmlformats.org/drawingml/2006/main">
            <a:pPr algn="l">
              <a:lnSpc>
                <a:spcPct val="112000"/>
              </a:lnSpc>
              <a:buNone/>
              <a:defRPr sz="1425" b="0">
                <a:solidFill>
                  <a:srgbClr val="172033"/>
                </a:solidFill>
              </a:defRPr>
            </a:pPr>
            <a:r>
              <a:rPr sz="1425" b="0">
                <a:solidFill>
                  <a:srgbClr val="172033"/>
                </a:solidFill>
              </a:rPr>
              <a:t>3. Que montre la dispersion des territoires colorés sur la puissance recherchée par la France ?</a:t>
            </a:r>
          </a:p>
          <a:p xmlns:a="http://schemas.openxmlformats.org/drawingml/2006/main">
            <a:r>
              <a:t/>
            </a:r>
          </a:p>
          <a:p xmlns:a="http://schemas.openxmlformats.org/drawingml/2006/main">
            <a:pPr algn="l">
              <a:lnSpc>
                <a:spcPct val="112000"/>
              </a:lnSpc>
              <a:buNone/>
              <a:defRPr sz="1425" b="0">
                <a:solidFill>
                  <a:srgbClr val="172033"/>
                </a:solidFill>
              </a:defRPr>
            </a:pPr>
            <a:r>
              <a:rPr sz="1425" b="0">
                <a:solidFill>
                  <a:srgbClr val="172033"/>
                </a:solidFill>
              </a:rPr>
              <a:t>4. À l’aide de l’encadré de définition, explique en une phrase ce qu’est une colonie.</a:t>
            </a:r>
          </a:p>
        </p:txBody>
      </p:sp>
    </p:spTree>
    <p:extLst>
      <p:ext uri="{BB962C8B-B14F-4D97-AF65-F5344CB8AC3E}">
        <p14:creationId xmlns:p14="http://schemas.microsoft.com/office/powerpoint/2010/main" val="1025387270"/>
      </p:ext>
    </p:extLst>
  </p:cSld>
</p:sld>
</file>

<file path=ppt/slides/slide4.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AE9C154-CEF0-42AB-AD96-A1D2F9449491}"/>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DEF8B866-6558-4766-A515-3BBDCE606FF3}"/>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EC9925D3-9A6E-4FDE-8913-44981482A7DE}"/>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 · RELANCE</a:t>
            </a:r>
          </a:p>
        </p:txBody>
      </p:sp>
      <p:sp>
        <p:nvSpPr>
          <p:cNvPr id="4" name="">
            <a:extLst xmlns:a="http://schemas.openxmlformats.org/drawingml/2006/main">
              <a:ext uri="{FF2B5EF4-FFF2-40B4-BE49-F238E27FC236}">
                <a16:creationId xmlns:a16="http://schemas.microsoft.com/office/drawing/2014/main" id="{C1671494-FE7F-4C83-AD8E-A61FEA82CB2F}"/>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4</a:t>
            </a:r>
          </a:p>
        </p:txBody>
      </p:sp>
      <p:sp>
        <p:nvSpPr>
          <p:cNvPr id="5" name="">
            <a:extLst xmlns:a="http://schemas.openxmlformats.org/drawingml/2006/main">
              <a:ext uri="{FF2B5EF4-FFF2-40B4-BE49-F238E27FC236}">
                <a16:creationId xmlns:a16="http://schemas.microsoft.com/office/drawing/2014/main" id="{6F290D81-C5CF-4E6F-B4CD-1FECFC8669BE}"/>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 le document 1</a:t>
            </a:r>
          </a:p>
        </p:txBody>
      </p:sp>
      <p:sp>
        <p:nvSpPr>
          <p:cNvPr id="6" name="">
            <a:extLst xmlns:a="http://schemas.openxmlformats.org/drawingml/2006/main">
              <a:ext uri="{FF2B5EF4-FFF2-40B4-BE49-F238E27FC236}">
                <a16:creationId xmlns:a16="http://schemas.microsoft.com/office/drawing/2014/main" id="{DC1C4045-C9F7-455B-9B89-10B33B9BD535}"/>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La preuve ferme la première enquête ; le récit peut reprendre.</a:t>
            </a:r>
          </a:p>
        </p:txBody>
      </p:sp>
      <p:sp>
        <p:nvSpPr>
          <p:cNvPr id="7" name="">
            <a:extLst xmlns:a="http://schemas.openxmlformats.org/drawingml/2006/main">
              <a:ext uri="{FF2B5EF4-FFF2-40B4-BE49-F238E27FC236}">
                <a16:creationId xmlns:a16="http://schemas.microsoft.com/office/drawing/2014/main" id="{FDB3D746-633F-4383-9302-4790CD30ED15}"/>
              </a:ext>
            </a:extLst>
          </p:cNvPr>
          <p:cNvSpPr>
            <a:spLocks xmlns:a="http://schemas.openxmlformats.org/drawingml/2006/main" noGrp="1"/>
          </p:cNvSpPr>
          <p:nvPr/>
        </p:nvSpPr>
        <p:spPr>
          <a:xfrm xmlns:a="http://schemas.openxmlformats.org/drawingml/2006/main">
            <a:off x="457200" y="1714500"/>
            <a:ext cx="5715000" cy="4514850"/>
          </a:xfrm>
          <a:prstGeom xmlns:a="http://schemas.openxmlformats.org/drawingml/2006/main" prst="roundRect">
            <a:avLst>
              <a:gd name="adj" fmla="val 2532"/>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EEE4CE44-622F-46BE-BEDA-43560A3E6AD7}"/>
              </a:ext>
            </a:extLst>
          </p:cNvPr>
          <p:cNvSpPr>
            <a:spLocks xmlns:a="http://schemas.openxmlformats.org/drawingml/2006/main" noGrp="1"/>
          </p:cNvSpPr>
          <p:nvPr/>
        </p:nvSpPr>
        <p:spPr>
          <a:xfrm xmlns:a="http://schemas.openxmlformats.org/drawingml/2006/main">
            <a:off x="666750" y="1885950"/>
            <a:ext cx="5295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50BFA8CC-C5AC-419E-9F55-22741E1341C6}"/>
              </a:ext>
            </a:extLst>
          </p:cNvPr>
          <p:cNvSpPr>
            <a:spLocks xmlns:a="http://schemas.openxmlformats.org/drawingml/2006/main" noGrp="1"/>
          </p:cNvSpPr>
          <p:nvPr/>
        </p:nvSpPr>
        <p:spPr>
          <a:xfrm xmlns:a="http://schemas.openxmlformats.org/drawingml/2006/main">
            <a:off x="647700" y="2228850"/>
            <a:ext cx="5334000" cy="3848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350" b="0">
                <a:solidFill>
                  <a:srgbClr val="172033"/>
                </a:solidFill>
              </a:defRPr>
            </a:pPr>
            <a:r>
              <a:rPr sz="1350" b="0">
                <a:solidFill>
                  <a:srgbClr val="172033"/>
                </a:solidFill>
              </a:rPr>
              <a:t>1. Ils se situent surtout en Afrique et en Asie.</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2. Afrique : réponses possibles, Algérie, Tunisie, Sénégal, Congo, Madagascar ; Asie : Indochine.</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3. La France cherche à étendre son influence et sa puissance bien au-delà de l’Europe.</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4. Une colonie est un territoire conquis et dominé par un État étranger qui y impose son pouvoir.</a:t>
            </a:r>
          </a:p>
        </p:txBody>
      </p:sp>
      <p:sp>
        <p:nvSpPr>
          <p:cNvPr id="10" name="">
            <a:extLst xmlns:a="http://schemas.openxmlformats.org/drawingml/2006/main">
              <a:ext uri="{FF2B5EF4-FFF2-40B4-BE49-F238E27FC236}">
                <a16:creationId xmlns:a16="http://schemas.microsoft.com/office/drawing/2014/main" id="{6557781A-E1DB-451B-830B-3C9F297D0E4A}"/>
              </a:ext>
            </a:extLst>
          </p:cNvPr>
          <p:cNvSpPr>
            <a:spLocks xmlns:a="http://schemas.openxmlformats.org/drawingml/2006/main" noGrp="1"/>
          </p:cNvSpPr>
          <p:nvPr/>
        </p:nvSpPr>
        <p:spPr>
          <a:xfrm xmlns:a="http://schemas.openxmlformats.org/drawingml/2006/main">
            <a:off x="6429375" y="1714500"/>
            <a:ext cx="5191125" cy="3000375"/>
          </a:xfrm>
          <a:prstGeom xmlns:a="http://schemas.openxmlformats.org/drawingml/2006/main" prst="roundRect">
            <a:avLst>
              <a:gd name="adj" fmla="val 3810"/>
            </a:avLst>
          </a:prstGeom>
          <a:solidFill xmlns:a="http://schemas.openxmlformats.org/drawingml/2006/main">
            <a:srgbClr val="FFFFFF"/>
          </a:solidFill>
          <a:ln xmlns:a="http://schemas.openxmlformats.org/drawingml/2006/main" w="9525">
            <a:solidFill>
              <a:srgbClr val="EAD9CD"/>
            </a:solidFill>
            <a:prstDash val="solid"/>
          </a:ln>
        </p:spPr>
      </p:sp>
      <p:sp>
        <p:nvSpPr>
          <p:cNvPr id="11" name="">
            <a:extLst xmlns:a="http://schemas.openxmlformats.org/drawingml/2006/main">
              <a:ext uri="{FF2B5EF4-FFF2-40B4-BE49-F238E27FC236}">
                <a16:creationId xmlns:a16="http://schemas.microsoft.com/office/drawing/2014/main" id="{999135D8-33D6-4ADE-B7A6-0C127FF48CEE}"/>
              </a:ext>
            </a:extLst>
          </p:cNvPr>
          <p:cNvSpPr>
            <a:spLocks xmlns:a="http://schemas.openxmlformats.org/drawingml/2006/main" noGrp="1"/>
          </p:cNvSpPr>
          <p:nvPr/>
        </p:nvSpPr>
        <p:spPr>
          <a:xfrm xmlns:a="http://schemas.openxmlformats.org/drawingml/2006/main">
            <a:off x="6696075" y="1952625"/>
            <a:ext cx="457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206"/>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SUITE DU RÉCIT</a:t>
            </a:r>
          </a:p>
        </p:txBody>
      </p:sp>
      <p:sp>
        <p:nvSpPr>
          <p:cNvPr id="12" name="">
            <a:extLst xmlns:a="http://schemas.openxmlformats.org/drawingml/2006/main">
              <a:ext uri="{FF2B5EF4-FFF2-40B4-BE49-F238E27FC236}">
                <a16:creationId xmlns:a16="http://schemas.microsoft.com/office/drawing/2014/main" id="{F0C614CC-CD9C-419A-829A-03689FA75DBB}"/>
              </a:ext>
            </a:extLst>
          </p:cNvPr>
          <p:cNvSpPr>
            <a:spLocks xmlns:a="http://schemas.openxmlformats.org/drawingml/2006/main" noGrp="1"/>
          </p:cNvSpPr>
          <p:nvPr/>
        </p:nvSpPr>
        <p:spPr>
          <a:xfrm xmlns:a="http://schemas.openxmlformats.org/drawingml/2006/main">
            <a:off x="6696075" y="2324100"/>
            <a:ext cx="457200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7902"/>
          </a:bodyPr>
          <a:lstStyle xmlns:a="http://schemas.openxmlformats.org/drawingml/2006/main"/>
          <a:p xmlns:a="http://schemas.openxmlformats.org/drawingml/2006/main">
            <a:pPr algn="l">
              <a:lnSpc>
                <a:spcPct val="114000"/>
              </a:lnSpc>
              <a:buNone/>
              <a:defRPr sz="1575" b="0">
                <a:solidFill>
                  <a:srgbClr val="172033"/>
                </a:solidFill>
              </a:defRPr>
            </a:pPr>
            <a:r>
              <a:rPr sz="1575" b="0">
                <a:solidFill>
                  <a:srgbClr val="172033"/>
                </a:solidFill>
              </a:rPr>
              <a:t>À la Chambre des députés, la colonisation provoque un débat très vif. Le 28 juillet 1885, Jules Ferry monte à la tribune pour défendre cette politique. Trois jours plus tard, Georges Clemenceau lui répond. Les deux hommes sont républicains, mais leurs discours emploient des arguments et des mots très différents. Avant de savoir s’ils partagent la même idée de la République, il faut lire précisément ce que chacun affirme.</a:t>
            </a:r>
          </a:p>
        </p:txBody>
      </p:sp>
      <p:sp>
        <p:nvSpPr>
          <p:cNvPr id="13" name="">
            <a:extLst xmlns:a="http://schemas.openxmlformats.org/drawingml/2006/main">
              <a:ext uri="{FF2B5EF4-FFF2-40B4-BE49-F238E27FC236}">
                <a16:creationId xmlns:a16="http://schemas.microsoft.com/office/drawing/2014/main" id="{02290F50-7686-4ED8-A606-815D3ED1B77B}"/>
              </a:ext>
            </a:extLst>
          </p:cNvPr>
          <p:cNvSpPr>
            <a:spLocks xmlns:a="http://schemas.openxmlformats.org/drawingml/2006/main" noGrp="1"/>
          </p:cNvSpPr>
          <p:nvPr/>
        </p:nvSpPr>
        <p:spPr>
          <a:xfrm xmlns:a="http://schemas.openxmlformats.org/drawingml/2006/main">
            <a:off x="6429375" y="4953000"/>
            <a:ext cx="5191125" cy="1276350"/>
          </a:xfrm>
          <a:prstGeom xmlns:a="http://schemas.openxmlformats.org/drawingml/2006/main" prst="roundRect">
            <a:avLst>
              <a:gd name="adj" fmla="val 8955"/>
            </a:avLst>
          </a:prstGeom>
          <a:solidFill xmlns:a="http://schemas.openxmlformats.org/drawingml/2006/main">
            <a:srgbClr val="FFF5F5"/>
          </a:solidFill>
          <a:ln xmlns:a="http://schemas.openxmlformats.org/drawingml/2006/main" w="9525">
            <a:solidFill>
              <a:srgbClr val="E3A5A5"/>
            </a:solidFill>
            <a:prstDash val="solid"/>
          </a:ln>
        </p:spPr>
      </p:sp>
      <p:sp>
        <p:nvSpPr>
          <p:cNvPr id="14" name="">
            <a:extLst xmlns:a="http://schemas.openxmlformats.org/drawingml/2006/main">
              <a:ext uri="{FF2B5EF4-FFF2-40B4-BE49-F238E27FC236}">
                <a16:creationId xmlns:a16="http://schemas.microsoft.com/office/drawing/2014/main" id="{20ADB47E-35B2-4A6E-9B78-95F820A2DFEB}"/>
              </a:ext>
            </a:extLst>
          </p:cNvPr>
          <p:cNvSpPr>
            <a:spLocks xmlns:a="http://schemas.openxmlformats.org/drawingml/2006/main" noGrp="1"/>
          </p:cNvSpPr>
          <p:nvPr/>
        </p:nvSpPr>
        <p:spPr>
          <a:xfrm xmlns:a="http://schemas.openxmlformats.org/drawingml/2006/main">
            <a:off x="6696075" y="5191125"/>
            <a:ext cx="46672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100000"/>
          </a:bodyPr>
          <a:lstStyle xmlns:a="http://schemas.openxmlformats.org/drawingml/2006/main"/>
          <a:p xmlns:a="http://schemas.openxmlformats.org/drawingml/2006/main">
            <a:pPr algn="ctr">
              <a:lnSpc>
                <a:spcPct val="112000"/>
              </a:lnSpc>
              <a:buNone/>
              <a:defRPr sz="1800" b="1">
                <a:solidFill>
                  <a:srgbClr val="C53030"/>
                </a:solidFill>
              </a:defRPr>
            </a:pPr>
            <a:r>
              <a:rPr sz="1800" b="1">
                <a:solidFill>
                  <a:srgbClr val="C53030"/>
                </a:solidFill>
              </a:rPr>
              <a:t>👉 Tous les républicains considèrent-ils la conquête coloniale comme juste ?</a:t>
            </a:r>
          </a:p>
        </p:txBody>
      </p:sp>
    </p:spTree>
    <p:extLst>
      <p:ext uri="{BB962C8B-B14F-4D97-AF65-F5344CB8AC3E}">
        <p14:creationId xmlns:p14="http://schemas.microsoft.com/office/powerpoint/2010/main" val="721706245"/>
      </p:ext>
    </p:extLst>
  </p:cSld>
</p:sld>
</file>

<file path=ppt/slides/slide5.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D191A03-B12D-4A54-80D2-25DAD59B3FB4}"/>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425FEBC2-73C8-411D-92E6-972F5211C452}"/>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1FD3C9F4-43C3-48D8-B7BB-D410680E7515}"/>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2</a:t>
            </a:r>
          </a:p>
        </p:txBody>
      </p:sp>
      <p:sp>
        <p:nvSpPr>
          <p:cNvPr id="4" name="">
            <a:extLst xmlns:a="http://schemas.openxmlformats.org/drawingml/2006/main">
              <a:ext uri="{FF2B5EF4-FFF2-40B4-BE49-F238E27FC236}">
                <a16:creationId xmlns:a16="http://schemas.microsoft.com/office/drawing/2014/main" id="{12E3553B-1FA0-4606-BC44-1B184893FB6B}"/>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5</a:t>
            </a:r>
          </a:p>
        </p:txBody>
      </p:sp>
      <p:sp>
        <p:nvSpPr>
          <p:cNvPr id="5" name="">
            <a:extLst xmlns:a="http://schemas.openxmlformats.org/drawingml/2006/main">
              <a:ext uri="{FF2B5EF4-FFF2-40B4-BE49-F238E27FC236}">
                <a16:creationId xmlns:a16="http://schemas.microsoft.com/office/drawing/2014/main" id="{C68B32AC-9469-4A69-991D-D4F6D676E334}"/>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250" b="1">
                <a:solidFill>
                  <a:srgbClr val="172033"/>
                </a:solidFill>
              </a:defRPr>
            </a:pPr>
            <a:r>
              <a:rPr sz="2250" b="1">
                <a:solidFill>
                  <a:srgbClr val="172033"/>
                </a:solidFill>
              </a:rPr>
              <a:t>Document 2 — Deux républicains s’opposent sur la colonisation en 1885</a:t>
            </a:r>
          </a:p>
        </p:txBody>
      </p:sp>
      <p:sp>
        <p:nvSpPr>
          <p:cNvPr id="6" name="">
            <a:extLst xmlns:a="http://schemas.openxmlformats.org/drawingml/2006/main">
              <a:ext uri="{FF2B5EF4-FFF2-40B4-BE49-F238E27FC236}">
                <a16:creationId xmlns:a16="http://schemas.microsoft.com/office/drawing/2014/main" id="{AF1638B7-A412-4998-9290-9AF8277B26A7}"/>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Extraits de discours à la Chambre des députés</a:t>
            </a:r>
          </a:p>
        </p:txBody>
      </p:sp>
      <p:sp>
        <p:nvSpPr>
          <p:cNvPr id="7" name="">
            <a:extLst xmlns:a="http://schemas.openxmlformats.org/drawingml/2006/main">
              <a:ext uri="{FF2B5EF4-FFF2-40B4-BE49-F238E27FC236}">
                <a16:creationId xmlns:a16="http://schemas.microsoft.com/office/drawing/2014/main" id="{F4AA983D-FF45-4A9A-8593-3E686EDC0BFF}"/>
              </a:ext>
            </a:extLst>
          </p:cNvPr>
          <p:cNvSpPr>
            <a:spLocks xmlns:a="http://schemas.openxmlformats.org/drawingml/2006/main" noGrp="1"/>
          </p:cNvSpPr>
          <p:nvPr/>
        </p:nvSpPr>
        <p:spPr>
          <a:xfrm xmlns:a="http://schemas.openxmlformats.org/drawingml/2006/main">
            <a:off x="457200" y="1657350"/>
            <a:ext cx="6572250" cy="1619250"/>
          </a:xfrm>
          <a:prstGeom xmlns:a="http://schemas.openxmlformats.org/drawingml/2006/main" prst="roundRect">
            <a:avLst>
              <a:gd name="adj" fmla="val 7059"/>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563A05CD-84F5-4A53-9404-A85944FF8FD3}"/>
              </a:ext>
            </a:extLst>
          </p:cNvPr>
          <p:cNvSpPr>
            <a:spLocks xmlns:a="http://schemas.openxmlformats.org/drawingml/2006/main" noGrp="1"/>
          </p:cNvSpPr>
          <p:nvPr/>
        </p:nvSpPr>
        <p:spPr>
          <a:xfrm xmlns:a="http://schemas.openxmlformats.org/drawingml/2006/main">
            <a:off x="685800" y="184785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206"/>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TEXTE A · JULES FERRY · 28 JUILLET 1885</a:t>
            </a:r>
          </a:p>
        </p:txBody>
      </p:sp>
      <p:sp>
        <p:nvSpPr>
          <p:cNvPr id="9" name="">
            <a:extLst xmlns:a="http://schemas.openxmlformats.org/drawingml/2006/main">
              <a:ext uri="{FF2B5EF4-FFF2-40B4-BE49-F238E27FC236}">
                <a16:creationId xmlns:a16="http://schemas.microsoft.com/office/drawing/2014/main" id="{2E69D5E5-909C-4C11-B449-21C88383F96A}"/>
              </a:ext>
            </a:extLst>
          </p:cNvPr>
          <p:cNvSpPr>
            <a:spLocks xmlns:a="http://schemas.openxmlformats.org/drawingml/2006/main" noGrp="1"/>
          </p:cNvSpPr>
          <p:nvPr/>
        </p:nvSpPr>
        <p:spPr>
          <a:xfrm xmlns:a="http://schemas.openxmlformats.org/drawingml/2006/main">
            <a:off x="685800" y="2190750"/>
            <a:ext cx="6000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3006"/>
          </a:bodyPr>
          <a:lstStyle xmlns:a="http://schemas.openxmlformats.org/drawingml/2006/main"/>
          <a:p xmlns:a="http://schemas.openxmlformats.org/drawingml/2006/main">
            <a:pPr algn="l">
              <a:lnSpc>
                <a:spcPct val="112000"/>
              </a:lnSpc>
              <a:buNone/>
              <a:defRPr sz="1350" b="0">
                <a:solidFill>
                  <a:srgbClr val="172033"/>
                </a:solidFill>
              </a:defRPr>
            </a:pPr>
            <a:r>
              <a:rPr sz="1350" b="0">
                <a:solidFill>
                  <a:srgbClr val="172033"/>
                </a:solidFill>
              </a:rPr>
              <a:t>« La politique coloniale […] se rattache à trois ordres d’idées : à des idées économiques, à des idées de civilisation […] et à des idées d’ordre politique et patriotique. » Il affirme ensuite une prétendue hiérarchie entre des « races supérieures » et des « races inférieures ».</a:t>
            </a:r>
          </a:p>
        </p:txBody>
      </p:sp>
      <p:sp>
        <p:nvSpPr>
          <p:cNvPr id="10" name="">
            <a:extLst xmlns:a="http://schemas.openxmlformats.org/drawingml/2006/main">
              <a:ext uri="{FF2B5EF4-FFF2-40B4-BE49-F238E27FC236}">
                <a16:creationId xmlns:a16="http://schemas.microsoft.com/office/drawing/2014/main" id="{09803DFA-3E89-4482-B46E-604350D544E6}"/>
              </a:ext>
            </a:extLst>
          </p:cNvPr>
          <p:cNvSpPr>
            <a:spLocks xmlns:a="http://schemas.openxmlformats.org/drawingml/2006/main" noGrp="1"/>
          </p:cNvSpPr>
          <p:nvPr/>
        </p:nvSpPr>
        <p:spPr>
          <a:xfrm xmlns:a="http://schemas.openxmlformats.org/drawingml/2006/main">
            <a:off x="457200" y="3448050"/>
            <a:ext cx="6572250" cy="1409700"/>
          </a:xfrm>
          <a:prstGeom xmlns:a="http://schemas.openxmlformats.org/drawingml/2006/main" prst="roundRect">
            <a:avLst>
              <a:gd name="adj" fmla="val 8108"/>
            </a:avLst>
          </a:prstGeom>
          <a:solidFill xmlns:a="http://schemas.openxmlformats.org/drawingml/2006/main">
            <a:srgbClr val="FFFFFF"/>
          </a:solidFill>
          <a:ln xmlns:a="http://schemas.openxmlformats.org/drawingml/2006/main" w="9525">
            <a:solidFill>
              <a:srgbClr val="EAD9CD"/>
            </a:solidFill>
            <a:prstDash val="solid"/>
          </a:ln>
        </p:spPr>
      </p:sp>
      <p:sp>
        <p:nvSpPr>
          <p:cNvPr id="11" name="">
            <a:extLst xmlns:a="http://schemas.openxmlformats.org/drawingml/2006/main">
              <a:ext uri="{FF2B5EF4-FFF2-40B4-BE49-F238E27FC236}">
                <a16:creationId xmlns:a16="http://schemas.microsoft.com/office/drawing/2014/main" id="{24F66596-537A-493C-A4C2-4511018DB551}"/>
              </a:ext>
            </a:extLst>
          </p:cNvPr>
          <p:cNvSpPr>
            <a:spLocks xmlns:a="http://schemas.openxmlformats.org/drawingml/2006/main" noGrp="1"/>
          </p:cNvSpPr>
          <p:nvPr/>
        </p:nvSpPr>
        <p:spPr>
          <a:xfrm xmlns:a="http://schemas.openxmlformats.org/drawingml/2006/main">
            <a:off x="685800" y="3638550"/>
            <a:ext cx="590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206"/>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TEXTE B · GEORGES CLEMENCEAU · 31 JUILLET 1885</a:t>
            </a:r>
          </a:p>
        </p:txBody>
      </p:sp>
      <p:sp>
        <p:nvSpPr>
          <p:cNvPr id="12" name="">
            <a:extLst xmlns:a="http://schemas.openxmlformats.org/drawingml/2006/main">
              <a:ext uri="{FF2B5EF4-FFF2-40B4-BE49-F238E27FC236}">
                <a16:creationId xmlns:a16="http://schemas.microsoft.com/office/drawing/2014/main" id="{BA60974C-5629-4A09-8B2D-6360143580AF}"/>
              </a:ext>
            </a:extLst>
          </p:cNvPr>
          <p:cNvSpPr>
            <a:spLocks xmlns:a="http://schemas.openxmlformats.org/drawingml/2006/main" noGrp="1"/>
          </p:cNvSpPr>
          <p:nvPr/>
        </p:nvSpPr>
        <p:spPr>
          <a:xfrm xmlns:a="http://schemas.openxmlformats.org/drawingml/2006/main">
            <a:off x="685800" y="4000500"/>
            <a:ext cx="6000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75" b="1">
                <a:solidFill>
                  <a:srgbClr val="172033"/>
                </a:solidFill>
              </a:defRPr>
            </a:pPr>
            <a:r>
              <a:rPr sz="1575" b="1">
                <a:solidFill>
                  <a:srgbClr val="172033"/>
                </a:solidFill>
              </a:rPr>
              <a:t>« Races supérieures ! Races inférieures ! c’est bientôt dit ! » Il dénonce « la primauté de la force sur le droit ».</a:t>
            </a:r>
          </a:p>
        </p:txBody>
      </p:sp>
      <p:sp>
        <p:nvSpPr>
          <p:cNvPr id="13" name="">
            <a:extLst xmlns:a="http://schemas.openxmlformats.org/drawingml/2006/main">
              <a:ext uri="{FF2B5EF4-FFF2-40B4-BE49-F238E27FC236}">
                <a16:creationId xmlns:a16="http://schemas.microsoft.com/office/drawing/2014/main" id="{80D542AC-A4FC-4BA9-A47A-D7EE1C90BF8E}"/>
              </a:ext>
            </a:extLst>
          </p:cNvPr>
          <p:cNvSpPr>
            <a:spLocks xmlns:a="http://schemas.openxmlformats.org/drawingml/2006/main" noGrp="1"/>
          </p:cNvSpPr>
          <p:nvPr/>
        </p:nvSpPr>
        <p:spPr>
          <a:xfrm xmlns:a="http://schemas.openxmlformats.org/drawingml/2006/main">
            <a:off x="457200" y="5095875"/>
            <a:ext cx="6572250" cy="1000125"/>
          </a:xfrm>
          <a:prstGeom xmlns:a="http://schemas.openxmlformats.org/drawingml/2006/main" prst="roundRect">
            <a:avLst>
              <a:gd name="adj" fmla="val 11429"/>
            </a:avLst>
          </a:prstGeom>
          <a:solidFill xmlns:a="http://schemas.openxmlformats.org/drawingml/2006/main">
            <a:srgbClr val="FFF5F5"/>
          </a:solidFill>
          <a:ln xmlns:a="http://schemas.openxmlformats.org/drawingml/2006/main" w="9525">
            <a:solidFill>
              <a:srgbClr val="E3A5A5"/>
            </a:solidFill>
            <a:prstDash val="solid"/>
          </a:ln>
        </p:spPr>
      </p:sp>
      <p:sp>
        <p:nvSpPr>
          <p:cNvPr id="14" name="">
            <a:extLst xmlns:a="http://schemas.openxmlformats.org/drawingml/2006/main">
              <a:ext uri="{FF2B5EF4-FFF2-40B4-BE49-F238E27FC236}">
                <a16:creationId xmlns:a16="http://schemas.microsoft.com/office/drawing/2014/main" id="{19FEF15A-5E65-4AFC-9F65-BE414D7E9FFD}"/>
              </a:ext>
            </a:extLst>
          </p:cNvPr>
          <p:cNvSpPr>
            <a:spLocks xmlns:a="http://schemas.openxmlformats.org/drawingml/2006/main" noGrp="1"/>
          </p:cNvSpPr>
          <p:nvPr/>
        </p:nvSpPr>
        <p:spPr>
          <a:xfrm xmlns:a="http://schemas.openxmlformats.org/drawingml/2006/main">
            <a:off x="723900" y="5286375"/>
            <a:ext cx="60483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2015"/>
          </a:bodyPr>
          <a:lstStyle xmlns:a="http://schemas.openxmlformats.org/drawingml/2006/main"/>
          <a:p xmlns:a="http://schemas.openxmlformats.org/drawingml/2006/main">
            <a:pPr algn="ctr">
              <a:lnSpc>
                <a:spcPct val="112000"/>
              </a:lnSpc>
              <a:buNone/>
              <a:defRPr sz="1275" b="1">
                <a:solidFill>
                  <a:srgbClr val="C53030"/>
                </a:solidFill>
              </a:defRPr>
            </a:pPr>
            <a:r>
              <a:rPr sz="1275" b="1">
                <a:solidFill>
                  <a:srgbClr val="C53030"/>
                </a:solidFill>
              </a:rPr>
              <a:t>⚠ Ces expressions appartiennent à une idéologie raciste du XIXe siècle, aujourd’hui rejetée. Nous les étudions pour comprendre et critiquer l’argumentation.</a:t>
            </a:r>
          </a:p>
        </p:txBody>
      </p:sp>
      <p:sp>
        <p:nvSpPr>
          <p:cNvPr id="15" name="">
            <a:extLst xmlns:a="http://schemas.openxmlformats.org/drawingml/2006/main">
              <a:ext uri="{FF2B5EF4-FFF2-40B4-BE49-F238E27FC236}">
                <a16:creationId xmlns:a16="http://schemas.microsoft.com/office/drawing/2014/main" id="{B464C174-10DD-4C80-A8DB-32EB2F851F23}"/>
              </a:ext>
            </a:extLst>
          </p:cNvPr>
          <p:cNvSpPr>
            <a:spLocks xmlns:a="http://schemas.openxmlformats.org/drawingml/2006/main" noGrp="1"/>
          </p:cNvSpPr>
          <p:nvPr/>
        </p:nvSpPr>
        <p:spPr>
          <a:xfrm xmlns:a="http://schemas.openxmlformats.org/drawingml/2006/main">
            <a:off x="7429500" y="1638300"/>
            <a:ext cx="4191000" cy="4457700"/>
          </a:xfrm>
          <a:prstGeom xmlns:a="http://schemas.openxmlformats.org/drawingml/2006/main" prst="roundRect">
            <a:avLst>
              <a:gd name="adj" fmla="val 2727"/>
            </a:avLst>
          </a:prstGeom>
          <a:solidFill xmlns:a="http://schemas.openxmlformats.org/drawingml/2006/main">
            <a:srgbClr val="FFFFFF"/>
          </a:solidFill>
          <a:ln xmlns:a="http://schemas.openxmlformats.org/drawingml/2006/main" w="9525">
            <a:solidFill>
              <a:srgbClr val="EAD9CD"/>
            </a:solidFill>
            <a:prstDash val="solid"/>
          </a:ln>
        </p:spPr>
      </p:sp>
      <p:sp>
        <p:nvSpPr>
          <p:cNvPr id="16" name="">
            <a:extLst xmlns:a="http://schemas.openxmlformats.org/drawingml/2006/main">
              <a:ext uri="{FF2B5EF4-FFF2-40B4-BE49-F238E27FC236}">
                <a16:creationId xmlns:a16="http://schemas.microsoft.com/office/drawing/2014/main" id="{3A84D2BE-F5CC-4815-8142-9891ACC42EFD}"/>
              </a:ext>
            </a:extLst>
          </p:cNvPr>
          <p:cNvSpPr>
            <a:spLocks xmlns:a="http://schemas.openxmlformats.org/drawingml/2006/main" noGrp="1"/>
          </p:cNvSpPr>
          <p:nvPr/>
        </p:nvSpPr>
        <p:spPr>
          <a:xfrm xmlns:a="http://schemas.openxmlformats.org/drawingml/2006/main">
            <a:off x="7639050" y="1809750"/>
            <a:ext cx="3771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17" name="">
            <a:extLst xmlns:a="http://schemas.openxmlformats.org/drawingml/2006/main">
              <a:ext uri="{FF2B5EF4-FFF2-40B4-BE49-F238E27FC236}">
                <a16:creationId xmlns:a16="http://schemas.microsoft.com/office/drawing/2014/main" id="{F296EF96-6114-458E-A726-8DB1E9EE0697}"/>
              </a:ext>
            </a:extLst>
          </p:cNvPr>
          <p:cNvSpPr>
            <a:spLocks xmlns:a="http://schemas.openxmlformats.org/drawingml/2006/main" noGrp="1"/>
          </p:cNvSpPr>
          <p:nvPr/>
        </p:nvSpPr>
        <p:spPr>
          <a:xfrm xmlns:a="http://schemas.openxmlformats.org/drawingml/2006/main">
            <a:off x="7620000" y="2152650"/>
            <a:ext cx="3810000" cy="3790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350" b="0">
                <a:solidFill>
                  <a:srgbClr val="172033"/>
                </a:solidFill>
              </a:defRPr>
            </a:pPr>
            <a:r>
              <a:rPr sz="1350" b="0">
                <a:solidFill>
                  <a:srgbClr val="172033"/>
                </a:solidFill>
              </a:rPr>
              <a:t>1. Quels sont les trois types d’arguments invoqués par Jules Ferry pour défendre la politique coloniale ?</a:t>
            </a:r>
          </a:p>
          <a:p xmlns:a="http://schemas.openxmlformats.org/drawingml/2006/main">
            <a:r>
              <a:t/>
            </a:r>
          </a:p>
          <a:p xmlns:a="http://schemas.openxmlformats.org/drawingml/2006/main">
            <a:pPr algn="l">
              <a:lnSpc>
                <a:spcPct val="112000"/>
              </a:lnSpc>
              <a:buNone/>
              <a:defRPr sz="1350" b="0">
                <a:solidFill>
                  <a:srgbClr val="172033"/>
                </a:solidFill>
              </a:defRPr>
            </a:pPr>
            <a:r>
              <a:rPr sz="1350" b="0">
                <a:solidFill>
                  <a:srgbClr val="172033"/>
                </a:solidFill>
              </a:rPr>
              <a:t>2. Quelle hiérarchie raciste utilise-t-il pour présenter la colonisation comme un devoir ?</a:t>
            </a:r>
          </a:p>
          <a:p xmlns:a="http://schemas.openxmlformats.org/drawingml/2006/main">
            <a:r>
              <a:t/>
            </a:r>
          </a:p>
          <a:p xmlns:a="http://schemas.openxmlformats.org/drawingml/2006/main">
            <a:pPr algn="l">
              <a:lnSpc>
                <a:spcPct val="112000"/>
              </a:lnSpc>
              <a:buNone/>
              <a:defRPr sz="1350" b="0">
                <a:solidFill>
                  <a:srgbClr val="172033"/>
                </a:solidFill>
              </a:defRPr>
            </a:pPr>
            <a:r>
              <a:rPr sz="1350" b="0">
                <a:solidFill>
                  <a:srgbClr val="172033"/>
                </a:solidFill>
              </a:rPr>
              <a:t>3. Quelles expressions montrent que Clemenceau refuse ce raisonnement ?</a:t>
            </a:r>
          </a:p>
          <a:p xmlns:a="http://schemas.openxmlformats.org/drawingml/2006/main">
            <a:r>
              <a:t/>
            </a:r>
          </a:p>
          <a:p xmlns:a="http://schemas.openxmlformats.org/drawingml/2006/main">
            <a:pPr algn="l">
              <a:lnSpc>
                <a:spcPct val="112000"/>
              </a:lnSpc>
              <a:buNone/>
              <a:defRPr sz="1350" b="0">
                <a:solidFill>
                  <a:srgbClr val="172033"/>
                </a:solidFill>
              </a:defRPr>
            </a:pPr>
            <a:r>
              <a:rPr sz="1350" b="0">
                <a:solidFill>
                  <a:srgbClr val="172033"/>
                </a:solidFill>
              </a:rPr>
              <a:t>4. Tous les républicains sont-ils d’accord sur la colonisation ? Justifie avec une idée de chaque texte.</a:t>
            </a:r>
          </a:p>
        </p:txBody>
      </p:sp>
    </p:spTree>
    <p:extLst>
      <p:ext uri="{BB962C8B-B14F-4D97-AF65-F5344CB8AC3E}">
        <p14:creationId xmlns:p14="http://schemas.microsoft.com/office/powerpoint/2010/main" val="140056380"/>
      </p:ext>
    </p:extLst>
  </p:cSld>
</p:sld>
</file>

<file path=ppt/slides/slide6.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59C5026-3705-4B6A-8137-E7D38F957BF4}"/>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D02B1F8D-BAE1-4995-8A6A-30C3B228F2B5}"/>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AF14C80B-743D-41D1-ADA2-8F5D5407009A}"/>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a:t>
            </a:r>
          </a:p>
        </p:txBody>
      </p:sp>
      <p:sp>
        <p:nvSpPr>
          <p:cNvPr id="4" name="">
            <a:extLst xmlns:a="http://schemas.openxmlformats.org/drawingml/2006/main">
              <a:ext uri="{FF2B5EF4-FFF2-40B4-BE49-F238E27FC236}">
                <a16:creationId xmlns:a16="http://schemas.microsoft.com/office/drawing/2014/main" id="{13A10875-D21D-4050-9930-1DF74C2D21AA}"/>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6</a:t>
            </a:r>
          </a:p>
        </p:txBody>
      </p:sp>
      <p:sp>
        <p:nvSpPr>
          <p:cNvPr id="5" name="">
            <a:extLst xmlns:a="http://schemas.openxmlformats.org/drawingml/2006/main">
              <a:ext uri="{FF2B5EF4-FFF2-40B4-BE49-F238E27FC236}">
                <a16:creationId xmlns:a16="http://schemas.microsoft.com/office/drawing/2014/main" id="{DB13FC08-DA40-4D53-8115-E6D828197EF4}"/>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 le document 2</a:t>
            </a:r>
          </a:p>
        </p:txBody>
      </p:sp>
      <p:sp>
        <p:nvSpPr>
          <p:cNvPr id="6" name="">
            <a:extLst xmlns:a="http://schemas.openxmlformats.org/drawingml/2006/main">
              <a:ext uri="{FF2B5EF4-FFF2-40B4-BE49-F238E27FC236}">
                <a16:creationId xmlns:a16="http://schemas.microsoft.com/office/drawing/2014/main" id="{5699DF08-7F9F-4B56-A45F-B92E4CC92CD5}"/>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On répond au suspense avec des indices précis.</a:t>
            </a:r>
          </a:p>
        </p:txBody>
      </p:sp>
      <p:sp>
        <p:nvSpPr>
          <p:cNvPr id="7" name="">
            <a:extLst xmlns:a="http://schemas.openxmlformats.org/drawingml/2006/main">
              <a:ext uri="{FF2B5EF4-FFF2-40B4-BE49-F238E27FC236}">
                <a16:creationId xmlns:a16="http://schemas.microsoft.com/office/drawing/2014/main" id="{63F5E373-CAA4-4A7E-8DAF-8650C67E4714}"/>
              </a:ext>
            </a:extLst>
          </p:cNvPr>
          <p:cNvSpPr>
            <a:spLocks xmlns:a="http://schemas.openxmlformats.org/drawingml/2006/main" noGrp="1"/>
          </p:cNvSpPr>
          <p:nvPr/>
        </p:nvSpPr>
        <p:spPr>
          <a:xfrm xmlns:a="http://schemas.openxmlformats.org/drawingml/2006/main">
            <a:off x="666750" y="1695450"/>
            <a:ext cx="10858500" cy="4476750"/>
          </a:xfrm>
          <a:prstGeom xmlns:a="http://schemas.openxmlformats.org/drawingml/2006/main" prst="roundRect">
            <a:avLst>
              <a:gd name="adj" fmla="val 2553"/>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53049A06-042F-484D-8B95-6EA0A23B8C7A}"/>
              </a:ext>
            </a:extLst>
          </p:cNvPr>
          <p:cNvSpPr>
            <a:spLocks xmlns:a="http://schemas.openxmlformats.org/drawingml/2006/main" noGrp="1"/>
          </p:cNvSpPr>
          <p:nvPr/>
        </p:nvSpPr>
        <p:spPr>
          <a:xfrm xmlns:a="http://schemas.openxmlformats.org/drawingml/2006/main">
            <a:off x="876300" y="1866900"/>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14A2E733-F000-4083-8646-F1B41BB2CF97}"/>
              </a:ext>
            </a:extLst>
          </p:cNvPr>
          <p:cNvSpPr>
            <a:spLocks xmlns:a="http://schemas.openxmlformats.org/drawingml/2006/main" noGrp="1"/>
          </p:cNvSpPr>
          <p:nvPr/>
        </p:nvSpPr>
        <p:spPr>
          <a:xfrm xmlns:a="http://schemas.openxmlformats.org/drawingml/2006/main">
            <a:off x="857250" y="2209800"/>
            <a:ext cx="10477500" cy="3810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725" b="0">
                <a:solidFill>
                  <a:srgbClr val="172033"/>
                </a:solidFill>
              </a:defRPr>
            </a:pPr>
            <a:r>
              <a:rPr sz="1725" b="0">
                <a:solidFill>
                  <a:srgbClr val="172033"/>
                </a:solidFill>
              </a:rPr>
              <a:t>1. Il invoque des arguments économiques, politiques et patriotiques, ainsi qu’une prétendue mission de civilisation.</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2. Il oppose de prétendues « races supérieures » à de prétendues « races inférieures ». Cette classification raciste est aujourd’hui rejetée.</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3. Clemenceau s’exclame « Races supérieures ! Races inférieures ! c’est bientôt dit ! » et dénonce « la primauté de la force sur le droit ».</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4. Non. Ferry justifie l’expansion coloniale ; Clemenceau refuse la hiérarchie raciste et condamne l’usage de la force comme source du droit.</a:t>
            </a:r>
          </a:p>
        </p:txBody>
      </p:sp>
    </p:spTree>
    <p:extLst>
      <p:ext uri="{BB962C8B-B14F-4D97-AF65-F5344CB8AC3E}">
        <p14:creationId xmlns:p14="http://schemas.microsoft.com/office/powerpoint/2010/main" val="972657716"/>
      </p:ext>
    </p:extLst>
  </p:cSld>
</p:sld>
</file>

<file path=ppt/slides/slide7.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5F94170-F5B5-48C6-8CBA-9FE93115A6A1}"/>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FF8B9073-A788-46DB-9EC4-DB2DFDF81D9C}"/>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3</a:t>
            </a:r>
          </a:p>
        </p:txBody>
      </p:sp>
      <p:sp>
        <p:nvSpPr>
          <p:cNvPr id="3" name="">
            <a:extLst xmlns:a="http://schemas.openxmlformats.org/drawingml/2006/main">
              <a:ext uri="{FF2B5EF4-FFF2-40B4-BE49-F238E27FC236}">
                <a16:creationId xmlns:a16="http://schemas.microsoft.com/office/drawing/2014/main" id="{991F2FC8-F20F-438F-B178-0CB69F98FF7E}"/>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TRACE ÉCRITE</a:t>
            </a:r>
          </a:p>
        </p:txBody>
      </p:sp>
      <p:sp>
        <p:nvSpPr>
          <p:cNvPr id="4" name="">
            <a:extLst xmlns:a="http://schemas.openxmlformats.org/drawingml/2006/main">
              <a:ext uri="{FF2B5EF4-FFF2-40B4-BE49-F238E27FC236}">
                <a16:creationId xmlns:a16="http://schemas.microsoft.com/office/drawing/2014/main" id="{B075072D-56B2-4191-8AED-04A82FEF99A3}"/>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7</a:t>
            </a:r>
          </a:p>
        </p:txBody>
      </p:sp>
      <p:sp>
        <p:nvSpPr>
          <p:cNvPr id="5" name="">
            <a:extLst xmlns:a="http://schemas.openxmlformats.org/drawingml/2006/main">
              <a:ext uri="{FF2B5EF4-FFF2-40B4-BE49-F238E27FC236}">
                <a16:creationId xmlns:a16="http://schemas.microsoft.com/office/drawing/2014/main" id="{34F0C9BF-8F69-4B39-8E17-C57673E97CC7}"/>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La République et la colonisation</a:t>
            </a:r>
          </a:p>
        </p:txBody>
      </p:sp>
      <p:sp>
        <p:nvSpPr>
          <p:cNvPr id="6" name="">
            <a:extLst xmlns:a="http://schemas.openxmlformats.org/drawingml/2006/main">
              <a:ext uri="{FF2B5EF4-FFF2-40B4-BE49-F238E27FC236}">
                <a16:creationId xmlns:a16="http://schemas.microsoft.com/office/drawing/2014/main" id="{3D4B7395-C59B-47D2-AE99-981054CE9B19}"/>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À copier dans le cahier. Les mots en rouge sont à retenir.</a:t>
            </a:r>
          </a:p>
        </p:txBody>
      </p:sp>
      <p:sp>
        <p:nvSpPr>
          <p:cNvPr id="7" name="">
            <a:extLst xmlns:a="http://schemas.openxmlformats.org/drawingml/2006/main">
              <a:ext uri="{FF2B5EF4-FFF2-40B4-BE49-F238E27FC236}">
                <a16:creationId xmlns:a16="http://schemas.microsoft.com/office/drawing/2014/main" id="{945A63BC-F3EE-4498-B88B-AFA64AE81776}"/>
              </a:ext>
            </a:extLst>
          </p:cNvPr>
          <p:cNvSpPr>
            <a:spLocks xmlns:a="http://schemas.openxmlformats.org/drawingml/2006/main" noGrp="1"/>
          </p:cNvSpPr>
          <p:nvPr/>
        </p:nvSpPr>
        <p:spPr>
          <a:xfrm xmlns:a="http://schemas.openxmlformats.org/drawingml/2006/main">
            <a:off x="533400" y="1657350"/>
            <a:ext cx="11087100" cy="4572000"/>
          </a:xfrm>
          <a:prstGeom xmlns:a="http://schemas.openxmlformats.org/drawingml/2006/main" prst="roundRect">
            <a:avLst>
              <a:gd name="adj" fmla="val 2500"/>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F04A6456-B75F-4681-8054-639D49FD1A5E}"/>
              </a:ext>
            </a:extLst>
          </p:cNvPr>
          <p:cNvSpPr>
            <a:spLocks xmlns:a="http://schemas.openxmlformats.org/drawingml/2006/main" noGrp="1"/>
          </p:cNvSpPr>
          <p:nvPr/>
        </p:nvSpPr>
        <p:spPr>
          <a:xfrm xmlns:a="http://schemas.openxmlformats.org/drawingml/2006/main">
            <a:off x="857250" y="1857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À partir des années 1880</a:t>
            </a:r>
            <a:r>
              <a:rPr sz="1875" b="0">
                <a:solidFill>
                  <a:srgbClr val="172033"/>
                </a:solidFill>
              </a:rPr>
              <a:t>, la Troisième République accélère la colonisation en Afrique et en Asie.</a:t>
            </a:r>
          </a:p>
        </p:txBody>
      </p:sp>
      <p:sp>
        <p:nvSpPr>
          <p:cNvPr id="9" name="">
            <a:extLst xmlns:a="http://schemas.openxmlformats.org/drawingml/2006/main">
              <a:ext uri="{FF2B5EF4-FFF2-40B4-BE49-F238E27FC236}">
                <a16:creationId xmlns:a16="http://schemas.microsoft.com/office/drawing/2014/main" id="{D704E794-C1F8-4857-BACA-3467693DB4EA}"/>
              </a:ext>
            </a:extLst>
          </p:cNvPr>
          <p:cNvSpPr>
            <a:spLocks xmlns:a="http://schemas.openxmlformats.org/drawingml/2006/main" noGrp="1"/>
          </p:cNvSpPr>
          <p:nvPr/>
        </p:nvSpPr>
        <p:spPr>
          <a:xfrm xmlns:a="http://schemas.openxmlformats.org/drawingml/2006/main">
            <a:off x="857250" y="25431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Une colonie</a:t>
            </a:r>
            <a:r>
              <a:rPr sz="1875" b="0">
                <a:solidFill>
                  <a:srgbClr val="172033"/>
                </a:solidFill>
              </a:rPr>
              <a:t> est un territoire conquis et dominé par un État étranger, qui y impose son pouvoir.</a:t>
            </a:r>
          </a:p>
        </p:txBody>
      </p:sp>
      <p:sp>
        <p:nvSpPr>
          <p:cNvPr id="10" name="">
            <a:extLst xmlns:a="http://schemas.openxmlformats.org/drawingml/2006/main">
              <a:ext uri="{FF2B5EF4-FFF2-40B4-BE49-F238E27FC236}">
                <a16:creationId xmlns:a16="http://schemas.microsoft.com/office/drawing/2014/main" id="{46C66A7B-67C4-4D31-AAFF-3D351CA0FA33}"/>
              </a:ext>
            </a:extLst>
          </p:cNvPr>
          <p:cNvSpPr>
            <a:spLocks xmlns:a="http://schemas.openxmlformats.org/drawingml/2006/main" noGrp="1"/>
          </p:cNvSpPr>
          <p:nvPr/>
        </p:nvSpPr>
        <p:spPr>
          <a:xfrm xmlns:a="http://schemas.openxmlformats.org/drawingml/2006/main">
            <a:off x="857250" y="32289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Les partisans de la colonisation</a:t>
            </a:r>
            <a:r>
              <a:rPr sz="1875" b="0">
                <a:solidFill>
                  <a:srgbClr val="172033"/>
                </a:solidFill>
              </a:rPr>
              <a:t> recherchent des débouchés commerciaux, des positions stratégiques et davantage de puissance.</a:t>
            </a:r>
          </a:p>
        </p:txBody>
      </p:sp>
      <p:sp>
        <p:nvSpPr>
          <p:cNvPr id="11" name="">
            <a:extLst xmlns:a="http://schemas.openxmlformats.org/drawingml/2006/main">
              <a:ext uri="{FF2B5EF4-FFF2-40B4-BE49-F238E27FC236}">
                <a16:creationId xmlns:a16="http://schemas.microsoft.com/office/drawing/2014/main" id="{E3DE4A11-283E-4CF0-8706-D8B7E11A19B2}"/>
              </a:ext>
            </a:extLst>
          </p:cNvPr>
          <p:cNvSpPr>
            <a:spLocks xmlns:a="http://schemas.openxmlformats.org/drawingml/2006/main" noGrp="1"/>
          </p:cNvSpPr>
          <p:nvPr/>
        </p:nvSpPr>
        <p:spPr>
          <a:xfrm xmlns:a="http://schemas.openxmlformats.org/drawingml/2006/main">
            <a:off x="857250" y="39147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Ils utilisent aussi une prétendue « mission civilisatrice »</a:t>
            </a:r>
            <a:r>
              <a:rPr sz="1875" b="0">
                <a:solidFill>
                  <a:srgbClr val="172033"/>
                </a:solidFill>
              </a:rPr>
              <a:t> fondée sur des idées racistes aujourd’hui rejetées.</a:t>
            </a:r>
          </a:p>
        </p:txBody>
      </p:sp>
      <p:sp>
        <p:nvSpPr>
          <p:cNvPr id="12" name="">
            <a:extLst xmlns:a="http://schemas.openxmlformats.org/drawingml/2006/main">
              <a:ext uri="{FF2B5EF4-FFF2-40B4-BE49-F238E27FC236}">
                <a16:creationId xmlns:a16="http://schemas.microsoft.com/office/drawing/2014/main" id="{61551A56-CBED-4DD5-9963-5B401EF1417F}"/>
              </a:ext>
            </a:extLst>
          </p:cNvPr>
          <p:cNvSpPr>
            <a:spLocks xmlns:a="http://schemas.openxmlformats.org/drawingml/2006/main" noGrp="1"/>
          </p:cNvSpPr>
          <p:nvPr/>
        </p:nvSpPr>
        <p:spPr>
          <a:xfrm xmlns:a="http://schemas.openxmlformats.org/drawingml/2006/main">
            <a:off x="857250" y="46005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Les conquêtes coloniales</a:t>
            </a:r>
            <a:r>
              <a:rPr sz="1875" b="0">
                <a:solidFill>
                  <a:srgbClr val="172033"/>
                </a:solidFill>
              </a:rPr>
              <a:t> provoquent des guerres, des résistances, des inégalités et l’exploitation des territoires et des populations.</a:t>
            </a:r>
          </a:p>
        </p:txBody>
      </p:sp>
      <p:sp>
        <p:nvSpPr>
          <p:cNvPr id="13" name="">
            <a:extLst xmlns:a="http://schemas.openxmlformats.org/drawingml/2006/main">
              <a:ext uri="{FF2B5EF4-FFF2-40B4-BE49-F238E27FC236}">
                <a16:creationId xmlns:a16="http://schemas.microsoft.com/office/drawing/2014/main" id="{A66EED9A-6027-468B-997D-AA51342E696B}"/>
              </a:ext>
            </a:extLst>
          </p:cNvPr>
          <p:cNvSpPr>
            <a:spLocks xmlns:a="http://schemas.openxmlformats.org/drawingml/2006/main" noGrp="1"/>
          </p:cNvSpPr>
          <p:nvPr/>
        </p:nvSpPr>
        <p:spPr>
          <a:xfrm xmlns:a="http://schemas.openxmlformats.org/drawingml/2006/main">
            <a:off x="857250" y="5286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Cette politique est discutée</a:t>
            </a:r>
            <a:r>
              <a:rPr sz="1875" b="0">
                <a:solidFill>
                  <a:srgbClr val="172033"/>
                </a:solidFill>
              </a:rPr>
              <a:t> : en 1885, Clemenceau rejette la hiérarchie entre les peuples et dénonce la force employée contre le droit.</a:t>
            </a:r>
          </a:p>
        </p:txBody>
      </p:sp>
    </p:spTree>
    <p:extLst>
      <p:ext uri="{BB962C8B-B14F-4D97-AF65-F5344CB8AC3E}">
        <p14:creationId xmlns:p14="http://schemas.microsoft.com/office/powerpoint/2010/main" val="7180434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2026-08-09T21:28:14.3430000Z</dcterms:created>
  <dcterms:modified xsi:type="dcterms:W3CDTF">2026-08-09T21:28:14.3430000Z</dcterms:modified>
</coreProperties>
</file>